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44" r:id="rId2"/>
    <p:sldId id="345" r:id="rId3"/>
    <p:sldId id="257" r:id="rId4"/>
    <p:sldId id="273" r:id="rId5"/>
    <p:sldId id="296" r:id="rId6"/>
    <p:sldId id="347" r:id="rId7"/>
    <p:sldId id="306" r:id="rId8"/>
    <p:sldId id="307" r:id="rId9"/>
    <p:sldId id="308" r:id="rId10"/>
    <p:sldId id="310"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9" r:id="rId26"/>
    <p:sldId id="325" r:id="rId27"/>
    <p:sldId id="326" r:id="rId28"/>
    <p:sldId id="327" r:id="rId29"/>
    <p:sldId id="328" r:id="rId30"/>
    <p:sldId id="298" r:id="rId31"/>
    <p:sldId id="284" r:id="rId32"/>
    <p:sldId id="274" r:id="rId33"/>
    <p:sldId id="286" r:id="rId34"/>
    <p:sldId id="288" r:id="rId35"/>
    <p:sldId id="291" r:id="rId36"/>
    <p:sldId id="334" r:id="rId37"/>
    <p:sldId id="335" r:id="rId38"/>
    <p:sldId id="336" r:id="rId39"/>
    <p:sldId id="337" r:id="rId40"/>
    <p:sldId id="338" r:id="rId41"/>
    <p:sldId id="339" r:id="rId42"/>
    <p:sldId id="340" r:id="rId43"/>
    <p:sldId id="342" r:id="rId44"/>
    <p:sldId id="343" r:id="rId45"/>
    <p:sldId id="293" r:id="rId46"/>
    <p:sldId id="294" r:id="rId47"/>
    <p:sldId id="330" r:id="rId48"/>
    <p:sldId id="331" r:id="rId49"/>
    <p:sldId id="332" r:id="rId50"/>
    <p:sldId id="346" r:id="rId51"/>
    <p:sldId id="351" r:id="rId52"/>
    <p:sldId id="352"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11B7"/>
    <a:srgbClr val="2F16E8"/>
    <a:srgbClr val="8D7FF3"/>
    <a:srgbClr val="00FF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576" autoAdjust="0"/>
  </p:normalViewPr>
  <p:slideViewPr>
    <p:cSldViewPr>
      <p:cViewPr varScale="1">
        <p:scale>
          <a:sx n="110" d="100"/>
          <a:sy n="110" d="100"/>
        </p:scale>
        <p:origin x="-1644" y="-84"/>
      </p:cViewPr>
      <p:guideLst>
        <p:guide orient="horz" pos="2160"/>
        <p:guide pos="2880"/>
      </p:guideLst>
    </p:cSldViewPr>
  </p:slideViewPr>
  <p:outlineViewPr>
    <p:cViewPr>
      <p:scale>
        <a:sx n="33" d="100"/>
        <a:sy n="33" d="100"/>
      </p:scale>
      <p:origin x="0" y="697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7890B3-8FCB-476D-9231-00093A8F0AB3}" type="datetimeFigureOut">
              <a:rPr lang="en-US" smtClean="0"/>
              <a:pPr/>
              <a:t>4/25/2022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0E20C8-31C0-48BD-A4CC-63FE24258512}"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BD8CC56-E3ED-4F5E-82FC-0BD88BF3257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D0E20C8-31C0-48BD-A4CC-63FE24258512}" type="slidenum">
              <a:rPr lang="en-US" smtClean="0"/>
              <a:pPr/>
              <a:t>10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4/25/2022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bg1"/>
          </a:solidFill>
        </p:spPr>
        <p:txBody>
          <a:bodyPr>
            <a:noAutofit/>
          </a:bodyPr>
          <a:lstStyle/>
          <a:p>
            <a:r>
              <a:rPr lang="en-US" sz="3200" b="1" dirty="0" smtClean="0">
                <a:solidFill>
                  <a:schemeClr val="tx1"/>
                </a:solidFill>
                <a:cs typeface="Times New Roman" pitchFamily="18" charset="0"/>
              </a:rPr>
              <a:t/>
            </a:r>
            <a:br>
              <a:rPr lang="en-US" sz="3200" b="1" dirty="0" smtClean="0">
                <a:solidFill>
                  <a:schemeClr val="tx1"/>
                </a:solidFill>
                <a:cs typeface="Times New Roman" pitchFamily="18" charset="0"/>
              </a:rPr>
            </a:br>
            <a:r>
              <a:rPr lang="en-US" sz="3200" b="1" dirty="0" smtClean="0">
                <a:cs typeface="Times New Roman" pitchFamily="18" charset="0"/>
              </a:rPr>
              <a:t/>
            </a:r>
            <a:br>
              <a:rPr lang="en-US" sz="3200" b="1" dirty="0" smtClean="0">
                <a:cs typeface="Times New Roman" pitchFamily="18" charset="0"/>
              </a:rPr>
            </a:br>
            <a:r>
              <a:rPr lang="en-US" sz="3200" b="1" dirty="0" smtClean="0">
                <a:cs typeface="Times New Roman" pitchFamily="18" charset="0"/>
              </a:rPr>
              <a:t/>
            </a:r>
            <a:br>
              <a:rPr lang="en-US" sz="3200" b="1" dirty="0" smtClean="0">
                <a:cs typeface="Times New Roman" pitchFamily="18" charset="0"/>
              </a:rPr>
            </a:br>
            <a:r>
              <a:rPr lang="en-US" sz="3200" b="1" dirty="0" smtClean="0">
                <a:solidFill>
                  <a:schemeClr val="tx1"/>
                </a:solidFill>
                <a:cs typeface="Times New Roman" pitchFamily="18" charset="0"/>
              </a:rPr>
              <a:t>KRISHNA INSTITUTE OF NURSING SCIENCES, KARAD </a:t>
            </a:r>
            <a:r>
              <a:rPr lang="en-US" sz="3600" b="1" dirty="0" smtClean="0">
                <a:solidFill>
                  <a:schemeClr val="tx1"/>
                </a:solidFill>
                <a:cs typeface="Times New Roman" pitchFamily="18" charset="0"/>
              </a:rPr>
              <a:t/>
            </a:r>
            <a:br>
              <a:rPr lang="en-US" sz="3600" b="1" dirty="0" smtClean="0">
                <a:solidFill>
                  <a:schemeClr val="tx1"/>
                </a:solidFill>
                <a:cs typeface="Times New Roman" pitchFamily="18" charset="0"/>
              </a:rPr>
            </a:br>
            <a:r>
              <a:rPr lang="en-US" sz="3600" dirty="0" smtClean="0">
                <a:cs typeface="Times New Roman" pitchFamily="18" charset="0"/>
              </a:rPr>
              <a:t/>
            </a:r>
            <a:br>
              <a:rPr lang="en-US" sz="3600" dirty="0" smtClean="0">
                <a:cs typeface="Times New Roman" pitchFamily="18" charset="0"/>
              </a:rPr>
            </a:br>
            <a:r>
              <a:rPr lang="en-US" sz="3600" b="1" dirty="0" smtClean="0">
                <a:solidFill>
                  <a:srgbClr val="2F16E8"/>
                </a:solidFill>
                <a:cs typeface="Times New Roman" pitchFamily="18" charset="0"/>
              </a:rPr>
              <a:t>SUBJECT- COMMUNITY HEALTH NURSING </a:t>
            </a:r>
            <a:br>
              <a:rPr lang="en-US" sz="3600" b="1" dirty="0" smtClean="0">
                <a:solidFill>
                  <a:srgbClr val="2F16E8"/>
                </a:solidFill>
                <a:cs typeface="Times New Roman" pitchFamily="18" charset="0"/>
              </a:rPr>
            </a:br>
            <a:r>
              <a:rPr lang="en-US" sz="3600" b="1" dirty="0" smtClean="0">
                <a:solidFill>
                  <a:srgbClr val="7030A0"/>
                </a:solidFill>
                <a:cs typeface="Times New Roman" pitchFamily="18" charset="0"/>
              </a:rPr>
              <a:t/>
            </a:r>
            <a:br>
              <a:rPr lang="en-US" sz="3600" b="1" dirty="0" smtClean="0">
                <a:solidFill>
                  <a:srgbClr val="7030A0"/>
                </a:solidFill>
                <a:cs typeface="Times New Roman" pitchFamily="18" charset="0"/>
              </a:rPr>
            </a:br>
            <a:r>
              <a:rPr lang="en-US" sz="4000" b="1" dirty="0" smtClean="0">
                <a:latin typeface="Algerian" pitchFamily="82" charset="0"/>
              </a:rPr>
              <a:t>Topic- RECORDS AND REPORTS</a:t>
            </a:r>
            <a:r>
              <a:rPr lang="en-US" altLang="zh-TW" sz="3600" b="1" dirty="0" smtClean="0">
                <a:solidFill>
                  <a:schemeClr val="accent2">
                    <a:lumMod val="50000"/>
                  </a:schemeClr>
                </a:solidFill>
                <a:cs typeface="Arial" pitchFamily="34" charset="0"/>
              </a:rPr>
              <a:t/>
            </a:r>
            <a:br>
              <a:rPr lang="en-US" altLang="zh-TW" sz="3600" b="1" dirty="0" smtClean="0">
                <a:solidFill>
                  <a:schemeClr val="accent2">
                    <a:lumMod val="50000"/>
                  </a:schemeClr>
                </a:solidFill>
                <a:cs typeface="Arial" pitchFamily="34" charset="0"/>
              </a:rPr>
            </a:br>
            <a:r>
              <a:rPr lang="en-US" sz="3600" b="1" dirty="0" smtClean="0">
                <a:solidFill>
                  <a:srgbClr val="00B0F0"/>
                </a:solidFill>
                <a:cs typeface="Times New Roman" pitchFamily="18" charset="0"/>
              </a:rPr>
              <a:t/>
            </a:r>
            <a:br>
              <a:rPr lang="en-US" sz="3600" b="1" dirty="0" smtClean="0">
                <a:solidFill>
                  <a:srgbClr val="00B0F0"/>
                </a:solidFill>
                <a:cs typeface="Times New Roman" pitchFamily="18" charset="0"/>
              </a:rPr>
            </a:br>
            <a:r>
              <a:rPr lang="en-US" sz="3600" b="1" dirty="0" smtClean="0">
                <a:solidFill>
                  <a:schemeClr val="tx1"/>
                </a:solidFill>
                <a:cs typeface="Times New Roman" pitchFamily="18" charset="0"/>
              </a:rPr>
              <a:t>                            </a:t>
            </a:r>
            <a:r>
              <a:rPr lang="en-US" sz="3200" b="1" dirty="0" smtClean="0">
                <a:solidFill>
                  <a:schemeClr val="tx1"/>
                </a:solidFill>
                <a:cs typeface="Times New Roman" pitchFamily="18" charset="0"/>
              </a:rPr>
              <a:t>PRESENTED BY :</a:t>
            </a:r>
            <a:br>
              <a:rPr lang="en-US" sz="3200" b="1" dirty="0" smtClean="0">
                <a:solidFill>
                  <a:schemeClr val="tx1"/>
                </a:solidFill>
                <a:cs typeface="Times New Roman" pitchFamily="18" charset="0"/>
              </a:rPr>
            </a:br>
            <a:r>
              <a:rPr lang="en-US" sz="3200" b="1" smtClean="0">
                <a:solidFill>
                  <a:schemeClr val="tx1"/>
                </a:solidFill>
                <a:cs typeface="Times New Roman" pitchFamily="18" charset="0"/>
              </a:rPr>
              <a:t>                                    </a:t>
            </a:r>
            <a:r>
              <a:rPr lang="en-US" sz="3200" b="1" dirty="0" smtClean="0">
                <a:solidFill>
                  <a:schemeClr val="tx1"/>
                </a:solidFill>
                <a:cs typeface="Times New Roman" pitchFamily="18" charset="0"/>
              </a:rPr>
              <a:t>Mrs. Mane Ujwala  </a:t>
            </a:r>
            <a:br>
              <a:rPr lang="en-US" sz="3200" b="1" dirty="0" smtClean="0">
                <a:solidFill>
                  <a:schemeClr val="tx1"/>
                </a:solidFill>
                <a:cs typeface="Times New Roman" pitchFamily="18" charset="0"/>
              </a:rPr>
            </a:br>
            <a:r>
              <a:rPr lang="en-US" sz="3200" b="1" dirty="0" smtClean="0">
                <a:solidFill>
                  <a:schemeClr val="tx1"/>
                </a:solidFill>
                <a:cs typeface="Times New Roman" pitchFamily="18" charset="0"/>
              </a:rPr>
              <a:t>                   MSc.(N)                              </a:t>
            </a:r>
            <a:br>
              <a:rPr lang="en-US" sz="3200" b="1" dirty="0" smtClean="0">
                <a:solidFill>
                  <a:schemeClr val="tx1"/>
                </a:solidFill>
                <a:cs typeface="Times New Roman" pitchFamily="18" charset="0"/>
              </a:rPr>
            </a:br>
            <a:r>
              <a:rPr lang="en-US" sz="3200" b="1" dirty="0" smtClean="0">
                <a:solidFill>
                  <a:schemeClr val="tx1"/>
                </a:solidFill>
                <a:cs typeface="Times New Roman" pitchFamily="18" charset="0"/>
              </a:rPr>
              <a:t>                         KINS, Karad</a:t>
            </a:r>
            <a:br>
              <a:rPr lang="en-US" sz="3200" b="1" dirty="0" smtClean="0">
                <a:solidFill>
                  <a:schemeClr val="tx1"/>
                </a:solidFill>
                <a:cs typeface="Times New Roman" pitchFamily="18" charset="0"/>
              </a:rPr>
            </a:br>
            <a:r>
              <a:rPr lang="en-US" sz="3200" b="1" dirty="0" smtClean="0">
                <a:solidFill>
                  <a:schemeClr val="tx1"/>
                </a:solidFill>
                <a:cs typeface="Times New Roman" pitchFamily="18" charset="0"/>
              </a:rPr>
              <a:t> </a:t>
            </a:r>
            <a:r>
              <a:rPr lang="en-US" sz="3200" b="1" dirty="0" smtClean="0">
                <a:solidFill>
                  <a:schemeClr val="bg1"/>
                </a:solidFill>
                <a:latin typeface="Times New Roman" pitchFamily="18" charset="0"/>
                <a:cs typeface="Times New Roman" pitchFamily="18" charset="0"/>
              </a:rPr>
              <a:t/>
            </a:r>
            <a:br>
              <a:rPr lang="en-US" sz="3200" b="1" dirty="0" smtClean="0">
                <a:solidFill>
                  <a:schemeClr val="bg1"/>
                </a:solidFill>
                <a:latin typeface="Times New Roman" pitchFamily="18" charset="0"/>
                <a:cs typeface="Times New Roman" pitchFamily="18" charset="0"/>
              </a:rPr>
            </a:br>
            <a:r>
              <a:rPr lang="en-US" sz="3200" b="1" dirty="0" smtClean="0">
                <a:solidFill>
                  <a:schemeClr val="bg1"/>
                </a:solidFill>
                <a:latin typeface="Times New Roman" pitchFamily="18" charset="0"/>
                <a:cs typeface="Times New Roman" pitchFamily="18" charset="0"/>
              </a:rPr>
              <a:t>                                           </a:t>
            </a:r>
            <a:endParaRPr lang="en-US" sz="3200" b="1" dirty="0">
              <a:solidFill>
                <a:schemeClr val="bg1"/>
              </a:solidFill>
              <a:latin typeface="Times New Roman" pitchFamily="18" charset="0"/>
              <a:cs typeface="Times New Roman" pitchFamily="18" charset="0"/>
            </a:endParaRPr>
          </a:p>
        </p:txBody>
      </p:sp>
    </p:spTree>
  </p:cSld>
  <p:clrMapOvr>
    <a:masterClrMapping/>
  </p:clrMapOvr>
  <p:transition advTm="774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7239000" cy="609600"/>
          </a:xfrm>
        </p:spPr>
        <p:txBody>
          <a:bodyPr>
            <a:normAutofit fontScale="90000"/>
          </a:bodyPr>
          <a:lstStyle/>
          <a:p>
            <a:pPr algn="ctr"/>
            <a:r>
              <a:rPr lang="en-US" sz="4000" b="1" dirty="0" smtClean="0">
                <a:solidFill>
                  <a:srgbClr val="2511B7"/>
                </a:solidFill>
                <a:latin typeface="Algerian" pitchFamily="82" charset="0"/>
                <a:cs typeface="Aharoni" pitchFamily="2" charset="-79"/>
              </a:rPr>
              <a:t>LEARNING  OBJECTIVES</a:t>
            </a:r>
            <a:endParaRPr lang="en-US" sz="4000" b="1" dirty="0">
              <a:solidFill>
                <a:srgbClr val="2511B7"/>
              </a:solidFill>
              <a:latin typeface="Algerian" pitchFamily="82" charset="0"/>
              <a:cs typeface="Aharoni" pitchFamily="2" charset="-79"/>
            </a:endParaRPr>
          </a:p>
        </p:txBody>
      </p:sp>
      <p:sp>
        <p:nvSpPr>
          <p:cNvPr id="3" name="Content Placeholder 2"/>
          <p:cNvSpPr>
            <a:spLocks noGrp="1"/>
          </p:cNvSpPr>
          <p:nvPr>
            <p:ph idx="1"/>
          </p:nvPr>
        </p:nvSpPr>
        <p:spPr>
          <a:xfrm>
            <a:off x="152400" y="914400"/>
            <a:ext cx="8839200" cy="5791200"/>
          </a:xfrm>
        </p:spPr>
        <p:txBody>
          <a:bodyPr>
            <a:noAutofit/>
          </a:bodyPr>
          <a:lstStyle/>
          <a:p>
            <a:pPr algn="just">
              <a:buNone/>
            </a:pPr>
            <a:r>
              <a:rPr lang="en-US" sz="2800" b="1" dirty="0" smtClean="0">
                <a:latin typeface="Arial" pitchFamily="34" charset="0"/>
                <a:cs typeface="Arial" pitchFamily="34" charset="0"/>
              </a:rPr>
              <a:t> </a:t>
            </a:r>
            <a:r>
              <a:rPr lang="en-US" b="1" dirty="0" smtClean="0">
                <a:solidFill>
                  <a:srgbClr val="2F16E8"/>
                </a:solidFill>
                <a:cs typeface="Arial" pitchFamily="34" charset="0"/>
              </a:rPr>
              <a:t>At the end of presentation  student’s will be able to </a:t>
            </a:r>
            <a:r>
              <a:rPr lang="en-US" dirty="0" smtClean="0">
                <a:solidFill>
                  <a:srgbClr val="2F16E8"/>
                </a:solidFill>
                <a:cs typeface="Arial" pitchFamily="34" charset="0"/>
              </a:rPr>
              <a:t>:</a:t>
            </a:r>
          </a:p>
          <a:p>
            <a:pPr marL="514350" indent="-514350" algn="just">
              <a:buAutoNum type="arabicPeriod"/>
            </a:pPr>
            <a:r>
              <a:rPr lang="en-US" dirty="0" smtClean="0">
                <a:cs typeface="Aharoni" pitchFamily="2" charset="-79"/>
              </a:rPr>
              <a:t>Define </a:t>
            </a:r>
            <a:r>
              <a:rPr lang="en-US" dirty="0" smtClean="0"/>
              <a:t>records and reports</a:t>
            </a:r>
          </a:p>
          <a:p>
            <a:pPr marL="514350" indent="-514350" algn="just">
              <a:buAutoNum type="arabicPeriod"/>
            </a:pPr>
            <a:r>
              <a:rPr lang="en-US" dirty="0" smtClean="0">
                <a:cs typeface="Aharoni" pitchFamily="2" charset="-79"/>
              </a:rPr>
              <a:t>Enlists Types and uses</a:t>
            </a:r>
            <a:r>
              <a:rPr lang="en-US" dirty="0" smtClean="0"/>
              <a:t> of records and reports</a:t>
            </a:r>
            <a:endParaRPr lang="en-US" dirty="0" smtClean="0">
              <a:cs typeface="Aharoni" pitchFamily="2" charset="-79"/>
            </a:endParaRPr>
          </a:p>
          <a:p>
            <a:pPr marL="514350" indent="-514350" algn="just">
              <a:buAutoNum type="arabicPeriod"/>
            </a:pPr>
            <a:r>
              <a:rPr lang="en-US" dirty="0" smtClean="0">
                <a:cs typeface="Aharoni" pitchFamily="2" charset="-79"/>
              </a:rPr>
              <a:t>Explains  Essential requirements of records and reports.</a:t>
            </a:r>
          </a:p>
          <a:p>
            <a:pPr marL="514350" indent="-514350" algn="just">
              <a:buAutoNum type="arabicPeriod"/>
            </a:pPr>
            <a:r>
              <a:rPr lang="en-US" dirty="0" smtClean="0">
                <a:cs typeface="Aharoni" pitchFamily="2" charset="-79"/>
              </a:rPr>
              <a:t>Lists purposes of </a:t>
            </a:r>
            <a:r>
              <a:rPr lang="en-US" dirty="0" smtClean="0"/>
              <a:t>records and reports</a:t>
            </a:r>
          </a:p>
          <a:p>
            <a:pPr marL="514350" indent="-514350" algn="just">
              <a:buAutoNum type="arabicPeriod"/>
            </a:pPr>
            <a:r>
              <a:rPr lang="en-US" dirty="0" smtClean="0">
                <a:cs typeface="Aharoni" pitchFamily="2" charset="-79"/>
              </a:rPr>
              <a:t>Describes responsibilities of nurses in maintaining </a:t>
            </a:r>
            <a:r>
              <a:rPr lang="en-US" dirty="0" smtClean="0"/>
              <a:t>records and reports.</a:t>
            </a:r>
          </a:p>
          <a:p>
            <a:pPr marL="514350" indent="-514350" algn="just">
              <a:buAutoNum type="arabicPeriod"/>
            </a:pPr>
            <a:r>
              <a:rPr lang="en-US" dirty="0" smtClean="0"/>
              <a:t>Understands Principles of record &amp; report writing </a:t>
            </a:r>
            <a:endParaRPr lang="en-US" dirty="0" smtClean="0">
              <a:cs typeface="Aharoni" pitchFamily="2" charset="-79"/>
            </a:endParaRPr>
          </a:p>
          <a:p>
            <a:pPr algn="just">
              <a:buNone/>
            </a:pPr>
            <a:endParaRPr lang="en-US" dirty="0" smtClean="0">
              <a:cs typeface="Arial" pitchFamily="34" charset="0"/>
            </a:endParaRPr>
          </a:p>
          <a:p>
            <a:pPr algn="just">
              <a:buNone/>
            </a:pPr>
            <a:endParaRPr lang="en-US" sz="3600" dirty="0">
              <a:latin typeface="+mj-lt"/>
              <a:cs typeface="Times New Roman" pitchFamily="18" charset="0"/>
            </a:endParaRPr>
          </a:p>
        </p:txBody>
      </p:sp>
    </p:spTree>
  </p:cSld>
  <p:clrMapOvr>
    <a:masterClrMapping/>
  </p:clrMapOvr>
  <p:transition advTm="19631"/>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RECORDS AND REPORTS</a:t>
            </a:r>
            <a:endParaRPr lang="en-US" sz="4000" dirty="0">
              <a:solidFill>
                <a:srgbClr val="2511B7"/>
              </a:solidFill>
            </a:endParaRPr>
          </a:p>
        </p:txBody>
      </p:sp>
      <p:sp>
        <p:nvSpPr>
          <p:cNvPr id="3" name="Content Placeholder 2"/>
          <p:cNvSpPr>
            <a:spLocks noGrp="1"/>
          </p:cNvSpPr>
          <p:nvPr>
            <p:ph idx="1"/>
          </p:nvPr>
        </p:nvSpPr>
        <p:spPr>
          <a:xfrm>
            <a:off x="228600" y="1219200"/>
            <a:ext cx="8763000" cy="5410200"/>
          </a:xfrm>
        </p:spPr>
        <p:txBody>
          <a:bodyPr>
            <a:normAutofit fontScale="40000" lnSpcReduction="20000"/>
          </a:bodyPr>
          <a:lstStyle/>
          <a:p>
            <a:pPr algn="ctr">
              <a:lnSpc>
                <a:spcPct val="110000"/>
              </a:lnSpc>
              <a:buNone/>
            </a:pPr>
            <a:r>
              <a:rPr lang="en-US" sz="9000" b="1" dirty="0">
                <a:solidFill>
                  <a:srgbClr val="C00000"/>
                </a:solidFill>
                <a:cs typeface="Arial" pitchFamily="34" charset="0"/>
              </a:rPr>
              <a:t>INTRODUCTION : </a:t>
            </a:r>
          </a:p>
          <a:p>
            <a:pPr algn="just">
              <a:lnSpc>
                <a:spcPct val="120000"/>
              </a:lnSpc>
              <a:buFont typeface="Wingdings" pitchFamily="2" charset="2"/>
              <a:buChar char="q"/>
            </a:pPr>
            <a:r>
              <a:rPr lang="en-US" sz="9800" dirty="0">
                <a:cs typeface="Arial" pitchFamily="34" charset="0"/>
              </a:rPr>
              <a:t>Good record – keeping is an essential and important duty of all health personnel.</a:t>
            </a:r>
          </a:p>
          <a:p>
            <a:pPr algn="just">
              <a:lnSpc>
                <a:spcPct val="120000"/>
              </a:lnSpc>
              <a:buFont typeface="Wingdings" pitchFamily="2" charset="2"/>
              <a:buChar char="q"/>
            </a:pPr>
            <a:r>
              <a:rPr lang="en-US" sz="9800" dirty="0">
                <a:cs typeface="Arial" pitchFamily="34" charset="0"/>
              </a:rPr>
              <a:t>Records and reports must be kept as laid down by the employee authority.</a:t>
            </a:r>
          </a:p>
          <a:p>
            <a:pPr algn="just">
              <a:lnSpc>
                <a:spcPct val="120000"/>
              </a:lnSpc>
              <a:buFont typeface="Wingdings" pitchFamily="2" charset="2"/>
              <a:buChar char="q"/>
            </a:pPr>
            <a:r>
              <a:rPr lang="en-US" sz="9800" dirty="0">
                <a:cs typeface="Arial" pitchFamily="34" charset="0"/>
              </a:rPr>
              <a:t>Records are designed to encourage high standards of health care.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Definition of records</a:t>
            </a:r>
          </a:p>
        </p:txBody>
      </p:sp>
      <p:sp>
        <p:nvSpPr>
          <p:cNvPr id="3" name="Content Placeholder 2"/>
          <p:cNvSpPr>
            <a:spLocks noGrp="1"/>
          </p:cNvSpPr>
          <p:nvPr>
            <p:ph idx="1"/>
          </p:nvPr>
        </p:nvSpPr>
        <p:spPr>
          <a:xfrm>
            <a:off x="228600" y="1371600"/>
            <a:ext cx="8686800" cy="5257800"/>
          </a:xfrm>
        </p:spPr>
        <p:txBody>
          <a:bodyPr>
            <a:noAutofit/>
          </a:bodyPr>
          <a:lstStyle/>
          <a:p>
            <a:pPr algn="just">
              <a:buNone/>
            </a:pPr>
            <a:r>
              <a:rPr lang="en-US" sz="4000" dirty="0"/>
              <a:t>    </a:t>
            </a:r>
          </a:p>
          <a:p>
            <a:pPr algn="just">
              <a:buNone/>
            </a:pPr>
            <a:r>
              <a:rPr lang="en-US" sz="4000" dirty="0"/>
              <a:t>   </a:t>
            </a:r>
            <a:r>
              <a:rPr lang="en-US" sz="3400" dirty="0"/>
              <a:t>A record is a clinical, scientific, administrative and legal document relating to the nursing care given to the individual family or community. </a:t>
            </a:r>
          </a:p>
          <a:p>
            <a:pPr algn="just">
              <a:buNone/>
            </a:pPr>
            <a:r>
              <a:rPr lang="en-US" sz="3400" dirty="0"/>
              <a:t>                                               </a:t>
            </a:r>
            <a:endParaRPr lang="en-US" sz="3400" dirty="0" smtClean="0"/>
          </a:p>
          <a:p>
            <a:pPr algn="r">
              <a:buNone/>
            </a:pPr>
            <a:r>
              <a:rPr lang="en-US" sz="3400" b="1" dirty="0" smtClean="0">
                <a:solidFill>
                  <a:srgbClr val="2511B7"/>
                </a:solidFill>
              </a:rPr>
              <a:t>(Grace Cole)</a:t>
            </a:r>
            <a:endParaRPr lang="en-US" sz="3400" b="1" dirty="0">
              <a:solidFill>
                <a:srgbClr val="2511B7"/>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a:bodyPr>
          <a:lstStyle/>
          <a:p>
            <a:r>
              <a:rPr lang="en-US" sz="4000" b="1" dirty="0">
                <a:solidFill>
                  <a:srgbClr val="2511B7"/>
                </a:solidFill>
                <a:latin typeface="Algerian" pitchFamily="82" charset="0"/>
              </a:rPr>
              <a:t>RECORDS </a:t>
            </a:r>
          </a:p>
        </p:txBody>
      </p:sp>
      <p:sp>
        <p:nvSpPr>
          <p:cNvPr id="3" name="Content Placeholder 2"/>
          <p:cNvSpPr>
            <a:spLocks noGrp="1"/>
          </p:cNvSpPr>
          <p:nvPr>
            <p:ph idx="1"/>
          </p:nvPr>
        </p:nvSpPr>
        <p:spPr>
          <a:xfrm>
            <a:off x="228600" y="1600200"/>
            <a:ext cx="8686800" cy="4800600"/>
          </a:xfrm>
        </p:spPr>
        <p:txBody>
          <a:bodyPr>
            <a:normAutofit/>
          </a:bodyPr>
          <a:lstStyle/>
          <a:p>
            <a:pPr algn="just">
              <a:buNone/>
            </a:pPr>
            <a:r>
              <a:rPr lang="en-US" dirty="0"/>
              <a:t>    </a:t>
            </a:r>
          </a:p>
          <a:p>
            <a:pPr algn="just">
              <a:buNone/>
            </a:pPr>
            <a:r>
              <a:rPr lang="en-US" sz="3400" dirty="0"/>
              <a:t>    A record is a permanent written communication that documents information relevant to a client’s health care management, e.g. a client chart is a continuing account of client’s health care status and need. </a:t>
            </a:r>
          </a:p>
          <a:p>
            <a:pPr algn="just">
              <a:buNone/>
            </a:pPr>
            <a:endParaRPr lang="en-US" sz="3400" dirty="0"/>
          </a:p>
          <a:p>
            <a:pPr algn="r">
              <a:buNone/>
            </a:pPr>
            <a:r>
              <a:rPr lang="en-US" sz="3400" b="1" dirty="0" smtClean="0">
                <a:solidFill>
                  <a:srgbClr val="2511B7"/>
                </a:solidFill>
              </a:rPr>
              <a:t>(Potter </a:t>
            </a:r>
            <a:r>
              <a:rPr lang="en-US" sz="3400" b="1" dirty="0">
                <a:solidFill>
                  <a:srgbClr val="2511B7"/>
                </a:solidFill>
              </a:rPr>
              <a:t>and </a:t>
            </a:r>
            <a:r>
              <a:rPr lang="en-US" sz="3400" b="1" dirty="0" smtClean="0">
                <a:solidFill>
                  <a:srgbClr val="2511B7"/>
                </a:solidFill>
              </a:rPr>
              <a:t>Perry)</a:t>
            </a:r>
            <a:endParaRPr lang="en-US" b="1" dirty="0">
              <a:solidFill>
                <a:srgbClr val="2511B7"/>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Definition of records</a:t>
            </a:r>
          </a:p>
        </p:txBody>
      </p:sp>
      <p:sp>
        <p:nvSpPr>
          <p:cNvPr id="3" name="Content Placeholder 2"/>
          <p:cNvSpPr>
            <a:spLocks noGrp="1"/>
          </p:cNvSpPr>
          <p:nvPr>
            <p:ph idx="1"/>
          </p:nvPr>
        </p:nvSpPr>
        <p:spPr>
          <a:xfrm>
            <a:off x="228600" y="1371600"/>
            <a:ext cx="8686800" cy="5257800"/>
          </a:xfrm>
        </p:spPr>
        <p:txBody>
          <a:bodyPr>
            <a:noAutofit/>
          </a:bodyPr>
          <a:lstStyle/>
          <a:p>
            <a:pPr algn="just">
              <a:buNone/>
            </a:pPr>
            <a:r>
              <a:rPr lang="en-US" sz="4000" dirty="0"/>
              <a:t>  </a:t>
            </a:r>
            <a:endParaRPr lang="en-US" sz="4000" dirty="0" smtClean="0"/>
          </a:p>
          <a:p>
            <a:pPr algn="just">
              <a:buNone/>
            </a:pPr>
            <a:r>
              <a:rPr lang="en-US" sz="3400" dirty="0" smtClean="0"/>
              <a:t>   A </a:t>
            </a:r>
            <a:r>
              <a:rPr lang="en-US" sz="3400" dirty="0"/>
              <a:t>record is a permanent written communication that documents information relevant to a client’s health care management. </a:t>
            </a:r>
          </a:p>
          <a:p>
            <a:pPr algn="just">
              <a:buNone/>
            </a:pPr>
            <a:endParaRPr lang="en-US" sz="3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lstStyle/>
          <a:p>
            <a:r>
              <a:rPr lang="en-US" b="1" dirty="0">
                <a:solidFill>
                  <a:srgbClr val="2511B7"/>
                </a:solidFill>
                <a:latin typeface="Algerian" pitchFamily="82" charset="0"/>
              </a:rPr>
              <a:t>Purposes of records </a:t>
            </a:r>
          </a:p>
        </p:txBody>
      </p:sp>
      <p:sp>
        <p:nvSpPr>
          <p:cNvPr id="3" name="Content Placeholder 2"/>
          <p:cNvSpPr>
            <a:spLocks noGrp="1"/>
          </p:cNvSpPr>
          <p:nvPr>
            <p:ph idx="1"/>
          </p:nvPr>
        </p:nvSpPr>
        <p:spPr>
          <a:xfrm>
            <a:off x="228600" y="914400"/>
            <a:ext cx="8686800" cy="5715000"/>
          </a:xfrm>
        </p:spPr>
        <p:txBody>
          <a:bodyPr>
            <a:normAutofit/>
          </a:bodyPr>
          <a:lstStyle/>
          <a:p>
            <a:pPr marL="514350" indent="-514350" algn="just">
              <a:buAutoNum type="arabicPeriod"/>
            </a:pPr>
            <a:r>
              <a:rPr lang="en-US" sz="3400" dirty="0"/>
              <a:t>To provide data for programme planning and evaluation.</a:t>
            </a:r>
          </a:p>
          <a:p>
            <a:pPr marL="514350" indent="-514350" algn="just">
              <a:buAutoNum type="arabicPeriod"/>
            </a:pPr>
            <a:r>
              <a:rPr lang="en-US" sz="3400" dirty="0"/>
              <a:t>To communicate between the </a:t>
            </a:r>
            <a:r>
              <a:rPr lang="en-US" sz="3400" dirty="0" smtClean="0"/>
              <a:t>health workers, the </a:t>
            </a:r>
            <a:r>
              <a:rPr lang="en-US" sz="3400" dirty="0"/>
              <a:t>family and other development personnel.</a:t>
            </a:r>
          </a:p>
          <a:p>
            <a:pPr marL="514350" indent="-514350" algn="just">
              <a:buAutoNum type="arabicPeriod"/>
            </a:pPr>
            <a:r>
              <a:rPr lang="en-US" sz="3400" dirty="0"/>
              <a:t>To indicate plans for the future.</a:t>
            </a:r>
          </a:p>
          <a:p>
            <a:pPr marL="514350" indent="-514350" algn="just">
              <a:buAutoNum type="arabicPeriod"/>
            </a:pPr>
            <a:r>
              <a:rPr lang="en-US" sz="3400" dirty="0"/>
              <a:t>To provide an opportunity for evaluating the services.</a:t>
            </a:r>
          </a:p>
          <a:p>
            <a:pPr marL="514350" indent="-514350" algn="just">
              <a:buAutoNum type="arabicPeriod"/>
            </a:pPr>
            <a:r>
              <a:rPr lang="en-US" sz="3400" dirty="0"/>
              <a:t>To help in quality assurance, continuous quality improvement.</a:t>
            </a:r>
          </a:p>
          <a:p>
            <a:pPr marL="514350" indent="-514350" algn="just">
              <a:buAutoNum type="arabicPeriod"/>
            </a:pPr>
            <a:endParaRPr lang="en-US" sz="3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4000" b="1" dirty="0" smtClean="0">
                <a:solidFill>
                  <a:srgbClr val="2511B7"/>
                </a:solidFill>
                <a:latin typeface="+mn-lt"/>
              </a:rPr>
              <a:t>Cont</a:t>
            </a:r>
            <a:r>
              <a:rPr lang="en-US" b="1" dirty="0" smtClean="0">
                <a:solidFill>
                  <a:srgbClr val="2511B7"/>
                </a:solidFill>
                <a:latin typeface="Algerian" pitchFamily="82" charset="0"/>
              </a:rPr>
              <a:t>..Purposes </a:t>
            </a:r>
            <a:r>
              <a:rPr lang="en-US" b="1" dirty="0">
                <a:solidFill>
                  <a:srgbClr val="2511B7"/>
                </a:solidFill>
                <a:latin typeface="Algerian" pitchFamily="82" charset="0"/>
              </a:rPr>
              <a:t>of records </a:t>
            </a:r>
          </a:p>
        </p:txBody>
      </p:sp>
      <p:sp>
        <p:nvSpPr>
          <p:cNvPr id="3" name="Content Placeholder 2"/>
          <p:cNvSpPr>
            <a:spLocks noGrp="1"/>
          </p:cNvSpPr>
          <p:nvPr>
            <p:ph idx="1"/>
          </p:nvPr>
        </p:nvSpPr>
        <p:spPr>
          <a:xfrm>
            <a:off x="152400" y="990600"/>
            <a:ext cx="8763000" cy="5638800"/>
          </a:xfrm>
        </p:spPr>
        <p:txBody>
          <a:bodyPr>
            <a:normAutofit fontScale="85000" lnSpcReduction="10000"/>
          </a:bodyPr>
          <a:lstStyle/>
          <a:p>
            <a:pPr algn="just">
              <a:buNone/>
            </a:pPr>
            <a:r>
              <a:rPr lang="en-US" dirty="0"/>
              <a:t>   </a:t>
            </a:r>
            <a:r>
              <a:rPr lang="en-US" sz="3700" dirty="0"/>
              <a:t>6.  To provide the practitioner with data required for the application of professional </a:t>
            </a:r>
            <a:r>
              <a:rPr lang="en-US" sz="3700" dirty="0" smtClean="0"/>
              <a:t>services for the improvement of family’s health.</a:t>
            </a:r>
            <a:endParaRPr lang="en-US" sz="3700" dirty="0"/>
          </a:p>
          <a:p>
            <a:pPr algn="just">
              <a:buNone/>
            </a:pPr>
            <a:r>
              <a:rPr lang="en-US" sz="3700" dirty="0"/>
              <a:t>   7. Records are tools of communication between health workers, the family, and other development personnel.</a:t>
            </a:r>
          </a:p>
          <a:p>
            <a:pPr algn="just">
              <a:buNone/>
            </a:pPr>
            <a:r>
              <a:rPr lang="en-US" sz="3700" dirty="0"/>
              <a:t>   8. Effective health records shows the health problem in the family and other factors that affect health.</a:t>
            </a:r>
          </a:p>
          <a:p>
            <a:pPr algn="just">
              <a:buNone/>
            </a:pPr>
            <a:r>
              <a:rPr lang="en-US" sz="3700" dirty="0"/>
              <a:t>   9. A record indicates plans for future.</a:t>
            </a:r>
          </a:p>
          <a:p>
            <a:pPr algn="just">
              <a:buNone/>
            </a:pPr>
            <a:r>
              <a:rPr lang="en-US" sz="3700" dirty="0"/>
              <a:t>   10. It provides baseline data to estimate the long-term changes related to services</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143000"/>
          </a:xfrm>
        </p:spPr>
        <p:txBody>
          <a:bodyPr>
            <a:normAutofit/>
          </a:bodyPr>
          <a:lstStyle/>
          <a:p>
            <a:r>
              <a:rPr lang="en-US" sz="3200" b="1" dirty="0">
                <a:solidFill>
                  <a:srgbClr val="2511B7"/>
                </a:solidFill>
                <a:latin typeface="Algerian" pitchFamily="82" charset="0"/>
              </a:rPr>
              <a:t>Administrative purpose of </a:t>
            </a:r>
            <a:r>
              <a:rPr lang="en-US" sz="3200" b="1" dirty="0" smtClean="0">
                <a:solidFill>
                  <a:srgbClr val="2511B7"/>
                </a:solidFill>
                <a:latin typeface="Algerian" pitchFamily="82" charset="0"/>
              </a:rPr>
              <a:t/>
            </a:r>
            <a:br>
              <a:rPr lang="en-US" sz="3200" b="1" dirty="0" smtClean="0">
                <a:solidFill>
                  <a:srgbClr val="2511B7"/>
                </a:solidFill>
                <a:latin typeface="Algerian" pitchFamily="82" charset="0"/>
              </a:rPr>
            </a:br>
            <a:r>
              <a:rPr lang="en-US" sz="3200" b="1" dirty="0" smtClean="0">
                <a:solidFill>
                  <a:srgbClr val="2511B7"/>
                </a:solidFill>
                <a:latin typeface="Algerian" pitchFamily="82" charset="0"/>
              </a:rPr>
              <a:t>clinical </a:t>
            </a:r>
            <a:r>
              <a:rPr lang="en-US" sz="3200" b="1" dirty="0">
                <a:solidFill>
                  <a:srgbClr val="2511B7"/>
                </a:solidFill>
                <a:latin typeface="Algerian" pitchFamily="82" charset="0"/>
              </a:rPr>
              <a:t>records</a:t>
            </a:r>
          </a:p>
        </p:txBody>
      </p:sp>
      <p:sp>
        <p:nvSpPr>
          <p:cNvPr id="3" name="Content Placeholder 2"/>
          <p:cNvSpPr>
            <a:spLocks noGrp="1"/>
          </p:cNvSpPr>
          <p:nvPr>
            <p:ph idx="1"/>
          </p:nvPr>
        </p:nvSpPr>
        <p:spPr>
          <a:xfrm>
            <a:off x="228600" y="1371600"/>
            <a:ext cx="8686800" cy="5257800"/>
          </a:xfrm>
        </p:spPr>
        <p:txBody>
          <a:bodyPr>
            <a:normAutofit/>
          </a:bodyPr>
          <a:lstStyle/>
          <a:p>
            <a:pPr marL="514350" indent="-514350">
              <a:buFont typeface="+mj-lt"/>
              <a:buAutoNum type="arabicPeriod"/>
            </a:pPr>
            <a:r>
              <a:rPr lang="en-US" sz="3400" dirty="0"/>
              <a:t>Legal </a:t>
            </a:r>
            <a:r>
              <a:rPr lang="en-US" sz="3400" dirty="0" smtClean="0"/>
              <a:t>documents</a:t>
            </a:r>
            <a:endParaRPr lang="en-US" sz="3400" dirty="0"/>
          </a:p>
          <a:p>
            <a:pPr marL="514350" indent="-514350">
              <a:buFont typeface="+mj-lt"/>
              <a:buAutoNum type="arabicPeriod"/>
            </a:pPr>
            <a:r>
              <a:rPr lang="en-US" sz="3400" dirty="0"/>
              <a:t>Research or </a:t>
            </a:r>
            <a:r>
              <a:rPr lang="en-US" sz="3400" dirty="0" smtClean="0"/>
              <a:t>statistics</a:t>
            </a:r>
            <a:endParaRPr lang="en-US" sz="3400" dirty="0"/>
          </a:p>
          <a:p>
            <a:pPr marL="514350" indent="-514350">
              <a:buFont typeface="+mj-lt"/>
              <a:buAutoNum type="arabicPeriod"/>
            </a:pPr>
            <a:r>
              <a:rPr lang="en-US" sz="3400" dirty="0"/>
              <a:t>Quality of care: Continuity of care</a:t>
            </a:r>
          </a:p>
          <a:p>
            <a:pPr marL="514350" indent="-514350">
              <a:buFont typeface="+mj-lt"/>
              <a:buAutoNum type="arabicPeriod"/>
            </a:pPr>
            <a:r>
              <a:rPr lang="en-US" sz="3400" dirty="0"/>
              <a:t> Informative purposes: census</a:t>
            </a:r>
          </a:p>
          <a:p>
            <a:pPr marL="514350" indent="-514350">
              <a:buFont typeface="+mj-lt"/>
              <a:buAutoNum type="arabicPeriod"/>
            </a:pPr>
            <a:r>
              <a:rPr lang="en-US" sz="3400" dirty="0"/>
              <a:t>Teaching purpose of students</a:t>
            </a:r>
          </a:p>
          <a:p>
            <a:pPr marL="514350" indent="-514350">
              <a:buFont typeface="+mj-lt"/>
              <a:buAutoNum type="arabicPeriod"/>
            </a:pPr>
            <a:r>
              <a:rPr lang="en-US" sz="3400" dirty="0"/>
              <a:t> Diagnostic purposes: test reports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534400" cy="1143000"/>
          </a:xfrm>
        </p:spPr>
        <p:txBody>
          <a:bodyPr>
            <a:normAutofit/>
          </a:bodyPr>
          <a:lstStyle/>
          <a:p>
            <a:r>
              <a:rPr lang="en-US" sz="3600" b="1" dirty="0">
                <a:solidFill>
                  <a:srgbClr val="2511B7"/>
                </a:solidFill>
                <a:latin typeface="Algerian" pitchFamily="82" charset="0"/>
              </a:rPr>
              <a:t>Importance of Records in Hospital</a:t>
            </a:r>
          </a:p>
        </p:txBody>
      </p:sp>
      <p:sp>
        <p:nvSpPr>
          <p:cNvPr id="3" name="Content Placeholder 2"/>
          <p:cNvSpPr>
            <a:spLocks noGrp="1"/>
          </p:cNvSpPr>
          <p:nvPr>
            <p:ph idx="1"/>
          </p:nvPr>
        </p:nvSpPr>
        <p:spPr>
          <a:xfrm>
            <a:off x="152400" y="1143000"/>
            <a:ext cx="8763000" cy="5486400"/>
          </a:xfrm>
        </p:spPr>
        <p:txBody>
          <a:bodyPr>
            <a:noAutofit/>
          </a:bodyPr>
          <a:lstStyle/>
          <a:p>
            <a:pPr marL="514350" indent="-514350" algn="just">
              <a:buFont typeface="+mj-lt"/>
              <a:buAutoNum type="arabicPeriod"/>
            </a:pPr>
            <a:r>
              <a:rPr lang="en-US" sz="3400" b="1" u="sng" dirty="0">
                <a:solidFill>
                  <a:srgbClr val="C00000"/>
                </a:solidFill>
              </a:rPr>
              <a:t>For the individual and family</a:t>
            </a:r>
            <a:r>
              <a:rPr lang="en-US" sz="3400" u="sng" dirty="0">
                <a:solidFill>
                  <a:srgbClr val="C00000"/>
                </a:solidFill>
              </a:rPr>
              <a:t>:- </a:t>
            </a:r>
            <a:r>
              <a:rPr lang="en-US" sz="3400" dirty="0"/>
              <a:t>Serve the history of the client- Assist in continuity of care- Evidence to support if legal issues arise- Assess health needs, research and teaching. </a:t>
            </a:r>
            <a:endParaRPr lang="en-US" sz="3400" dirty="0" smtClean="0"/>
          </a:p>
          <a:p>
            <a:pPr marL="514350" indent="-514350" algn="just">
              <a:buFont typeface="+mj-lt"/>
              <a:buAutoNum type="arabicPeriod"/>
            </a:pPr>
            <a:endParaRPr lang="en-US" sz="3400" dirty="0"/>
          </a:p>
          <a:p>
            <a:pPr marL="514350" indent="-514350" algn="just">
              <a:buFont typeface="+mj-lt"/>
              <a:buAutoNum type="arabicPeriod"/>
            </a:pPr>
            <a:r>
              <a:rPr lang="en-US" sz="3400" b="1" u="sng" dirty="0">
                <a:solidFill>
                  <a:srgbClr val="C00000"/>
                </a:solidFill>
              </a:rPr>
              <a:t>For the Doctor:- </a:t>
            </a:r>
            <a:r>
              <a:rPr lang="en-US" sz="3400" dirty="0"/>
              <a:t>Serve the guide for diagnosis, treatment, follow-up and evaluation.- Indicate progress and continuity of care.- Self-evaluation of medical practice- Protect doctor in legal </a:t>
            </a:r>
            <a:r>
              <a:rPr lang="en-US" sz="3400" dirty="0" smtClean="0"/>
              <a:t>issues.</a:t>
            </a:r>
            <a:endParaRPr lang="en-US" sz="3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4000" dirty="0">
                <a:solidFill>
                  <a:srgbClr val="2511B7"/>
                </a:solidFill>
                <a:latin typeface="Algerian" pitchFamily="82" charset="0"/>
              </a:rPr>
              <a:t>CONT..</a:t>
            </a:r>
            <a:r>
              <a:rPr lang="en-US" sz="4000" b="1" dirty="0">
                <a:solidFill>
                  <a:srgbClr val="2511B7"/>
                </a:solidFill>
                <a:latin typeface="Algerian" pitchFamily="82" charset="0"/>
              </a:rPr>
              <a:t> Importance of Records in Hospital</a:t>
            </a:r>
            <a:endParaRPr lang="en-US" sz="4000" dirty="0">
              <a:solidFill>
                <a:srgbClr val="2511B7"/>
              </a:solidFill>
            </a:endParaRPr>
          </a:p>
        </p:txBody>
      </p:sp>
      <p:sp>
        <p:nvSpPr>
          <p:cNvPr id="3" name="Content Placeholder 2"/>
          <p:cNvSpPr>
            <a:spLocks noGrp="1"/>
          </p:cNvSpPr>
          <p:nvPr>
            <p:ph idx="1"/>
          </p:nvPr>
        </p:nvSpPr>
        <p:spPr>
          <a:xfrm>
            <a:off x="457200" y="1447800"/>
            <a:ext cx="8229600" cy="5181600"/>
          </a:xfrm>
        </p:spPr>
        <p:txBody>
          <a:bodyPr>
            <a:normAutofit fontScale="55000" lnSpcReduction="20000"/>
          </a:bodyPr>
          <a:lstStyle/>
          <a:p>
            <a:pPr marL="742950" indent="-742950" algn="just">
              <a:lnSpc>
                <a:spcPct val="120000"/>
              </a:lnSpc>
              <a:buAutoNum type="arabicPlain" startAt="3"/>
            </a:pPr>
            <a:r>
              <a:rPr lang="en-US" sz="5800" b="1" u="sng" dirty="0">
                <a:solidFill>
                  <a:srgbClr val="C00000"/>
                </a:solidFill>
              </a:rPr>
              <a:t>For the nurses:- </a:t>
            </a:r>
          </a:p>
          <a:p>
            <a:pPr marL="742950" indent="-742950" algn="just">
              <a:lnSpc>
                <a:spcPct val="120000"/>
              </a:lnSpc>
              <a:buFont typeface="Wingdings" pitchFamily="2" charset="2"/>
              <a:buChar char="v"/>
            </a:pPr>
            <a:r>
              <a:rPr lang="en-US" sz="5400" dirty="0"/>
              <a:t>Document nursing service rendered- </a:t>
            </a:r>
          </a:p>
          <a:p>
            <a:pPr marL="742950" indent="-742950" algn="just">
              <a:lnSpc>
                <a:spcPct val="120000"/>
              </a:lnSpc>
              <a:buFont typeface="Wingdings" pitchFamily="2" charset="2"/>
              <a:buChar char="v"/>
            </a:pPr>
            <a:r>
              <a:rPr lang="en-US" sz="5400" dirty="0"/>
              <a:t>Shows progress-</a:t>
            </a:r>
          </a:p>
          <a:p>
            <a:pPr marL="742950" indent="-742950" algn="just">
              <a:lnSpc>
                <a:spcPct val="120000"/>
              </a:lnSpc>
              <a:buFont typeface="Wingdings" pitchFamily="2" charset="2"/>
              <a:buChar char="v"/>
            </a:pPr>
            <a:r>
              <a:rPr lang="en-US" sz="5400" dirty="0"/>
              <a:t> Planning and evaluation of service for future improvement- </a:t>
            </a:r>
          </a:p>
          <a:p>
            <a:pPr marL="742950" indent="-742950" algn="just">
              <a:lnSpc>
                <a:spcPct val="120000"/>
              </a:lnSpc>
              <a:buFont typeface="Wingdings" pitchFamily="2" charset="2"/>
              <a:buChar char="v"/>
            </a:pPr>
            <a:r>
              <a:rPr lang="en-US" sz="5400" dirty="0"/>
              <a:t>Guide for professional growth- </a:t>
            </a:r>
          </a:p>
          <a:p>
            <a:pPr marL="742950" indent="-742950" algn="just">
              <a:lnSpc>
                <a:spcPct val="120000"/>
              </a:lnSpc>
              <a:buFont typeface="Wingdings" pitchFamily="2" charset="2"/>
              <a:buChar char="v"/>
            </a:pPr>
            <a:r>
              <a:rPr lang="en-US" sz="5400" dirty="0"/>
              <a:t>Judge the quality and quantity of work done- </a:t>
            </a:r>
          </a:p>
          <a:p>
            <a:pPr marL="742950" indent="-742950" algn="just">
              <a:lnSpc>
                <a:spcPct val="120000"/>
              </a:lnSpc>
              <a:buFont typeface="Wingdings" pitchFamily="2" charset="2"/>
              <a:buChar char="v"/>
            </a:pPr>
            <a:r>
              <a:rPr lang="en-US" sz="5400" dirty="0"/>
              <a:t>Communication tool between nurse and other staff involved in the care.</a:t>
            </a:r>
          </a:p>
          <a:p>
            <a:pPr>
              <a:buNone/>
            </a:pPr>
            <a:endParaRPr lang="en-US" sz="4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143000"/>
          </a:xfrm>
        </p:spPr>
        <p:txBody>
          <a:bodyPr>
            <a:noAutofit/>
          </a:bodyPr>
          <a:lstStyle/>
          <a:p>
            <a:r>
              <a:rPr lang="en-US" sz="3200" dirty="0">
                <a:solidFill>
                  <a:srgbClr val="2511B7"/>
                </a:solidFill>
                <a:latin typeface="Algerian" pitchFamily="82" charset="0"/>
              </a:rPr>
              <a:t>CONT..</a:t>
            </a:r>
            <a:r>
              <a:rPr lang="en-US" sz="3200" b="1" dirty="0">
                <a:solidFill>
                  <a:srgbClr val="2511B7"/>
                </a:solidFill>
                <a:latin typeface="Algerian" pitchFamily="82" charset="0"/>
              </a:rPr>
              <a:t> Importance of Records in Hospital</a:t>
            </a:r>
            <a:endParaRPr lang="en-US" sz="3200" dirty="0">
              <a:latin typeface="Algerian" pitchFamily="82" charset="0"/>
            </a:endParaRPr>
          </a:p>
        </p:txBody>
      </p:sp>
      <p:sp>
        <p:nvSpPr>
          <p:cNvPr id="3" name="Content Placeholder 2"/>
          <p:cNvSpPr>
            <a:spLocks noGrp="1"/>
          </p:cNvSpPr>
          <p:nvPr>
            <p:ph idx="1"/>
          </p:nvPr>
        </p:nvSpPr>
        <p:spPr>
          <a:xfrm>
            <a:off x="228600" y="1371600"/>
            <a:ext cx="8686800" cy="5334000"/>
          </a:xfrm>
        </p:spPr>
        <p:txBody>
          <a:bodyPr>
            <a:normAutofit fontScale="62500" lnSpcReduction="20000"/>
          </a:bodyPr>
          <a:lstStyle/>
          <a:p>
            <a:pPr marL="742950" indent="-742950" algn="just">
              <a:lnSpc>
                <a:spcPct val="120000"/>
              </a:lnSpc>
              <a:buAutoNum type="arabicPeriod" startAt="4"/>
            </a:pPr>
            <a:r>
              <a:rPr lang="en-US" sz="4600" b="1" dirty="0">
                <a:solidFill>
                  <a:srgbClr val="C00000"/>
                </a:solidFill>
              </a:rPr>
              <a:t>Indicate plan for future For authorities:</a:t>
            </a:r>
          </a:p>
          <a:p>
            <a:pPr marL="742950" indent="-742950" algn="just">
              <a:lnSpc>
                <a:spcPct val="120000"/>
              </a:lnSpc>
              <a:buFont typeface="Wingdings" pitchFamily="2" charset="2"/>
              <a:buChar char="v"/>
            </a:pPr>
            <a:r>
              <a:rPr lang="en-US" dirty="0"/>
              <a:t> </a:t>
            </a:r>
            <a:r>
              <a:rPr lang="en-US" sz="4400" dirty="0"/>
              <a:t>Statistical information</a:t>
            </a:r>
          </a:p>
          <a:p>
            <a:pPr marL="742950" indent="-742950" algn="just">
              <a:lnSpc>
                <a:spcPct val="120000"/>
              </a:lnSpc>
              <a:buFont typeface="Wingdings" pitchFamily="2" charset="2"/>
              <a:buChar char="v"/>
            </a:pPr>
            <a:r>
              <a:rPr lang="en-US" sz="4400" dirty="0"/>
              <a:t>Administrative control</a:t>
            </a:r>
          </a:p>
          <a:p>
            <a:pPr marL="742950" indent="-742950" algn="just">
              <a:lnSpc>
                <a:spcPct val="120000"/>
              </a:lnSpc>
              <a:buFont typeface="Wingdings" pitchFamily="2" charset="2"/>
              <a:buChar char="v"/>
            </a:pPr>
            <a:r>
              <a:rPr lang="en-US" sz="4400" dirty="0"/>
              <a:t>Future reference</a:t>
            </a:r>
          </a:p>
          <a:p>
            <a:pPr marL="742950" indent="-742950" algn="just">
              <a:lnSpc>
                <a:spcPct val="120000"/>
              </a:lnSpc>
              <a:buFont typeface="Wingdings" pitchFamily="2" charset="2"/>
              <a:buChar char="v"/>
            </a:pPr>
            <a:r>
              <a:rPr lang="en-US" sz="4400" dirty="0"/>
              <a:t>Evaluation of care in terms of quality, quantity and adequacy.</a:t>
            </a:r>
          </a:p>
          <a:p>
            <a:pPr marL="742950" indent="-742950" algn="just">
              <a:lnSpc>
                <a:spcPct val="120000"/>
              </a:lnSpc>
              <a:buFont typeface="Wingdings" pitchFamily="2" charset="2"/>
              <a:buChar char="v"/>
            </a:pPr>
            <a:r>
              <a:rPr lang="en-US" sz="4400" dirty="0"/>
              <a:t>Help supervisor to evaluate service</a:t>
            </a:r>
          </a:p>
          <a:p>
            <a:pPr marL="742950" indent="-742950" algn="just">
              <a:lnSpc>
                <a:spcPct val="120000"/>
              </a:lnSpc>
              <a:buFont typeface="Wingdings" pitchFamily="2" charset="2"/>
              <a:buChar char="v"/>
            </a:pPr>
            <a:r>
              <a:rPr lang="en-US" sz="4400" dirty="0"/>
              <a:t>Guide staff and students</a:t>
            </a:r>
          </a:p>
          <a:p>
            <a:pPr marL="742950" indent="-742950" algn="just">
              <a:lnSpc>
                <a:spcPct val="120000"/>
              </a:lnSpc>
              <a:buFont typeface="Wingdings" pitchFamily="2" charset="2"/>
              <a:buChar char="v"/>
            </a:pPr>
            <a:r>
              <a:rPr lang="en-US" sz="4400" dirty="0"/>
              <a:t>Legal evidence of service render by each employee</a:t>
            </a:r>
          </a:p>
          <a:p>
            <a:pPr marL="742950" indent="-742950" algn="just">
              <a:lnSpc>
                <a:spcPct val="120000"/>
              </a:lnSpc>
              <a:buFont typeface="Wingdings" pitchFamily="2" charset="2"/>
              <a:buChar char="v"/>
            </a:pPr>
            <a:r>
              <a:rPr lang="en-US" sz="4400" dirty="0"/>
              <a:t>Provide justification of expenditure of funds. </a:t>
            </a:r>
          </a:p>
          <a:p>
            <a:pPr>
              <a:buNone/>
            </a:pPr>
            <a:endParaRPr lang="en-US" sz="4400" dirty="0"/>
          </a:p>
          <a:p>
            <a:pPr>
              <a:buNone/>
            </a:pPr>
            <a:endParaRPr lang="en-US" sz="4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lstStyle/>
          <a:p>
            <a:r>
              <a:rPr lang="en-US" b="1" dirty="0">
                <a:solidFill>
                  <a:srgbClr val="2511B7"/>
                </a:solidFill>
                <a:latin typeface="Algerian" pitchFamily="82" charset="0"/>
                <a:cs typeface="Aharoni" pitchFamily="2" charset="-79"/>
              </a:rPr>
              <a:t>Uses of records</a:t>
            </a:r>
          </a:p>
        </p:txBody>
      </p:sp>
      <p:sp>
        <p:nvSpPr>
          <p:cNvPr id="3" name="Content Placeholder 2"/>
          <p:cNvSpPr>
            <a:spLocks noGrp="1"/>
          </p:cNvSpPr>
          <p:nvPr>
            <p:ph idx="1"/>
          </p:nvPr>
        </p:nvSpPr>
        <p:spPr>
          <a:xfrm>
            <a:off x="228600" y="1143000"/>
            <a:ext cx="8763000" cy="5486400"/>
          </a:xfrm>
        </p:spPr>
        <p:txBody>
          <a:bodyPr>
            <a:normAutofit fontScale="85000" lnSpcReduction="20000"/>
          </a:bodyPr>
          <a:lstStyle/>
          <a:p>
            <a:pPr algn="just">
              <a:lnSpc>
                <a:spcPct val="120000"/>
              </a:lnSpc>
            </a:pPr>
            <a:r>
              <a:rPr lang="en-US" sz="4000" dirty="0"/>
              <a:t>Effective means of communication</a:t>
            </a:r>
          </a:p>
          <a:p>
            <a:pPr algn="just">
              <a:lnSpc>
                <a:spcPct val="120000"/>
              </a:lnSpc>
            </a:pPr>
            <a:r>
              <a:rPr lang="en-US" sz="4000" dirty="0"/>
              <a:t>Helps in providing best possible service to the individual, family and community.</a:t>
            </a:r>
          </a:p>
          <a:p>
            <a:pPr algn="just">
              <a:lnSpc>
                <a:spcPct val="120000"/>
              </a:lnSpc>
            </a:pPr>
            <a:r>
              <a:rPr lang="en-US" sz="4000" dirty="0"/>
              <a:t>Can save efforts and money</a:t>
            </a:r>
          </a:p>
          <a:p>
            <a:pPr algn="just">
              <a:lnSpc>
                <a:spcPct val="120000"/>
              </a:lnSpc>
            </a:pPr>
            <a:r>
              <a:rPr lang="en-US" sz="4000" dirty="0"/>
              <a:t>The health worker can organize his work and make the most effective use of his time.</a:t>
            </a:r>
          </a:p>
          <a:p>
            <a:pPr algn="just">
              <a:lnSpc>
                <a:spcPct val="120000"/>
              </a:lnSpc>
            </a:pPr>
            <a:r>
              <a:rPr lang="en-US" sz="4000" dirty="0"/>
              <a:t>Useful in research.</a:t>
            </a:r>
          </a:p>
          <a:p>
            <a:pPr algn="just">
              <a:lnSpc>
                <a:spcPct val="120000"/>
              </a:lnSpc>
            </a:pPr>
            <a:r>
              <a:rPr lang="en-US" sz="4000" dirty="0"/>
              <a:t>Can be useful as an instrument of health education e.g. growth chart. </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2511B7"/>
                </a:solidFill>
                <a:latin typeface="Algerian" pitchFamily="82" charset="0"/>
              </a:rPr>
              <a:t>Principles of record writing </a:t>
            </a:r>
          </a:p>
        </p:txBody>
      </p:sp>
      <p:sp>
        <p:nvSpPr>
          <p:cNvPr id="3" name="Content Placeholder 2"/>
          <p:cNvSpPr>
            <a:spLocks noGrp="1"/>
          </p:cNvSpPr>
          <p:nvPr>
            <p:ph idx="1"/>
          </p:nvPr>
        </p:nvSpPr>
        <p:spPr>
          <a:xfrm>
            <a:off x="304800" y="1371600"/>
            <a:ext cx="8610600" cy="5105400"/>
          </a:xfrm>
        </p:spPr>
        <p:txBody>
          <a:bodyPr>
            <a:normAutofit/>
          </a:bodyPr>
          <a:lstStyle/>
          <a:p>
            <a:pPr marL="514350" indent="-514350" algn="just">
              <a:buAutoNum type="arabicPeriod"/>
            </a:pPr>
            <a:r>
              <a:rPr lang="en-US" sz="3400" dirty="0"/>
              <a:t>They should be written clearly</a:t>
            </a:r>
          </a:p>
          <a:p>
            <a:pPr marL="514350" indent="-514350" algn="just">
              <a:buAutoNum type="arabicPeriod"/>
            </a:pPr>
            <a:r>
              <a:rPr lang="en-US" sz="3400" dirty="0"/>
              <a:t>All records should be written with black or blue ink or typed </a:t>
            </a:r>
          </a:p>
          <a:p>
            <a:pPr marL="514350" indent="-514350" algn="just">
              <a:buAutoNum type="arabicPeriod"/>
            </a:pPr>
            <a:r>
              <a:rPr lang="en-US" sz="3400" dirty="0"/>
              <a:t>Records should be written in chronological order.</a:t>
            </a:r>
          </a:p>
          <a:p>
            <a:pPr marL="514350" indent="-514350" algn="just">
              <a:buAutoNum type="arabicPeriod"/>
            </a:pPr>
            <a:r>
              <a:rPr lang="en-US" sz="3400" dirty="0"/>
              <a:t>It should be truthful, brief and complete</a:t>
            </a:r>
          </a:p>
          <a:p>
            <a:pPr marL="514350" indent="-514350" algn="just">
              <a:buAutoNum type="arabicPeriod"/>
            </a:pPr>
            <a:r>
              <a:rPr lang="en-US" sz="3400" dirty="0"/>
              <a:t>No blank spaces</a:t>
            </a:r>
          </a:p>
          <a:p>
            <a:pPr marL="514350" indent="-514350" algn="just">
              <a:buAutoNum type="arabicPeriod"/>
            </a:pPr>
            <a:r>
              <a:rPr lang="en-US" sz="3400" dirty="0"/>
              <a:t>Not to make any errors on records.</a:t>
            </a:r>
          </a:p>
          <a:p>
            <a:pPr marL="514350" indent="-514350" algn="just">
              <a:buAutoNum type="arabicPeriod"/>
            </a:pPr>
            <a:endParaRPr lang="en-US" sz="3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2511B7"/>
                </a:solidFill>
                <a:latin typeface="Algerian" pitchFamily="82" charset="0"/>
              </a:rPr>
              <a:t>Criteria for good record </a:t>
            </a:r>
          </a:p>
        </p:txBody>
      </p:sp>
      <p:sp>
        <p:nvSpPr>
          <p:cNvPr id="3" name="Content Placeholder 2"/>
          <p:cNvSpPr>
            <a:spLocks noGrp="1"/>
          </p:cNvSpPr>
          <p:nvPr>
            <p:ph idx="1"/>
          </p:nvPr>
        </p:nvSpPr>
        <p:spPr/>
        <p:txBody>
          <a:bodyPr>
            <a:normAutofit/>
          </a:bodyPr>
          <a:lstStyle/>
          <a:p>
            <a:pPr algn="just"/>
            <a:r>
              <a:rPr lang="en-US" sz="3400" dirty="0"/>
              <a:t>It should require minimal amount of time </a:t>
            </a:r>
          </a:p>
          <a:p>
            <a:pPr algn="just"/>
            <a:r>
              <a:rPr lang="en-US" sz="3400" dirty="0"/>
              <a:t>It should be quickly available</a:t>
            </a:r>
          </a:p>
          <a:p>
            <a:pPr algn="just"/>
            <a:r>
              <a:rPr lang="en-US" sz="3400" dirty="0"/>
              <a:t>Provide detail information</a:t>
            </a:r>
          </a:p>
          <a:p>
            <a:pPr algn="just"/>
            <a:r>
              <a:rPr lang="en-US" sz="3400" dirty="0"/>
              <a:t>It should require reasonable storage space</a:t>
            </a:r>
          </a:p>
          <a:p>
            <a:pPr algn="just"/>
            <a:r>
              <a:rPr lang="en-US" sz="3400" dirty="0"/>
              <a:t>Written in blue or black ink or typed</a:t>
            </a:r>
          </a:p>
          <a:p>
            <a:pPr algn="just"/>
            <a:r>
              <a:rPr lang="en-US" sz="3400" dirty="0"/>
              <a:t>Record with Signature </a:t>
            </a:r>
          </a:p>
          <a:p>
            <a:endParaRPr lang="en-US" sz="3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2511B7"/>
                </a:solidFill>
                <a:latin typeface="Algerian" pitchFamily="82" charset="0"/>
              </a:rPr>
              <a:t>Types of records </a:t>
            </a:r>
            <a:endParaRPr lang="en-US" dirty="0"/>
          </a:p>
        </p:txBody>
      </p:sp>
      <p:sp>
        <p:nvSpPr>
          <p:cNvPr id="3" name="Content Placeholder 2"/>
          <p:cNvSpPr>
            <a:spLocks noGrp="1"/>
          </p:cNvSpPr>
          <p:nvPr>
            <p:ph idx="1"/>
          </p:nvPr>
        </p:nvSpPr>
        <p:spPr>
          <a:xfrm>
            <a:off x="228600" y="1295400"/>
            <a:ext cx="8610600" cy="5334000"/>
          </a:xfrm>
        </p:spPr>
        <p:txBody>
          <a:bodyPr>
            <a:noAutofit/>
          </a:bodyPr>
          <a:lstStyle/>
          <a:p>
            <a:pPr marL="514350" indent="-514350" algn="just">
              <a:lnSpc>
                <a:spcPct val="200000"/>
              </a:lnSpc>
              <a:buFont typeface="+mj-lt"/>
              <a:buAutoNum type="alphaUcPeriod"/>
            </a:pPr>
            <a:r>
              <a:rPr lang="en-US" sz="3400" dirty="0"/>
              <a:t>Records kept in health care agencies</a:t>
            </a:r>
          </a:p>
          <a:p>
            <a:pPr marL="514350" indent="-514350" algn="just">
              <a:lnSpc>
                <a:spcPct val="200000"/>
              </a:lnSpc>
              <a:buFont typeface="+mj-lt"/>
              <a:buAutoNum type="alphaUcPeriod"/>
            </a:pPr>
            <a:r>
              <a:rPr lang="en-US" sz="3400" dirty="0"/>
              <a:t>Hospital records </a:t>
            </a:r>
          </a:p>
          <a:p>
            <a:pPr marL="514350" indent="-514350" algn="just">
              <a:lnSpc>
                <a:spcPct val="200000"/>
              </a:lnSpc>
              <a:buFont typeface="+mj-lt"/>
              <a:buAutoNum type="alphaUcPeriod"/>
            </a:pPr>
            <a:r>
              <a:rPr lang="en-US" sz="3400" dirty="0"/>
              <a:t>Records maintained at Primary health Center</a:t>
            </a:r>
          </a:p>
          <a:p>
            <a:pPr marL="514350" indent="-514350" algn="just">
              <a:lnSpc>
                <a:spcPct val="200000"/>
              </a:lnSpc>
              <a:buFont typeface="+mj-lt"/>
              <a:buAutoNum type="alphaUcPeriod"/>
            </a:pPr>
            <a:r>
              <a:rPr lang="en-US" sz="3400" dirty="0"/>
              <a:t>Records in education programme</a:t>
            </a:r>
          </a:p>
          <a:p>
            <a:pPr marL="0" indent="0">
              <a:lnSpc>
                <a:spcPct val="200000"/>
              </a:lnSpc>
              <a:buNone/>
            </a:pPr>
            <a:endParaRPr lang="en-US" sz="3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F656B62-A92C-4BE6-AAE8-4C46EDA9438B}"/>
              </a:ext>
            </a:extLst>
          </p:cNvPr>
          <p:cNvSpPr>
            <a:spLocks noGrp="1"/>
          </p:cNvSpPr>
          <p:nvPr>
            <p:ph type="title"/>
          </p:nvPr>
        </p:nvSpPr>
        <p:spPr/>
        <p:txBody>
          <a:bodyPr/>
          <a:lstStyle/>
          <a:p>
            <a:r>
              <a:rPr lang="en-US" b="1" dirty="0">
                <a:solidFill>
                  <a:srgbClr val="2511B7"/>
                </a:solidFill>
                <a:latin typeface="Algerian" pitchFamily="82" charset="0"/>
              </a:rPr>
              <a:t>Types of records </a:t>
            </a:r>
            <a:endParaRPr lang="en-IN" dirty="0"/>
          </a:p>
        </p:txBody>
      </p:sp>
      <p:sp>
        <p:nvSpPr>
          <p:cNvPr id="3" name="Content Placeholder 2">
            <a:extLst>
              <a:ext uri="{FF2B5EF4-FFF2-40B4-BE49-F238E27FC236}">
                <a16:creationId xmlns="" xmlns:a16="http://schemas.microsoft.com/office/drawing/2014/main" id="{9295252E-5756-4220-BA39-AE2194D23259}"/>
              </a:ext>
            </a:extLst>
          </p:cNvPr>
          <p:cNvSpPr>
            <a:spLocks noGrp="1"/>
          </p:cNvSpPr>
          <p:nvPr>
            <p:ph idx="1"/>
          </p:nvPr>
        </p:nvSpPr>
        <p:spPr>
          <a:xfrm>
            <a:off x="228600" y="1219200"/>
            <a:ext cx="8763000" cy="5364162"/>
          </a:xfrm>
        </p:spPr>
        <p:txBody>
          <a:bodyPr>
            <a:normAutofit fontScale="92500" lnSpcReduction="20000"/>
          </a:bodyPr>
          <a:lstStyle/>
          <a:p>
            <a:pPr marL="571500" indent="-571500">
              <a:buFont typeface="+mj-lt"/>
              <a:buAutoNum type="romanLcPeriod"/>
            </a:pPr>
            <a:endParaRPr lang="en-US" dirty="0"/>
          </a:p>
          <a:p>
            <a:pPr marL="571500" indent="-571500" algn="just">
              <a:lnSpc>
                <a:spcPct val="220000"/>
              </a:lnSpc>
              <a:buFont typeface="+mj-lt"/>
              <a:buAutoNum type="romanLcPeriod"/>
            </a:pPr>
            <a:r>
              <a:rPr lang="en-US" sz="3800" dirty="0"/>
              <a:t>Record concerning student </a:t>
            </a:r>
          </a:p>
          <a:p>
            <a:pPr marL="571500" indent="-571500" algn="just">
              <a:lnSpc>
                <a:spcPct val="220000"/>
              </a:lnSpc>
              <a:buFont typeface="+mj-lt"/>
              <a:buAutoNum type="romanLcPeriod"/>
            </a:pPr>
            <a:r>
              <a:rPr lang="en-US" sz="3800" dirty="0"/>
              <a:t>Records concerning school staff</a:t>
            </a:r>
          </a:p>
          <a:p>
            <a:pPr marL="571500" indent="-571500" algn="just">
              <a:lnSpc>
                <a:spcPct val="220000"/>
              </a:lnSpc>
              <a:buFont typeface="+mj-lt"/>
              <a:buAutoNum type="romanLcPeriod"/>
            </a:pPr>
            <a:r>
              <a:rPr lang="en-US" sz="3800" dirty="0"/>
              <a:t>General school records</a:t>
            </a:r>
          </a:p>
          <a:p>
            <a:pPr marL="571500" indent="-571500" algn="just">
              <a:lnSpc>
                <a:spcPct val="220000"/>
              </a:lnSpc>
              <a:buFont typeface="+mj-lt"/>
              <a:buAutoNum type="romanLcPeriod"/>
            </a:pPr>
            <a:r>
              <a:rPr lang="en-US" sz="3800" dirty="0"/>
              <a:t>Records maintained in the college of nursing</a:t>
            </a:r>
          </a:p>
          <a:p>
            <a:pPr marL="0" indent="0">
              <a:buNone/>
            </a:pPr>
            <a:endParaRPr lang="en-IN" dirty="0"/>
          </a:p>
        </p:txBody>
      </p:sp>
    </p:spTree>
    <p:extLst>
      <p:ext uri="{BB962C8B-B14F-4D97-AF65-F5344CB8AC3E}">
        <p14:creationId xmlns="" xmlns:p14="http://schemas.microsoft.com/office/powerpoint/2010/main" val="1831856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
          </a:xfrm>
        </p:spPr>
        <p:txBody>
          <a:bodyPr>
            <a:noAutofit/>
          </a:bodyPr>
          <a:lstStyle/>
          <a:p>
            <a:r>
              <a:rPr lang="en-US" sz="4000" b="1" dirty="0">
                <a:solidFill>
                  <a:srgbClr val="2511B7"/>
                </a:solidFill>
                <a:latin typeface="Algerian" pitchFamily="82" charset="0"/>
              </a:rPr>
              <a:t>Types of records </a:t>
            </a:r>
          </a:p>
        </p:txBody>
      </p:sp>
      <p:sp>
        <p:nvSpPr>
          <p:cNvPr id="3" name="Content Placeholder 2"/>
          <p:cNvSpPr>
            <a:spLocks noGrp="1"/>
          </p:cNvSpPr>
          <p:nvPr>
            <p:ph idx="1"/>
          </p:nvPr>
        </p:nvSpPr>
        <p:spPr>
          <a:xfrm>
            <a:off x="228600" y="838200"/>
            <a:ext cx="8686800" cy="5715000"/>
          </a:xfrm>
        </p:spPr>
        <p:txBody>
          <a:bodyPr>
            <a:noAutofit/>
          </a:bodyPr>
          <a:lstStyle/>
          <a:p>
            <a:pPr algn="just">
              <a:buNone/>
            </a:pPr>
            <a:r>
              <a:rPr lang="en-US" sz="2800" dirty="0">
                <a:cs typeface="Times New Roman" pitchFamily="18" charset="0"/>
              </a:rPr>
              <a:t>The kind of records which are normally kept will vary with the activities. They include following:</a:t>
            </a:r>
          </a:p>
          <a:p>
            <a:pPr marL="514350" indent="-514350" algn="just">
              <a:buFont typeface="+mj-lt"/>
              <a:buAutoNum type="arabicPeriod"/>
            </a:pPr>
            <a:r>
              <a:rPr lang="en-US" sz="2800" dirty="0">
                <a:cs typeface="Times New Roman" pitchFamily="18" charset="0"/>
              </a:rPr>
              <a:t>Village </a:t>
            </a:r>
          </a:p>
          <a:p>
            <a:pPr marL="514350" indent="-514350" algn="just">
              <a:buFont typeface="+mj-lt"/>
              <a:buAutoNum type="arabicPeriod"/>
            </a:pPr>
            <a:r>
              <a:rPr lang="en-US" sz="2800" dirty="0">
                <a:cs typeface="Times New Roman" pitchFamily="18" charset="0"/>
              </a:rPr>
              <a:t>Family folder, house hold and family record and individual health cards.</a:t>
            </a:r>
          </a:p>
          <a:p>
            <a:pPr marL="514350" indent="-514350" algn="just">
              <a:buFont typeface="+mj-lt"/>
              <a:buAutoNum type="arabicPeriod"/>
            </a:pPr>
            <a:r>
              <a:rPr lang="en-US" sz="2800" dirty="0">
                <a:cs typeface="Times New Roman" pitchFamily="18" charset="0"/>
              </a:rPr>
              <a:t>Eligible couple </a:t>
            </a:r>
          </a:p>
          <a:p>
            <a:pPr marL="514350" indent="-514350" algn="just">
              <a:buFont typeface="+mj-lt"/>
              <a:buAutoNum type="arabicPeriod"/>
            </a:pPr>
            <a:r>
              <a:rPr lang="en-US" sz="2800" dirty="0">
                <a:cs typeface="Times New Roman" pitchFamily="18" charset="0"/>
              </a:rPr>
              <a:t>Maternal and child health records (Antenatal care, postnatal care, child care, nutrition and immunization).</a:t>
            </a:r>
          </a:p>
          <a:p>
            <a:pPr marL="514350" indent="-514350" algn="just">
              <a:buFont typeface="+mj-lt"/>
              <a:buAutoNum type="arabicPeriod"/>
            </a:pPr>
            <a:r>
              <a:rPr lang="en-US" sz="2800" dirty="0">
                <a:cs typeface="Times New Roman" pitchFamily="18" charset="0"/>
              </a:rPr>
              <a:t>Tuberculosis (TB) cards</a:t>
            </a:r>
          </a:p>
          <a:p>
            <a:pPr marL="514350" indent="-514350" algn="just">
              <a:buFont typeface="+mj-lt"/>
              <a:buAutoNum type="arabicPeriod"/>
            </a:pPr>
            <a:r>
              <a:rPr lang="en-US" sz="2800" dirty="0">
                <a:cs typeface="Times New Roman" pitchFamily="18" charset="0"/>
              </a:rPr>
              <a:t>The leprosy record</a:t>
            </a:r>
          </a:p>
          <a:p>
            <a:pPr marL="514350" indent="-514350" algn="just">
              <a:buFont typeface="+mj-lt"/>
              <a:buAutoNum type="arabicPeriod"/>
            </a:pPr>
            <a:r>
              <a:rPr lang="en-US" sz="2800" dirty="0">
                <a:cs typeface="Times New Roman" pitchFamily="18" charset="0"/>
              </a:rPr>
              <a:t>School health records </a:t>
            </a:r>
          </a:p>
          <a:p>
            <a:pPr marL="514350" indent="-514350" algn="just">
              <a:buFont typeface="+mj-lt"/>
              <a:buAutoNum type="arabicPeriod"/>
            </a:pPr>
            <a:r>
              <a:rPr lang="en-US" sz="2800" dirty="0">
                <a:cs typeface="Times New Roman" pitchFamily="18" charset="0"/>
              </a:rPr>
              <a:t>Birth and death register</a:t>
            </a:r>
          </a:p>
          <a:p>
            <a:pPr marL="514350" indent="-514350">
              <a:buNone/>
            </a:pPr>
            <a:endParaRPr 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solidFill>
                  <a:srgbClr val="2511B7"/>
                </a:solidFill>
                <a:latin typeface="Algerian" pitchFamily="82" charset="0"/>
                <a:cs typeface="Aharoni" pitchFamily="2" charset="-79"/>
              </a:rPr>
              <a:t>Cont.</a:t>
            </a:r>
            <a:r>
              <a:rPr lang="en-US" sz="4000" dirty="0">
                <a:solidFill>
                  <a:srgbClr val="8D7FF3"/>
                </a:solidFill>
                <a:latin typeface="Algerian" pitchFamily="82" charset="0"/>
                <a:cs typeface="Aharoni" pitchFamily="2" charset="-79"/>
              </a:rPr>
              <a:t>.</a:t>
            </a:r>
          </a:p>
        </p:txBody>
      </p:sp>
      <p:sp>
        <p:nvSpPr>
          <p:cNvPr id="3" name="Content Placeholder 2"/>
          <p:cNvSpPr>
            <a:spLocks noGrp="1"/>
          </p:cNvSpPr>
          <p:nvPr>
            <p:ph idx="1"/>
          </p:nvPr>
        </p:nvSpPr>
        <p:spPr>
          <a:xfrm>
            <a:off x="457200" y="1219200"/>
            <a:ext cx="8382000" cy="5364162"/>
          </a:xfrm>
        </p:spPr>
        <p:txBody>
          <a:bodyPr>
            <a:normAutofit/>
          </a:bodyPr>
          <a:lstStyle/>
          <a:p>
            <a:pPr marL="514350" indent="-514350" algn="just">
              <a:lnSpc>
                <a:spcPct val="120000"/>
              </a:lnSpc>
              <a:buNone/>
            </a:pPr>
            <a:r>
              <a:rPr lang="en-US" dirty="0">
                <a:latin typeface="Times New Roman" pitchFamily="18" charset="0"/>
                <a:cs typeface="Times New Roman" pitchFamily="18" charset="0"/>
              </a:rPr>
              <a:t>9. Outdoor attendance register</a:t>
            </a:r>
          </a:p>
          <a:p>
            <a:pPr marL="514350" indent="-514350" algn="just">
              <a:lnSpc>
                <a:spcPct val="120000"/>
              </a:lnSpc>
              <a:buNone/>
            </a:pPr>
            <a:r>
              <a:rPr lang="en-US" dirty="0">
                <a:latin typeface="Times New Roman" pitchFamily="18" charset="0"/>
                <a:cs typeface="Times New Roman" pitchFamily="18" charset="0"/>
              </a:rPr>
              <a:t>10. Operation register </a:t>
            </a:r>
          </a:p>
          <a:p>
            <a:pPr marL="514350" indent="-514350" algn="just">
              <a:lnSpc>
                <a:spcPct val="120000"/>
              </a:lnSpc>
              <a:buNone/>
            </a:pPr>
            <a:r>
              <a:rPr lang="en-US" dirty="0">
                <a:latin typeface="Times New Roman" pitchFamily="18" charset="0"/>
                <a:cs typeface="Times New Roman" pitchFamily="18" charset="0"/>
              </a:rPr>
              <a:t>11. Indoor patient register</a:t>
            </a:r>
          </a:p>
          <a:p>
            <a:pPr marL="514350" indent="-514350" algn="just">
              <a:lnSpc>
                <a:spcPct val="120000"/>
              </a:lnSpc>
              <a:buNone/>
            </a:pPr>
            <a:r>
              <a:rPr lang="en-US" dirty="0">
                <a:latin typeface="Times New Roman" pitchFamily="18" charset="0"/>
                <a:cs typeface="Times New Roman" pitchFamily="18" charset="0"/>
              </a:rPr>
              <a:t>12. Records of medical care </a:t>
            </a:r>
          </a:p>
          <a:p>
            <a:pPr marL="514350" indent="-514350" algn="just">
              <a:lnSpc>
                <a:spcPct val="120000"/>
              </a:lnSpc>
              <a:buNone/>
            </a:pPr>
            <a:r>
              <a:rPr lang="en-US" dirty="0">
                <a:latin typeface="Times New Roman" pitchFamily="18" charset="0"/>
                <a:cs typeface="Times New Roman" pitchFamily="18" charset="0"/>
              </a:rPr>
              <a:t>13. Stock register </a:t>
            </a:r>
          </a:p>
          <a:p>
            <a:pPr marL="514350" indent="-514350" algn="just">
              <a:lnSpc>
                <a:spcPct val="120000"/>
              </a:lnSpc>
              <a:buNone/>
            </a:pPr>
            <a:r>
              <a:rPr lang="en-US" dirty="0">
                <a:latin typeface="Times New Roman" pitchFamily="18" charset="0"/>
                <a:cs typeface="Times New Roman" pitchFamily="18" charset="0"/>
              </a:rPr>
              <a:t>14. Monthly register </a:t>
            </a:r>
          </a:p>
          <a:p>
            <a:pPr marL="514350" indent="-514350" algn="just">
              <a:lnSpc>
                <a:spcPct val="120000"/>
              </a:lnSpc>
              <a:buNone/>
            </a:pPr>
            <a:r>
              <a:rPr lang="en-US" dirty="0">
                <a:latin typeface="Times New Roman" pitchFamily="18" charset="0"/>
                <a:cs typeface="Times New Roman" pitchFamily="18" charset="0"/>
              </a:rPr>
              <a:t>15. Daily diary</a:t>
            </a:r>
          </a:p>
          <a:p>
            <a:pPr>
              <a:buNone/>
            </a:pP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534400" cy="5943600"/>
          </a:xfrm>
        </p:spPr>
        <p:txBody>
          <a:bodyPr>
            <a:normAutofit/>
          </a:bodyPr>
          <a:lstStyle/>
          <a:p>
            <a:pPr algn="just">
              <a:lnSpc>
                <a:spcPct val="150000"/>
              </a:lnSpc>
              <a:buNone/>
            </a:pPr>
            <a:r>
              <a:rPr lang="en-US" sz="4000" b="1" dirty="0">
                <a:solidFill>
                  <a:srgbClr val="FF0000"/>
                </a:solidFill>
              </a:rPr>
              <a:t> </a:t>
            </a:r>
            <a:r>
              <a:rPr lang="en-US" sz="4000" b="1" dirty="0">
                <a:solidFill>
                  <a:srgbClr val="7030A0"/>
                </a:solidFill>
              </a:rPr>
              <a:t>Cumulative or continuing records : </a:t>
            </a:r>
            <a:r>
              <a:rPr lang="en-US" sz="4000" dirty="0"/>
              <a:t>This is found to be time saving, economical and also it is helpful to review the total history of an individual and evaluate the progress of a long period.</a:t>
            </a:r>
          </a:p>
          <a:p>
            <a:pPr algn="just">
              <a:lnSpc>
                <a:spcPct val="150000"/>
              </a:lnSpc>
              <a:buNone/>
            </a:pPr>
            <a:endParaRPr lang="en-US" sz="4000" dirty="0"/>
          </a:p>
        </p:txBody>
      </p:sp>
      <p:sp>
        <p:nvSpPr>
          <p:cNvPr id="33794" name="AutoShape 2" descr="2.Diaries – Diary of (M and F)&#10;Diary of HA (M and F)&#10;3.Return- Monthly report of HW ( M and F)&#10;Complication report of HW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33796" name="AutoShape 4" descr="2.Diaries – Diary of (M and F)&#10;Diary of HA (M and F)&#10;3.Return- Monthly report of HW ( M and F)&#10;Complication report of HW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33798" name="AutoShape 6" descr="2.Diaries – Diary of (M and F)&#10;Diary of HA (M and F)&#10;3.Return- Monthly report of HW ( M and F)&#10;Complication report of HW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7030A0"/>
                </a:solidFill>
                <a:latin typeface="+mn-lt"/>
              </a:rPr>
              <a:t>Cumulative records </a:t>
            </a:r>
          </a:p>
        </p:txBody>
      </p:sp>
      <p:sp>
        <p:nvSpPr>
          <p:cNvPr id="3" name="Content Placeholder 2"/>
          <p:cNvSpPr>
            <a:spLocks noGrp="1"/>
          </p:cNvSpPr>
          <p:nvPr>
            <p:ph idx="1"/>
          </p:nvPr>
        </p:nvSpPr>
        <p:spPr>
          <a:xfrm>
            <a:off x="457200" y="1295400"/>
            <a:ext cx="8229600" cy="5257800"/>
          </a:xfrm>
        </p:spPr>
        <p:txBody>
          <a:bodyPr>
            <a:normAutofit fontScale="92500"/>
          </a:bodyPr>
          <a:lstStyle/>
          <a:p>
            <a:pPr algn="just">
              <a:lnSpc>
                <a:spcPct val="150000"/>
              </a:lnSpc>
              <a:buNone/>
            </a:pPr>
            <a:r>
              <a:rPr lang="en-US" dirty="0"/>
              <a:t>   </a:t>
            </a:r>
            <a:r>
              <a:rPr lang="en-US" sz="4000" dirty="0"/>
              <a:t>Contain information gathered over a period of time in respect of each patient different situation when completed the cumulative record (e.g., immunization card, school health record) reveals the whole health history of the person.</a:t>
            </a:r>
          </a:p>
          <a:p>
            <a:pPr>
              <a:buNone/>
            </a:pP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382000" cy="6172200"/>
          </a:xfrm>
        </p:spPr>
        <p:txBody>
          <a:bodyPr>
            <a:normAutofit lnSpcReduction="10000"/>
          </a:bodyPr>
          <a:lstStyle/>
          <a:p>
            <a:pPr>
              <a:buNone/>
            </a:pPr>
            <a:r>
              <a:rPr lang="en-US" dirty="0"/>
              <a:t> </a:t>
            </a:r>
            <a:r>
              <a:rPr lang="en-US" sz="4000" b="1" dirty="0">
                <a:solidFill>
                  <a:srgbClr val="7030A0"/>
                </a:solidFill>
              </a:rPr>
              <a:t>Family records </a:t>
            </a:r>
            <a:r>
              <a:rPr lang="en-US" sz="4000" dirty="0">
                <a:solidFill>
                  <a:srgbClr val="7030A0"/>
                </a:solidFill>
              </a:rPr>
              <a:t>: </a:t>
            </a:r>
          </a:p>
          <a:p>
            <a:pPr>
              <a:buFont typeface="Wingdings" pitchFamily="2" charset="2"/>
              <a:buChar char="Ø"/>
            </a:pPr>
            <a:r>
              <a:rPr lang="en-US" dirty="0"/>
              <a:t>All records, which relate to members of family, should be placed in a single family folder. </a:t>
            </a:r>
          </a:p>
          <a:p>
            <a:pPr>
              <a:buFont typeface="Wingdings" pitchFamily="2" charset="2"/>
              <a:buChar char="Ø"/>
            </a:pPr>
            <a:r>
              <a:rPr lang="en-US" dirty="0"/>
              <a:t>Gives the picture of the total services and helps to give effective, economic service to the family as a whole. </a:t>
            </a:r>
          </a:p>
          <a:p>
            <a:pPr>
              <a:buFont typeface="Wingdings" pitchFamily="2" charset="2"/>
              <a:buChar char="Ø"/>
            </a:pPr>
            <a:r>
              <a:rPr lang="en-US" dirty="0"/>
              <a:t>Separate record forms may be needed for different types of service such as TB, maternity etc.</a:t>
            </a:r>
          </a:p>
          <a:p>
            <a:pPr>
              <a:buFont typeface="Wingdings" pitchFamily="2" charset="2"/>
              <a:buChar char="Ø"/>
            </a:pPr>
            <a:r>
              <a:rPr lang="en-US" dirty="0"/>
              <a:t> all such individual records which relate to members of one family should be placed in a single family folder.</a:t>
            </a:r>
          </a:p>
          <a:p>
            <a:pPr>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458200" cy="6248400"/>
          </a:xfrm>
        </p:spPr>
        <p:txBody>
          <a:bodyPr>
            <a:normAutofit fontScale="92500"/>
          </a:bodyPr>
          <a:lstStyle/>
          <a:p>
            <a:pPr>
              <a:buNone/>
            </a:pPr>
            <a:r>
              <a:rPr lang="en-US" dirty="0"/>
              <a:t>   </a:t>
            </a:r>
            <a:r>
              <a:rPr lang="en-US" sz="4300" b="1" dirty="0">
                <a:solidFill>
                  <a:srgbClr val="7030A0"/>
                </a:solidFill>
              </a:rPr>
              <a:t>Forms, case cards and Registers:</a:t>
            </a:r>
          </a:p>
          <a:p>
            <a:pPr>
              <a:buFont typeface="Wingdings" pitchFamily="2" charset="2"/>
              <a:buChar char="v"/>
            </a:pPr>
            <a:r>
              <a:rPr lang="en-US" dirty="0"/>
              <a:t> Family record</a:t>
            </a:r>
          </a:p>
          <a:p>
            <a:pPr>
              <a:buFont typeface="Wingdings" pitchFamily="2" charset="2"/>
              <a:buChar char="v"/>
            </a:pPr>
            <a:r>
              <a:rPr lang="en-US" dirty="0"/>
              <a:t>  Eligible couple and child register</a:t>
            </a:r>
          </a:p>
          <a:p>
            <a:pPr>
              <a:buFont typeface="Wingdings" pitchFamily="2" charset="2"/>
              <a:buChar char="v"/>
            </a:pPr>
            <a:r>
              <a:rPr lang="en-US" dirty="0"/>
              <a:t>  Sterilization and IUD register </a:t>
            </a:r>
          </a:p>
          <a:p>
            <a:pPr>
              <a:buFont typeface="Wingdings" pitchFamily="2" charset="2"/>
              <a:buChar char="v"/>
            </a:pPr>
            <a:r>
              <a:rPr lang="en-US" dirty="0"/>
              <a:t> MCH Card/ register</a:t>
            </a:r>
          </a:p>
          <a:p>
            <a:pPr>
              <a:buFont typeface="Wingdings" pitchFamily="2" charset="2"/>
              <a:buChar char="v"/>
            </a:pPr>
            <a:r>
              <a:rPr lang="en-US" dirty="0"/>
              <a:t> Child Card/ register </a:t>
            </a:r>
          </a:p>
          <a:p>
            <a:pPr>
              <a:buFont typeface="Wingdings" pitchFamily="2" charset="2"/>
              <a:buChar char="v"/>
            </a:pPr>
            <a:r>
              <a:rPr lang="en-US" dirty="0"/>
              <a:t> Birth and death register </a:t>
            </a:r>
          </a:p>
          <a:p>
            <a:pPr>
              <a:buFont typeface="Wingdings" pitchFamily="2" charset="2"/>
              <a:buChar char="v"/>
            </a:pPr>
            <a:r>
              <a:rPr lang="en-US" dirty="0"/>
              <a:t> Sub centers/PHC/clinic register</a:t>
            </a:r>
          </a:p>
          <a:p>
            <a:pPr>
              <a:buFont typeface="Wingdings" pitchFamily="2" charset="2"/>
              <a:buChar char="v"/>
            </a:pPr>
            <a:r>
              <a:rPr lang="en-US" dirty="0"/>
              <a:t> Stock &amp; Issue register</a:t>
            </a:r>
          </a:p>
          <a:p>
            <a:pPr>
              <a:buFont typeface="Wingdings" pitchFamily="2" charset="2"/>
              <a:buChar char="v"/>
            </a:pPr>
            <a:r>
              <a:rPr lang="en-US" dirty="0"/>
              <a:t> Reports of blood test of Malaria and Filaria</a:t>
            </a:r>
          </a:p>
          <a:p>
            <a:pPr>
              <a:buFont typeface="Wingdings" pitchFamily="2" charset="2"/>
              <a:buChar char="v"/>
            </a:pPr>
            <a:r>
              <a:rPr lang="en-US" dirty="0"/>
              <a:t> Malaria parasite positive case register and others</a:t>
            </a:r>
          </a:p>
          <a:p>
            <a:pPr>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2511B7"/>
                </a:solidFill>
                <a:latin typeface="Algerian" pitchFamily="82" charset="0"/>
              </a:rPr>
              <a:t>Essential requirements of records</a:t>
            </a:r>
            <a:r>
              <a:rPr lang="en-US" dirty="0"/>
              <a:t>:</a:t>
            </a:r>
          </a:p>
        </p:txBody>
      </p:sp>
      <p:sp>
        <p:nvSpPr>
          <p:cNvPr id="3" name="Content Placeholder 2"/>
          <p:cNvSpPr>
            <a:spLocks noGrp="1"/>
          </p:cNvSpPr>
          <p:nvPr>
            <p:ph idx="1"/>
          </p:nvPr>
        </p:nvSpPr>
        <p:spPr>
          <a:xfrm>
            <a:off x="228600" y="1295400"/>
            <a:ext cx="8763000" cy="5287962"/>
          </a:xfrm>
        </p:spPr>
        <p:txBody>
          <a:bodyPr>
            <a:normAutofit fontScale="70000" lnSpcReduction="20000"/>
          </a:bodyPr>
          <a:lstStyle/>
          <a:p>
            <a:pPr>
              <a:lnSpc>
                <a:spcPct val="200000"/>
              </a:lnSpc>
              <a:buFont typeface="Wingdings" pitchFamily="2" charset="2"/>
              <a:buChar char="Ø"/>
            </a:pPr>
            <a:r>
              <a:rPr lang="en-US" dirty="0"/>
              <a:t> </a:t>
            </a:r>
            <a:r>
              <a:rPr lang="en-US" sz="4100" dirty="0"/>
              <a:t>They should be complete in detail.</a:t>
            </a:r>
          </a:p>
          <a:p>
            <a:pPr>
              <a:lnSpc>
                <a:spcPct val="200000"/>
              </a:lnSpc>
              <a:buFont typeface="Wingdings" pitchFamily="2" charset="2"/>
              <a:buChar char="Ø"/>
            </a:pPr>
            <a:r>
              <a:rPr lang="en-US" sz="4100" dirty="0"/>
              <a:t>They should be written in such a way that the minimum of clerical work is involved</a:t>
            </a:r>
          </a:p>
          <a:p>
            <a:pPr>
              <a:lnSpc>
                <a:spcPct val="200000"/>
              </a:lnSpc>
              <a:buFont typeface="Wingdings" pitchFamily="2" charset="2"/>
              <a:buChar char="Ø"/>
            </a:pPr>
            <a:r>
              <a:rPr lang="en-US" sz="4100" dirty="0"/>
              <a:t>They should be kept  confidential </a:t>
            </a:r>
          </a:p>
          <a:p>
            <a:pPr>
              <a:lnSpc>
                <a:spcPct val="200000"/>
              </a:lnSpc>
              <a:buFont typeface="Wingdings" pitchFamily="2" charset="2"/>
              <a:buChar char="Ø"/>
            </a:pPr>
            <a:r>
              <a:rPr lang="en-US" sz="4100" dirty="0"/>
              <a:t>They should not be shown or discussed with persons other than those providing health care.</a:t>
            </a:r>
          </a:p>
          <a:p>
            <a:pPr>
              <a:buFont typeface="Wingdings" pitchFamily="2" charset="2"/>
              <a:buChar char="Ø"/>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4000" b="1" dirty="0" smtClean="0">
                <a:solidFill>
                  <a:srgbClr val="2511B7"/>
                </a:solidFill>
              </a:rPr>
              <a:t>FILLING OF RECORDS</a:t>
            </a:r>
            <a:endParaRPr lang="en-US" sz="4000" b="1" dirty="0">
              <a:solidFill>
                <a:srgbClr val="2511B7"/>
              </a:solidFill>
            </a:endParaRPr>
          </a:p>
        </p:txBody>
      </p:sp>
      <p:sp>
        <p:nvSpPr>
          <p:cNvPr id="3" name="Content Placeholder 2"/>
          <p:cNvSpPr>
            <a:spLocks noGrp="1"/>
          </p:cNvSpPr>
          <p:nvPr>
            <p:ph idx="1"/>
          </p:nvPr>
        </p:nvSpPr>
        <p:spPr>
          <a:xfrm>
            <a:off x="304800" y="1143000"/>
            <a:ext cx="8382000" cy="5486400"/>
          </a:xfrm>
        </p:spPr>
        <p:txBody>
          <a:bodyPr>
            <a:normAutofit fontScale="92500" lnSpcReduction="20000"/>
          </a:bodyPr>
          <a:lstStyle/>
          <a:p>
            <a:pPr algn="just">
              <a:buNone/>
            </a:pPr>
            <a:r>
              <a:rPr lang="en-US" dirty="0" smtClean="0"/>
              <a:t>    Different systems may be adopted depending on the purposes of the records and on the merits of a system. </a:t>
            </a:r>
          </a:p>
          <a:p>
            <a:pPr algn="just">
              <a:buNone/>
            </a:pPr>
            <a:r>
              <a:rPr lang="en-US" dirty="0" smtClean="0"/>
              <a:t>The records could be arranged:– </a:t>
            </a:r>
          </a:p>
          <a:p>
            <a:pPr algn="just">
              <a:lnSpc>
                <a:spcPct val="200000"/>
              </a:lnSpc>
              <a:buFont typeface="Wingdings" pitchFamily="2" charset="2"/>
              <a:buChar char="Ø"/>
            </a:pPr>
            <a:r>
              <a:rPr lang="en-US" dirty="0" smtClean="0"/>
              <a:t>Alphabetically</a:t>
            </a:r>
          </a:p>
          <a:p>
            <a:pPr algn="just">
              <a:lnSpc>
                <a:spcPct val="200000"/>
              </a:lnSpc>
              <a:buFont typeface="Wingdings" pitchFamily="2" charset="2"/>
              <a:buChar char="Ø"/>
            </a:pPr>
            <a:r>
              <a:rPr lang="en-US" dirty="0" smtClean="0"/>
              <a:t>Numerically</a:t>
            </a:r>
          </a:p>
          <a:p>
            <a:pPr algn="just">
              <a:lnSpc>
                <a:spcPct val="200000"/>
              </a:lnSpc>
              <a:buFont typeface="Wingdings" pitchFamily="2" charset="2"/>
              <a:buChar char="Ø"/>
            </a:pPr>
            <a:r>
              <a:rPr lang="en-US" dirty="0" smtClean="0"/>
              <a:t>Geographically and</a:t>
            </a:r>
          </a:p>
          <a:p>
            <a:pPr algn="just">
              <a:lnSpc>
                <a:spcPct val="200000"/>
              </a:lnSpc>
              <a:buFont typeface="Wingdings" pitchFamily="2" charset="2"/>
              <a:buChar char="Ø"/>
            </a:pPr>
            <a:r>
              <a:rPr lang="en-US" dirty="0" smtClean="0"/>
              <a:t>With index cards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Design of cards</a:t>
            </a:r>
          </a:p>
        </p:txBody>
      </p:sp>
      <p:sp>
        <p:nvSpPr>
          <p:cNvPr id="3" name="Content Placeholder 2"/>
          <p:cNvSpPr>
            <a:spLocks noGrp="1"/>
          </p:cNvSpPr>
          <p:nvPr>
            <p:ph idx="1"/>
          </p:nvPr>
        </p:nvSpPr>
        <p:spPr/>
        <p:txBody>
          <a:bodyPr/>
          <a:lstStyle/>
          <a:p>
            <a:pPr algn="just">
              <a:lnSpc>
                <a:spcPct val="200000"/>
              </a:lnSpc>
            </a:pPr>
            <a:r>
              <a:rPr lang="en-US" dirty="0"/>
              <a:t>There are three designs of cards </a:t>
            </a:r>
          </a:p>
          <a:p>
            <a:pPr marL="514350" indent="-514350" algn="just">
              <a:lnSpc>
                <a:spcPct val="200000"/>
              </a:lnSpc>
              <a:buFont typeface="+mj-lt"/>
              <a:buAutoNum type="alphaLcParenR"/>
            </a:pPr>
            <a:r>
              <a:rPr lang="en-US" dirty="0"/>
              <a:t>Folder type </a:t>
            </a:r>
          </a:p>
          <a:p>
            <a:pPr marL="514350" indent="-514350" algn="just">
              <a:lnSpc>
                <a:spcPct val="200000"/>
              </a:lnSpc>
              <a:buFont typeface="+mj-lt"/>
              <a:buAutoNum type="alphaLcParenR"/>
            </a:pPr>
            <a:r>
              <a:rPr lang="en-US" dirty="0"/>
              <a:t>File type </a:t>
            </a:r>
          </a:p>
          <a:p>
            <a:pPr marL="514350" indent="-514350" algn="just">
              <a:lnSpc>
                <a:spcPct val="200000"/>
              </a:lnSpc>
              <a:buFont typeface="+mj-lt"/>
              <a:buAutoNum type="alphaLcParenR"/>
            </a:pPr>
            <a:r>
              <a:rPr lang="en-US" dirty="0"/>
              <a:t>Envelop type </a:t>
            </a:r>
          </a:p>
          <a:p>
            <a:pPr marL="514350" indent="-514350">
              <a:buNone/>
            </a:pP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Design of cards</a:t>
            </a:r>
          </a:p>
        </p:txBody>
      </p:sp>
      <p:sp>
        <p:nvSpPr>
          <p:cNvPr id="3" name="Content Placeholder 2"/>
          <p:cNvSpPr>
            <a:spLocks noGrp="1"/>
          </p:cNvSpPr>
          <p:nvPr>
            <p:ph idx="1"/>
          </p:nvPr>
        </p:nvSpPr>
        <p:spPr>
          <a:xfrm>
            <a:off x="457200" y="1143000"/>
            <a:ext cx="8229600" cy="5486400"/>
          </a:xfrm>
        </p:spPr>
        <p:txBody>
          <a:bodyPr>
            <a:normAutofit fontScale="92500" lnSpcReduction="10000"/>
          </a:bodyPr>
          <a:lstStyle/>
          <a:p>
            <a:pPr marL="514350" indent="-514350" algn="just">
              <a:buAutoNum type="alphaLcParenR"/>
            </a:pPr>
            <a:r>
              <a:rPr lang="en-US" b="1" dirty="0">
                <a:solidFill>
                  <a:srgbClr val="7030A0"/>
                </a:solidFill>
                <a:latin typeface="Times New Roman" pitchFamily="18" charset="0"/>
                <a:cs typeface="Times New Roman" pitchFamily="18" charset="0"/>
              </a:rPr>
              <a:t>Folder type </a:t>
            </a:r>
            <a:r>
              <a:rPr lang="en-US" dirty="0">
                <a:latin typeface="Times New Roman" pitchFamily="18" charset="0"/>
                <a:cs typeface="Times New Roman" pitchFamily="18" charset="0"/>
              </a:rPr>
              <a:t>: - it is a broad card which can be folded into many parts say 8 or 10 pages may be kept blank for future entries.</a:t>
            </a:r>
          </a:p>
          <a:p>
            <a:pPr marL="514350" indent="-514350" algn="just">
              <a:buFont typeface="Arial" pitchFamily="34" charset="0"/>
              <a:buAutoNum type="alphaLcParenR"/>
            </a:pPr>
            <a:r>
              <a:rPr lang="en-US" b="1" dirty="0">
                <a:solidFill>
                  <a:srgbClr val="7030A0"/>
                </a:solidFill>
                <a:latin typeface="Times New Roman" pitchFamily="18" charset="0"/>
                <a:cs typeface="Times New Roman" pitchFamily="18" charset="0"/>
              </a:rPr>
              <a:t>File type </a:t>
            </a:r>
            <a:r>
              <a:rPr lang="en-US" dirty="0">
                <a:latin typeface="Times New Roman" pitchFamily="18" charset="0"/>
                <a:cs typeface="Times New Roman" pitchFamily="18" charset="0"/>
              </a:rPr>
              <a:t>:- for each patient , a file is maintained. The outer cover of the file is usually printed with columns for summarizing information. The periodical data entered in separate leaves of paper and inserted into the file. </a:t>
            </a:r>
          </a:p>
          <a:p>
            <a:pPr marL="514350" indent="-514350" algn="just">
              <a:buFont typeface="Arial" pitchFamily="34" charset="0"/>
              <a:buAutoNum type="alphaLcParenR"/>
            </a:pPr>
            <a:r>
              <a:rPr lang="en-US" b="1" dirty="0">
                <a:solidFill>
                  <a:srgbClr val="7030A0"/>
                </a:solidFill>
                <a:latin typeface="Times New Roman" pitchFamily="18" charset="0"/>
                <a:cs typeface="Times New Roman" pitchFamily="18" charset="0"/>
              </a:rPr>
              <a:t>Envelop type </a:t>
            </a:r>
            <a:r>
              <a:rPr lang="en-US" dirty="0">
                <a:latin typeface="Times New Roman" pitchFamily="18" charset="0"/>
                <a:cs typeface="Times New Roman" pitchFamily="18" charset="0"/>
              </a:rPr>
              <a:t>:-  the file type when closed on three sides and kept open on one will form an envelop. The data are entered on separate leaves , tagged together and inserted into the envelop.</a:t>
            </a:r>
          </a:p>
          <a:p>
            <a:pPr marL="514350" indent="-514350">
              <a:buAutoNum type="alphaLcParenR"/>
            </a:pPr>
            <a:endParaRPr lang="en-US" dirty="0"/>
          </a:p>
          <a:p>
            <a:pPr>
              <a:buNone/>
            </a:pP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763000" cy="1143000"/>
          </a:xfrm>
        </p:spPr>
        <p:txBody>
          <a:bodyPr>
            <a:normAutofit fontScale="90000"/>
          </a:bodyPr>
          <a:lstStyle/>
          <a:p>
            <a:pPr algn="l"/>
            <a:r>
              <a:rPr lang="en-US" dirty="0" smtClean="0">
                <a:solidFill>
                  <a:srgbClr val="2511B7"/>
                </a:solidFill>
              </a:rPr>
              <a:t> Records </a:t>
            </a:r>
            <a:r>
              <a:rPr lang="en-US" dirty="0">
                <a:solidFill>
                  <a:srgbClr val="2511B7"/>
                </a:solidFill>
              </a:rPr>
              <a:t>of hospitals and health centers </a:t>
            </a:r>
            <a:br>
              <a:rPr lang="en-US" dirty="0">
                <a:solidFill>
                  <a:srgbClr val="2511B7"/>
                </a:solidFill>
              </a:rPr>
            </a:br>
            <a:endParaRPr lang="en-US" dirty="0">
              <a:solidFill>
                <a:srgbClr val="2511B7"/>
              </a:solidFill>
            </a:endParaRPr>
          </a:p>
        </p:txBody>
      </p:sp>
      <p:sp>
        <p:nvSpPr>
          <p:cNvPr id="3" name="Content Placeholder 2"/>
          <p:cNvSpPr>
            <a:spLocks noGrp="1"/>
          </p:cNvSpPr>
          <p:nvPr>
            <p:ph idx="1"/>
          </p:nvPr>
        </p:nvSpPr>
        <p:spPr>
          <a:xfrm>
            <a:off x="228600" y="1143000"/>
            <a:ext cx="8686800" cy="5440362"/>
          </a:xfrm>
        </p:spPr>
        <p:txBody>
          <a:bodyPr>
            <a:normAutofit fontScale="92500"/>
          </a:bodyPr>
          <a:lstStyle/>
          <a:p>
            <a:pPr algn="just"/>
            <a:r>
              <a:rPr lang="en-US" dirty="0"/>
              <a:t>A lot of information about diseases prevalent in a community may be obtained from hospital and health center records.</a:t>
            </a:r>
          </a:p>
          <a:p>
            <a:pPr algn="just"/>
            <a:r>
              <a:rPr lang="en-US" dirty="0"/>
              <a:t>In the hospital, the records pertain to indoor and outdoor patients.</a:t>
            </a:r>
          </a:p>
          <a:p>
            <a:pPr algn="just"/>
            <a:r>
              <a:rPr lang="en-US" dirty="0"/>
              <a:t>In the health centre, the records pertain to a wide variety of activities carried out by the health center in the field of mother and child health, family planning, school health, environmental sanitation  control of communicable diseases.</a:t>
            </a:r>
          </a:p>
          <a:p>
            <a:pPr algn="just"/>
            <a:r>
              <a:rPr lang="en-US" dirty="0"/>
              <a:t>This records are all good sources of health statistics.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86800" cy="6019800"/>
          </a:xfrm>
        </p:spPr>
        <p:txBody>
          <a:bodyPr>
            <a:noAutofit/>
          </a:bodyPr>
          <a:lstStyle/>
          <a:p>
            <a:pPr algn="just"/>
            <a:r>
              <a:rPr lang="en-US" sz="4000" dirty="0"/>
              <a:t>It is important to keep record of all health events e.g. medical consultation, sickness episodes hospitalization, investigation treatment received, immunization, height, weight, etc this records can be useful in follow-up of cases, assessment of the health status of the population, morbidity and mortality studies and medical and nursing research.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36866" name="Picture 2" descr=" Reports should be made promptly if they are to serve their&#10;purpose well.&#10; A good report is clear, complete, concise.&#10; ..."/>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Definition of Report</a:t>
            </a:r>
          </a:p>
        </p:txBody>
      </p:sp>
      <p:sp>
        <p:nvSpPr>
          <p:cNvPr id="3" name="Content Placeholder 2"/>
          <p:cNvSpPr>
            <a:spLocks noGrp="1"/>
          </p:cNvSpPr>
          <p:nvPr>
            <p:ph idx="1"/>
          </p:nvPr>
        </p:nvSpPr>
        <p:spPr>
          <a:xfrm>
            <a:off x="228600" y="1143000"/>
            <a:ext cx="8458200" cy="5410200"/>
          </a:xfrm>
        </p:spPr>
        <p:txBody>
          <a:bodyPr/>
          <a:lstStyle/>
          <a:p>
            <a:pPr algn="just">
              <a:buNone/>
            </a:pPr>
            <a:r>
              <a:rPr lang="en-US" dirty="0"/>
              <a:t>       </a:t>
            </a:r>
          </a:p>
          <a:p>
            <a:pPr algn="just">
              <a:buNone/>
            </a:pPr>
            <a:r>
              <a:rPr lang="en-US" sz="4000" dirty="0">
                <a:cs typeface="Arial" pitchFamily="34" charset="0"/>
              </a:rPr>
              <a:t>   </a:t>
            </a:r>
          </a:p>
          <a:p>
            <a:pPr algn="just">
              <a:buNone/>
            </a:pPr>
            <a:r>
              <a:rPr lang="en-US" sz="4000" dirty="0">
                <a:cs typeface="Arial" pitchFamily="34" charset="0"/>
              </a:rPr>
              <a:t>     A report is a form of orientation to impart information about the existing situation.</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rgbClr val="2511B7"/>
                </a:solidFill>
                <a:latin typeface="Algerian" pitchFamily="82" charset="0"/>
              </a:rPr>
              <a:t>Definition of Report</a:t>
            </a:r>
          </a:p>
        </p:txBody>
      </p:sp>
      <p:sp>
        <p:nvSpPr>
          <p:cNvPr id="3" name="Content Placeholder 2"/>
          <p:cNvSpPr>
            <a:spLocks noGrp="1"/>
          </p:cNvSpPr>
          <p:nvPr>
            <p:ph idx="1"/>
          </p:nvPr>
        </p:nvSpPr>
        <p:spPr>
          <a:xfrm>
            <a:off x="228600" y="1143000"/>
            <a:ext cx="8458200" cy="5410200"/>
          </a:xfrm>
        </p:spPr>
        <p:txBody>
          <a:bodyPr/>
          <a:lstStyle/>
          <a:p>
            <a:pPr algn="just">
              <a:buNone/>
            </a:pPr>
            <a:r>
              <a:rPr lang="en-US" dirty="0"/>
              <a:t>       </a:t>
            </a:r>
          </a:p>
          <a:p>
            <a:pPr algn="just">
              <a:buNone/>
            </a:pPr>
            <a:r>
              <a:rPr lang="en-US" sz="4000" dirty="0">
                <a:cs typeface="Arial" pitchFamily="34" charset="0"/>
              </a:rPr>
              <a:t>   Reports are oral or written exchanges of information shared between caregivers or workers in a number of ways.</a:t>
            </a:r>
          </a:p>
          <a:p>
            <a:pPr algn="just">
              <a:buNone/>
            </a:pPr>
            <a:r>
              <a:rPr lang="en-US" sz="4000" dirty="0">
                <a:cs typeface="Arial" pitchFamily="34" charset="0"/>
              </a:rPr>
              <a:t>     </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2511B7"/>
                </a:solidFill>
                <a:latin typeface="Algerian" pitchFamily="82" charset="0"/>
              </a:rPr>
              <a:t>Purposes of reports</a:t>
            </a:r>
            <a:endParaRPr lang="en-US" dirty="0"/>
          </a:p>
        </p:txBody>
      </p:sp>
      <p:sp>
        <p:nvSpPr>
          <p:cNvPr id="3" name="Content Placeholder 2"/>
          <p:cNvSpPr>
            <a:spLocks noGrp="1"/>
          </p:cNvSpPr>
          <p:nvPr>
            <p:ph idx="1"/>
          </p:nvPr>
        </p:nvSpPr>
        <p:spPr/>
        <p:txBody>
          <a:bodyPr>
            <a:normAutofit/>
          </a:bodyPr>
          <a:lstStyle/>
          <a:p>
            <a:pPr marL="514350" indent="-514350" algn="just">
              <a:buAutoNum type="arabicPeriod"/>
            </a:pPr>
            <a:r>
              <a:rPr lang="en-US" sz="3600" dirty="0"/>
              <a:t>To show services provided</a:t>
            </a:r>
          </a:p>
          <a:p>
            <a:pPr marL="514350" indent="-514350" algn="just">
              <a:buAutoNum type="arabicPeriod"/>
            </a:pPr>
            <a:r>
              <a:rPr lang="en-US" sz="3600" dirty="0"/>
              <a:t>To show progress </a:t>
            </a:r>
          </a:p>
          <a:p>
            <a:pPr marL="514350" indent="-514350" algn="just">
              <a:buAutoNum type="arabicPeriod"/>
            </a:pPr>
            <a:r>
              <a:rPr lang="en-US" sz="3600" dirty="0"/>
              <a:t>To study health conditions</a:t>
            </a:r>
          </a:p>
          <a:p>
            <a:pPr marL="514350" indent="-514350" algn="just">
              <a:buAutoNum type="arabicPeriod"/>
            </a:pPr>
            <a:r>
              <a:rPr lang="en-US" sz="3600" dirty="0"/>
              <a:t>To use aid in planning</a:t>
            </a:r>
          </a:p>
          <a:p>
            <a:pPr marL="514350" indent="-514350" algn="just">
              <a:buAutoNum type="arabicPeriod"/>
            </a:pPr>
            <a:r>
              <a:rPr lang="en-US" sz="3600" dirty="0"/>
              <a:t>To interpret services.</a:t>
            </a:r>
          </a:p>
          <a:p>
            <a:pPr marL="514350" indent="-514350" algn="just">
              <a:buAutoNum type="arabicPeriod"/>
            </a:pPr>
            <a:endParaRPr lang="en-US" sz="36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2511B7"/>
                </a:solidFill>
                <a:latin typeface="Algerian" pitchFamily="82" charset="0"/>
              </a:rPr>
              <a:t>Principles of report writing </a:t>
            </a:r>
            <a:endParaRPr lang="en-US" dirty="0"/>
          </a:p>
        </p:txBody>
      </p:sp>
      <p:sp>
        <p:nvSpPr>
          <p:cNvPr id="3" name="Content Placeholder 2"/>
          <p:cNvSpPr>
            <a:spLocks noGrp="1"/>
          </p:cNvSpPr>
          <p:nvPr>
            <p:ph idx="1"/>
          </p:nvPr>
        </p:nvSpPr>
        <p:spPr>
          <a:xfrm>
            <a:off x="228600" y="1219200"/>
            <a:ext cx="8610600" cy="5486400"/>
          </a:xfrm>
        </p:spPr>
        <p:txBody>
          <a:bodyPr>
            <a:normAutofit fontScale="92500" lnSpcReduction="10000"/>
          </a:bodyPr>
          <a:lstStyle/>
          <a:p>
            <a:pPr algn="just">
              <a:lnSpc>
                <a:spcPct val="200000"/>
              </a:lnSpc>
            </a:pPr>
            <a:r>
              <a:rPr lang="en-US" sz="3600" dirty="0"/>
              <a:t>1. It should made properly </a:t>
            </a:r>
          </a:p>
          <a:p>
            <a:pPr algn="just">
              <a:lnSpc>
                <a:spcPct val="200000"/>
              </a:lnSpc>
            </a:pPr>
            <a:r>
              <a:rPr lang="en-US" sz="3600" dirty="0"/>
              <a:t>2. Clear concise &amp; complete</a:t>
            </a:r>
          </a:p>
          <a:p>
            <a:pPr algn="just">
              <a:lnSpc>
                <a:spcPct val="200000"/>
              </a:lnSpc>
            </a:pPr>
            <a:r>
              <a:rPr lang="en-US" sz="3600" dirty="0"/>
              <a:t>3. It should be well organized</a:t>
            </a:r>
          </a:p>
          <a:p>
            <a:pPr algn="just">
              <a:lnSpc>
                <a:spcPct val="200000"/>
              </a:lnSpc>
            </a:pPr>
            <a:r>
              <a:rPr lang="en-US" sz="3600" dirty="0"/>
              <a:t>4. It should be clearly expressed</a:t>
            </a:r>
          </a:p>
          <a:p>
            <a:pPr algn="just">
              <a:lnSpc>
                <a:spcPct val="200000"/>
              </a:lnSpc>
            </a:pPr>
            <a:r>
              <a:rPr lang="en-US" sz="3600" dirty="0"/>
              <a:t>5. </a:t>
            </a:r>
            <a:r>
              <a:rPr lang="en-US" sz="3600" dirty="0" smtClean="0"/>
              <a:t>Important </a:t>
            </a:r>
            <a:r>
              <a:rPr lang="en-US" sz="3600" dirty="0"/>
              <a:t>points should be emphasized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2511B7"/>
                </a:solidFill>
                <a:latin typeface="Algerian" pitchFamily="82" charset="0"/>
              </a:rPr>
              <a:t>Types of reports </a:t>
            </a:r>
          </a:p>
        </p:txBody>
      </p:sp>
      <p:sp>
        <p:nvSpPr>
          <p:cNvPr id="3" name="Content Placeholder 2"/>
          <p:cNvSpPr>
            <a:spLocks noGrp="1"/>
          </p:cNvSpPr>
          <p:nvPr>
            <p:ph idx="1"/>
          </p:nvPr>
        </p:nvSpPr>
        <p:spPr>
          <a:xfrm>
            <a:off x="457200" y="1219200"/>
            <a:ext cx="8229600" cy="5257800"/>
          </a:xfrm>
        </p:spPr>
        <p:txBody>
          <a:bodyPr>
            <a:normAutofit fontScale="92500" lnSpcReduction="10000"/>
          </a:bodyPr>
          <a:lstStyle/>
          <a:p>
            <a:pPr marL="514350" indent="-514350">
              <a:buFont typeface="+mj-lt"/>
              <a:buAutoNum type="arabicPeriod"/>
            </a:pPr>
            <a:r>
              <a:rPr lang="en-US" dirty="0"/>
              <a:t>Oral </a:t>
            </a:r>
          </a:p>
          <a:p>
            <a:pPr marL="514350" indent="-514350">
              <a:buFont typeface="+mj-lt"/>
              <a:buAutoNum type="arabicPeriod"/>
            </a:pPr>
            <a:r>
              <a:rPr lang="en-US" dirty="0"/>
              <a:t>Written </a:t>
            </a:r>
          </a:p>
          <a:p>
            <a:pPr marL="514350" indent="-514350">
              <a:buFont typeface="+mj-lt"/>
              <a:buAutoNum type="arabicPeriod"/>
            </a:pPr>
            <a:r>
              <a:rPr lang="en-US" dirty="0"/>
              <a:t>24 hours report</a:t>
            </a:r>
          </a:p>
          <a:p>
            <a:pPr marL="514350" indent="-514350">
              <a:buFont typeface="+mj-lt"/>
              <a:buAutoNum type="arabicPeriod"/>
            </a:pPr>
            <a:r>
              <a:rPr lang="en-US" dirty="0"/>
              <a:t>Census report</a:t>
            </a:r>
          </a:p>
          <a:p>
            <a:pPr marL="514350" indent="-514350">
              <a:buFont typeface="+mj-lt"/>
              <a:buAutoNum type="arabicPeriod"/>
            </a:pPr>
            <a:r>
              <a:rPr lang="en-US" dirty="0"/>
              <a:t>Birth and death report</a:t>
            </a:r>
          </a:p>
          <a:p>
            <a:pPr marL="514350" indent="-514350">
              <a:buFont typeface="+mj-lt"/>
              <a:buAutoNum type="arabicPeriod"/>
            </a:pPr>
            <a:r>
              <a:rPr lang="en-US" dirty="0"/>
              <a:t>Anecdotal report </a:t>
            </a:r>
          </a:p>
          <a:p>
            <a:pPr marL="514350" indent="-514350">
              <a:buFont typeface="+mj-lt"/>
              <a:buAutoNum type="arabicPeriod"/>
            </a:pPr>
            <a:r>
              <a:rPr lang="en-US" dirty="0"/>
              <a:t>Change of shift reports or handling over and taking over report</a:t>
            </a:r>
          </a:p>
          <a:p>
            <a:pPr marL="514350" indent="-514350">
              <a:buFont typeface="+mj-lt"/>
              <a:buAutoNum type="arabicPeriod"/>
            </a:pPr>
            <a:r>
              <a:rPr lang="en-US" dirty="0"/>
              <a:t>Incident reports</a:t>
            </a:r>
          </a:p>
          <a:p>
            <a:pPr marL="514350" indent="-514350">
              <a:buFont typeface="+mj-lt"/>
              <a:buAutoNum type="arabicPeriod"/>
            </a:pPr>
            <a:r>
              <a:rPr lang="en-US" dirty="0"/>
              <a:t>Legal reports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2511B7"/>
                </a:solidFill>
              </a:rPr>
              <a:t>1. Oral reports :</a:t>
            </a:r>
            <a:endParaRPr lang="en-US" sz="4000" b="1" dirty="0">
              <a:solidFill>
                <a:srgbClr val="2511B7"/>
              </a:solidFill>
            </a:endParaRPr>
          </a:p>
        </p:txBody>
      </p:sp>
      <p:sp>
        <p:nvSpPr>
          <p:cNvPr id="3" name="Content Placeholder 2"/>
          <p:cNvSpPr>
            <a:spLocks noGrp="1"/>
          </p:cNvSpPr>
          <p:nvPr>
            <p:ph idx="1"/>
          </p:nvPr>
        </p:nvSpPr>
        <p:spPr>
          <a:xfrm>
            <a:off x="304800" y="1600200"/>
            <a:ext cx="8382000" cy="4953000"/>
          </a:xfrm>
        </p:spPr>
        <p:txBody>
          <a:bodyPr>
            <a:normAutofit/>
          </a:bodyPr>
          <a:lstStyle/>
          <a:p>
            <a:pPr algn="just">
              <a:buNone/>
            </a:pPr>
            <a:r>
              <a:rPr lang="en-US" dirty="0" smtClean="0"/>
              <a:t>    </a:t>
            </a:r>
            <a:r>
              <a:rPr lang="en-US" sz="3600" dirty="0" smtClean="0"/>
              <a:t>Oral reports are given when the information is for immediate use and not for permanency. E.g. it is made by the nurse who is assigned to patient care, to another nurse who is planning to relieve her. </a:t>
            </a:r>
            <a:endParaRPr lang="en-US" sz="3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4000" b="1" dirty="0" smtClean="0">
                <a:solidFill>
                  <a:srgbClr val="2511B7"/>
                </a:solidFill>
              </a:rPr>
              <a:t>2. Written reports :</a:t>
            </a:r>
            <a:endParaRPr lang="en-US" sz="4000" b="1" dirty="0">
              <a:solidFill>
                <a:srgbClr val="2511B7"/>
              </a:solidFill>
            </a:endParaRPr>
          </a:p>
        </p:txBody>
      </p:sp>
      <p:sp>
        <p:nvSpPr>
          <p:cNvPr id="3" name="Content Placeholder 2"/>
          <p:cNvSpPr>
            <a:spLocks noGrp="1"/>
          </p:cNvSpPr>
          <p:nvPr>
            <p:ph idx="1"/>
          </p:nvPr>
        </p:nvSpPr>
        <p:spPr>
          <a:xfrm>
            <a:off x="152400" y="1066800"/>
            <a:ext cx="8534400" cy="5562600"/>
          </a:xfrm>
        </p:spPr>
        <p:txBody>
          <a:bodyPr/>
          <a:lstStyle/>
          <a:p>
            <a:pPr algn="just">
              <a:buNone/>
            </a:pPr>
            <a:r>
              <a:rPr lang="en-US" dirty="0" smtClean="0"/>
              <a:t>    </a:t>
            </a:r>
          </a:p>
          <a:p>
            <a:pPr algn="just">
              <a:buNone/>
            </a:pPr>
            <a:endParaRPr lang="en-US" dirty="0" smtClean="0"/>
          </a:p>
          <a:p>
            <a:pPr algn="just">
              <a:buNone/>
            </a:pPr>
            <a:r>
              <a:rPr lang="en-US" dirty="0" smtClean="0"/>
              <a:t>   Reports are to be written when the information to be used by several personnel, which is more or less of permanent value, e.g. day and night reports, census, interdepartmental reports, needed according to situation, events and conditions.</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3. 24 hours report</a:t>
            </a:r>
            <a:br>
              <a:rPr lang="en-US" b="1" dirty="0" smtClean="0">
                <a:solidFill>
                  <a:srgbClr val="2511B7"/>
                </a:solidFill>
              </a:rPr>
            </a:br>
            <a:endParaRPr lang="en-US" b="1" dirty="0">
              <a:solidFill>
                <a:srgbClr val="2511B7"/>
              </a:solidFill>
            </a:endParaRPr>
          </a:p>
        </p:txBody>
      </p:sp>
      <p:sp>
        <p:nvSpPr>
          <p:cNvPr id="3" name="Content Placeholder 2"/>
          <p:cNvSpPr>
            <a:spLocks noGrp="1"/>
          </p:cNvSpPr>
          <p:nvPr>
            <p:ph idx="1"/>
          </p:nvPr>
        </p:nvSpPr>
        <p:spPr>
          <a:xfrm>
            <a:off x="152400" y="1219200"/>
            <a:ext cx="8839200" cy="5334000"/>
          </a:xfrm>
        </p:spPr>
        <p:txBody>
          <a:bodyPr>
            <a:normAutofit fontScale="92500" lnSpcReduction="20000"/>
          </a:bodyPr>
          <a:lstStyle/>
          <a:p>
            <a:pPr algn="just">
              <a:lnSpc>
                <a:spcPct val="110000"/>
              </a:lnSpc>
              <a:buNone/>
            </a:pPr>
            <a:r>
              <a:rPr lang="en-US" dirty="0" smtClean="0"/>
              <a:t>    </a:t>
            </a:r>
            <a:r>
              <a:rPr lang="en-US" sz="3500" dirty="0" smtClean="0"/>
              <a:t>Change- of- shift reports or 24 hours report Provide only essential background information about client (name, age sex, diagnosis and medical history) but do not review all routine care procedures or task. </a:t>
            </a:r>
          </a:p>
          <a:p>
            <a:pPr algn="just">
              <a:lnSpc>
                <a:spcPct val="110000"/>
              </a:lnSpc>
              <a:buFont typeface="Wingdings" pitchFamily="2" charset="2"/>
              <a:buChar char="Ø"/>
            </a:pPr>
            <a:r>
              <a:rPr lang="en-US" sz="3500" dirty="0" smtClean="0"/>
              <a:t>Identify clients’ nursing diagnosis or health care problems and other related causes </a:t>
            </a:r>
          </a:p>
          <a:p>
            <a:pPr algn="just">
              <a:lnSpc>
                <a:spcPct val="110000"/>
              </a:lnSpc>
              <a:buFont typeface="Wingdings" pitchFamily="2" charset="2"/>
              <a:buChar char="Ø"/>
            </a:pPr>
            <a:r>
              <a:rPr lang="en-US" sz="3500" dirty="0" smtClean="0"/>
              <a:t>Describe objective measurements or observations about clients’ condition and response to health problems. Stress recent change, but do not use critical comment about clients’ behavior.</a:t>
            </a:r>
            <a:endParaRPr lang="en-US" sz="35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4. Census report</a:t>
            </a:r>
            <a:br>
              <a:rPr lang="en-US" b="1" dirty="0" smtClean="0">
                <a:solidFill>
                  <a:srgbClr val="2511B7"/>
                </a:solidFill>
              </a:rPr>
            </a:br>
            <a:endParaRPr lang="en-US" b="1" dirty="0">
              <a:solidFill>
                <a:srgbClr val="2511B7"/>
              </a:solidFill>
            </a:endParaRPr>
          </a:p>
        </p:txBody>
      </p:sp>
      <p:sp>
        <p:nvSpPr>
          <p:cNvPr id="3" name="Content Placeholder 2"/>
          <p:cNvSpPr>
            <a:spLocks noGrp="1"/>
          </p:cNvSpPr>
          <p:nvPr>
            <p:ph idx="1"/>
          </p:nvPr>
        </p:nvSpPr>
        <p:spPr>
          <a:xfrm>
            <a:off x="457200" y="914400"/>
            <a:ext cx="8229600" cy="5562600"/>
          </a:xfrm>
        </p:spPr>
        <p:txBody>
          <a:bodyPr>
            <a:normAutofit/>
          </a:bodyPr>
          <a:lstStyle/>
          <a:p>
            <a:pPr lvl="0" algn="just">
              <a:lnSpc>
                <a:spcPct val="110000"/>
              </a:lnSpc>
              <a:buNone/>
            </a:pPr>
            <a:r>
              <a:rPr lang="en-US" dirty="0" smtClean="0"/>
              <a:t>    </a:t>
            </a:r>
            <a:r>
              <a:rPr lang="en-US" sz="3700" dirty="0" smtClean="0"/>
              <a:t>This is a report compiled daily for the number of patients. Very often it is done at midnight and the norms are collected by the night supervisor. The report will show the total number of patients, the number of admissions, discharges, transfers, births and deaths. </a:t>
            </a:r>
            <a:endParaRPr lang="en-US" sz="37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5. Birth and death report</a:t>
            </a:r>
            <a:br>
              <a:rPr lang="en-US" b="1" dirty="0" smtClean="0">
                <a:solidFill>
                  <a:srgbClr val="2511B7"/>
                </a:solidFill>
              </a:rPr>
            </a:br>
            <a:endParaRPr lang="en-US" b="1" dirty="0">
              <a:solidFill>
                <a:srgbClr val="2511B7"/>
              </a:solidFill>
            </a:endParaRPr>
          </a:p>
        </p:txBody>
      </p:sp>
      <p:sp>
        <p:nvSpPr>
          <p:cNvPr id="3" name="Content Placeholder 2"/>
          <p:cNvSpPr>
            <a:spLocks noGrp="1"/>
          </p:cNvSpPr>
          <p:nvPr>
            <p:ph idx="1"/>
          </p:nvPr>
        </p:nvSpPr>
        <p:spPr/>
        <p:txBody>
          <a:bodyPr/>
          <a:lstStyle/>
          <a:p>
            <a:pPr algn="just">
              <a:buNone/>
            </a:pPr>
            <a:r>
              <a:rPr lang="en-US" dirty="0" smtClean="0"/>
              <a:t>     The nurses are responsible for sending the birth and death reports to governmental authorities for registration within the specified time</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6. Anecdotal report </a:t>
            </a:r>
            <a:br>
              <a:rPr lang="en-US" b="1" dirty="0" smtClean="0">
                <a:solidFill>
                  <a:srgbClr val="2511B7"/>
                </a:solidFill>
              </a:rPr>
            </a:br>
            <a:endParaRPr lang="en-US" b="1" dirty="0">
              <a:solidFill>
                <a:srgbClr val="2511B7"/>
              </a:solidFill>
            </a:endParaRPr>
          </a:p>
        </p:txBody>
      </p:sp>
      <p:sp>
        <p:nvSpPr>
          <p:cNvPr id="3" name="Content Placeholder 2"/>
          <p:cNvSpPr>
            <a:spLocks noGrp="1"/>
          </p:cNvSpPr>
          <p:nvPr>
            <p:ph idx="1"/>
          </p:nvPr>
        </p:nvSpPr>
        <p:spPr>
          <a:xfrm>
            <a:off x="457200" y="1219200"/>
            <a:ext cx="8229600" cy="4906963"/>
          </a:xfrm>
        </p:spPr>
        <p:txBody>
          <a:bodyPr/>
          <a:lstStyle/>
          <a:p>
            <a:pPr lvl="0" algn="just">
              <a:buNone/>
            </a:pPr>
            <a:r>
              <a:rPr lang="en-US" dirty="0" smtClean="0"/>
              <a:t>    Anecdotal report An anecdote is brief account of some incident. </a:t>
            </a:r>
          </a:p>
          <a:p>
            <a:pPr lvl="0" algn="just">
              <a:buNone/>
            </a:pPr>
            <a:r>
              <a:rPr lang="en-US" dirty="0" smtClean="0"/>
              <a:t>    Incident reports and reports on accidents, mistakes and complaints are legal in nature.</a:t>
            </a:r>
          </a:p>
          <a:p>
            <a:pPr lvl="0" algn="just">
              <a:buNone/>
            </a:pPr>
            <a:r>
              <a:rPr lang="en-US" dirty="0" smtClean="0"/>
              <a:t>    A written record concerning some observation about a person or about her work is called an anecdote note.</a:t>
            </a:r>
          </a:p>
          <a:p>
            <a:pPr algn="just">
              <a:buNone/>
            </a:pP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endParaRPr lang="en-US" b="1" dirty="0" smtClean="0">
              <a:solidFill>
                <a:srgbClr val="2511B7"/>
              </a:solidFill>
            </a:endParaRPr>
          </a:p>
          <a:p>
            <a:pPr>
              <a:buNone/>
            </a:pPr>
            <a:endParaRPr lang="en-US" b="1" dirty="0" smtClean="0">
              <a:solidFill>
                <a:srgbClr val="2511B7"/>
              </a:solidFill>
            </a:endParaRPr>
          </a:p>
          <a:p>
            <a:pPr>
              <a:buNone/>
            </a:pPr>
            <a:r>
              <a:rPr lang="en-US" b="1" dirty="0" smtClean="0">
                <a:solidFill>
                  <a:srgbClr val="2511B7"/>
                </a:solidFill>
              </a:rPr>
              <a:t>   7. Change of shift reports or handling over and taking over report </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2511B7"/>
                </a:solidFill>
              </a:rPr>
              <a:t>8. Incident reports</a:t>
            </a:r>
            <a:endParaRPr lang="en-US" b="1" dirty="0">
              <a:solidFill>
                <a:srgbClr val="2511B7"/>
              </a:solidFill>
            </a:endParaRPr>
          </a:p>
        </p:txBody>
      </p:sp>
      <p:sp>
        <p:nvSpPr>
          <p:cNvPr id="5" name="Content Placeholder 4"/>
          <p:cNvSpPr>
            <a:spLocks noGrp="1"/>
          </p:cNvSpPr>
          <p:nvPr>
            <p:ph idx="1"/>
          </p:nvPr>
        </p:nvSpPr>
        <p:spPr/>
        <p:txBody>
          <a:bodyPr/>
          <a:lstStyle/>
          <a:p>
            <a:pPr>
              <a:buNone/>
            </a:pPr>
            <a:r>
              <a:rPr lang="en-US" smtClean="0"/>
              <a:t>    Describe </a:t>
            </a:r>
            <a:r>
              <a:rPr lang="en-US" dirty="0" smtClean="0"/>
              <a:t>the </a:t>
            </a:r>
            <a:r>
              <a:rPr lang="en-US" b="1" dirty="0" smtClean="0"/>
              <a:t>incident</a:t>
            </a:r>
            <a:r>
              <a:rPr lang="en-US" dirty="0" smtClean="0"/>
              <a:t> record what happened and impact on client. Details should be brief, factual account of the </a:t>
            </a:r>
            <a:r>
              <a:rPr lang="en-US" b="1" dirty="0" smtClean="0"/>
              <a:t>incident</a:t>
            </a:r>
            <a:r>
              <a:rPr lang="en-US" dirty="0" smtClean="0"/>
              <a:t>. Include immediate actions taken to meet client's wellbeing, who was involved, how, where and when the </a:t>
            </a:r>
            <a:r>
              <a:rPr lang="en-US" b="1" dirty="0" smtClean="0"/>
              <a:t>incident</a:t>
            </a:r>
            <a:r>
              <a:rPr lang="en-US" dirty="0" smtClean="0"/>
              <a:t> occurred; who was injured and the nature and extent of injuries </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
            </a:r>
            <a:br>
              <a:rPr lang="en-US" b="1" dirty="0" smtClean="0">
                <a:solidFill>
                  <a:srgbClr val="2511B7"/>
                </a:solidFill>
              </a:rPr>
            </a:br>
            <a:r>
              <a:rPr lang="en-US" b="1" dirty="0" smtClean="0">
                <a:solidFill>
                  <a:srgbClr val="2511B7"/>
                </a:solidFill>
              </a:rPr>
              <a:t> </a:t>
            </a:r>
            <a:endParaRPr lang="en-US" b="1" dirty="0">
              <a:solidFill>
                <a:srgbClr val="2511B7"/>
              </a:solidFill>
            </a:endParaRPr>
          </a:p>
        </p:txBody>
      </p:sp>
      <p:sp>
        <p:nvSpPr>
          <p:cNvPr id="3" name="Content Placeholder 2"/>
          <p:cNvSpPr>
            <a:spLocks noGrp="1"/>
          </p:cNvSpPr>
          <p:nvPr>
            <p:ph idx="1"/>
          </p:nvPr>
        </p:nvSpPr>
        <p:spPr/>
        <p:txBody>
          <a:bodyPr/>
          <a:lstStyle/>
          <a:p>
            <a:pPr>
              <a:buNone/>
            </a:pPr>
            <a:r>
              <a:rPr lang="en-US" b="1" dirty="0" smtClean="0">
                <a:solidFill>
                  <a:srgbClr val="2511B7"/>
                </a:solidFill>
              </a:rPr>
              <a:t>                </a:t>
            </a:r>
          </a:p>
          <a:p>
            <a:pPr>
              <a:buNone/>
            </a:pPr>
            <a:endParaRPr lang="en-US" b="1" dirty="0" smtClean="0">
              <a:solidFill>
                <a:srgbClr val="2511B7"/>
              </a:solidFill>
            </a:endParaRPr>
          </a:p>
          <a:p>
            <a:pPr>
              <a:buNone/>
            </a:pPr>
            <a:r>
              <a:rPr lang="en-US" b="1" dirty="0" smtClean="0">
                <a:solidFill>
                  <a:srgbClr val="2511B7"/>
                </a:solidFill>
              </a:rPr>
              <a:t>                          9. Legal reports </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1249362"/>
          </a:xfrm>
        </p:spPr>
        <p:txBody>
          <a:bodyPr>
            <a:normAutofit fontScale="90000"/>
          </a:bodyPr>
          <a:lstStyle/>
          <a:p>
            <a:r>
              <a:rPr lang="en-US" b="1" dirty="0">
                <a:solidFill>
                  <a:srgbClr val="2F16E8"/>
                </a:solidFill>
                <a:latin typeface="Algerian" pitchFamily="82" charset="0"/>
              </a:rPr>
              <a:t/>
            </a:r>
            <a:br>
              <a:rPr lang="en-US" b="1" dirty="0">
                <a:solidFill>
                  <a:srgbClr val="2F16E8"/>
                </a:solidFill>
                <a:latin typeface="Algerian" pitchFamily="82" charset="0"/>
              </a:rPr>
            </a:br>
            <a:r>
              <a:rPr lang="en-US" b="1" dirty="0">
                <a:solidFill>
                  <a:srgbClr val="2F16E8"/>
                </a:solidFill>
                <a:latin typeface="Algerian" pitchFamily="82" charset="0"/>
              </a:rPr>
              <a:t>Nurses role in recording and reporting</a:t>
            </a:r>
            <a:r>
              <a:rPr lang="en-US" dirty="0"/>
              <a:t/>
            </a:r>
            <a:br>
              <a:rPr lang="en-US" dirty="0"/>
            </a:br>
            <a:endParaRPr lang="en-US" dirty="0"/>
          </a:p>
        </p:txBody>
      </p:sp>
      <p:sp>
        <p:nvSpPr>
          <p:cNvPr id="3" name="Content Placeholder 2"/>
          <p:cNvSpPr>
            <a:spLocks noGrp="1"/>
          </p:cNvSpPr>
          <p:nvPr>
            <p:ph idx="1"/>
          </p:nvPr>
        </p:nvSpPr>
        <p:spPr/>
        <p:txBody>
          <a:bodyPr/>
          <a:lstStyle/>
          <a:p>
            <a:pPr>
              <a:buFont typeface="Wingdings" pitchFamily="2" charset="2"/>
              <a:buChar char="ü"/>
            </a:pPr>
            <a:r>
              <a:rPr lang="en-US" dirty="0"/>
              <a:t>Make sure that patients name is identified on the form </a:t>
            </a:r>
          </a:p>
          <a:p>
            <a:pPr>
              <a:buFont typeface="Wingdings" pitchFamily="2" charset="2"/>
              <a:buChar char="ü"/>
            </a:pPr>
            <a:r>
              <a:rPr lang="en-US" dirty="0"/>
              <a:t>Use a pen to make entries </a:t>
            </a:r>
          </a:p>
          <a:p>
            <a:pPr>
              <a:buFont typeface="Wingdings" pitchFamily="2" charset="2"/>
              <a:buChar char="ü"/>
            </a:pPr>
            <a:r>
              <a:rPr lang="en-US" dirty="0"/>
              <a:t>Record the time and date of each entry</a:t>
            </a:r>
          </a:p>
          <a:p>
            <a:pPr>
              <a:buFont typeface="Wingdings" pitchFamily="2" charset="2"/>
              <a:buChar char="ü"/>
            </a:pPr>
            <a:r>
              <a:rPr lang="en-US" dirty="0"/>
              <a:t>Never chart nursing activities before they have been performed</a:t>
            </a:r>
          </a:p>
          <a:p>
            <a:pPr>
              <a:buFont typeface="Wingdings" pitchFamily="2" charset="2"/>
              <a:buChar char="ü"/>
            </a:pPr>
            <a:r>
              <a:rPr lang="en-US" dirty="0"/>
              <a:t>Delete articles ‘a’, ‘an’, ‘the’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a:t>Cont..</a:t>
            </a:r>
          </a:p>
        </p:txBody>
      </p:sp>
      <p:sp>
        <p:nvSpPr>
          <p:cNvPr id="3" name="Content Placeholder 2"/>
          <p:cNvSpPr>
            <a:spLocks noGrp="1"/>
          </p:cNvSpPr>
          <p:nvPr>
            <p:ph idx="1"/>
          </p:nvPr>
        </p:nvSpPr>
        <p:spPr>
          <a:xfrm>
            <a:off x="457200" y="1143000"/>
            <a:ext cx="8229600" cy="5562600"/>
          </a:xfrm>
        </p:spPr>
        <p:txBody>
          <a:bodyPr>
            <a:noAutofit/>
          </a:bodyPr>
          <a:lstStyle/>
          <a:p>
            <a:pPr algn="just"/>
            <a:r>
              <a:rPr lang="en-US" dirty="0"/>
              <a:t>Use only agency approved abbreviation and symbols</a:t>
            </a:r>
          </a:p>
          <a:p>
            <a:pPr algn="just"/>
            <a:r>
              <a:rPr lang="en-US" dirty="0"/>
              <a:t>Use only black &amp; blue </a:t>
            </a:r>
            <a:r>
              <a:rPr lang="en-US" dirty="0" smtClean="0"/>
              <a:t>pens</a:t>
            </a:r>
          </a:p>
          <a:p>
            <a:pPr algn="just">
              <a:buNone/>
            </a:pPr>
            <a:endParaRPr lang="en-US" dirty="0"/>
          </a:p>
          <a:p>
            <a:pPr algn="just"/>
            <a:r>
              <a:rPr lang="en-US" dirty="0"/>
              <a:t>Use understandable </a:t>
            </a:r>
            <a:r>
              <a:rPr lang="en-US" dirty="0" smtClean="0"/>
              <a:t>language</a:t>
            </a:r>
          </a:p>
          <a:p>
            <a:pPr algn="just">
              <a:buNone/>
            </a:pPr>
            <a:endParaRPr lang="en-US" dirty="0"/>
          </a:p>
          <a:p>
            <a:pPr algn="just"/>
            <a:r>
              <a:rPr lang="en-US" dirty="0"/>
              <a:t>Draw a line through mistakes </a:t>
            </a:r>
            <a:endParaRPr lang="en-US" dirty="0" smtClean="0"/>
          </a:p>
          <a:p>
            <a:pPr algn="just">
              <a:buNone/>
            </a:pPr>
            <a:endParaRPr lang="en-US" dirty="0"/>
          </a:p>
          <a:p>
            <a:pPr algn="just"/>
            <a:r>
              <a:rPr lang="en-US" dirty="0"/>
              <a:t>Write relevant detailed information about client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2511B7"/>
                </a:solidFill>
              </a:rPr>
              <a:t>NURSES RESPONSIBILITY FOR RECORD KEEPING AND REPORTING</a:t>
            </a:r>
            <a:endParaRPr lang="en-US" b="1" dirty="0">
              <a:solidFill>
                <a:srgbClr val="2511B7"/>
              </a:solidFill>
            </a:endParaRPr>
          </a:p>
        </p:txBody>
      </p:sp>
      <p:sp>
        <p:nvSpPr>
          <p:cNvPr id="3" name="Content Placeholder 2"/>
          <p:cNvSpPr>
            <a:spLocks noGrp="1"/>
          </p:cNvSpPr>
          <p:nvPr>
            <p:ph idx="1"/>
          </p:nvPr>
        </p:nvSpPr>
        <p:spPr>
          <a:xfrm>
            <a:off x="228600" y="1600200"/>
            <a:ext cx="8686800" cy="4953000"/>
          </a:xfrm>
        </p:spPr>
        <p:txBody>
          <a:bodyPr>
            <a:normAutofit fontScale="77500" lnSpcReduction="20000"/>
          </a:bodyPr>
          <a:lstStyle/>
          <a:p>
            <a:pPr algn="just">
              <a:lnSpc>
                <a:spcPct val="200000"/>
              </a:lnSpc>
              <a:buFont typeface="Wingdings" pitchFamily="2" charset="2"/>
              <a:buChar char="Ø"/>
            </a:pPr>
            <a:r>
              <a:rPr lang="en-US" sz="5100" dirty="0" smtClean="0"/>
              <a:t>Keep under safe custody of nurses.</a:t>
            </a:r>
          </a:p>
          <a:p>
            <a:pPr algn="just">
              <a:lnSpc>
                <a:spcPct val="200000"/>
              </a:lnSpc>
              <a:buFont typeface="Wingdings" pitchFamily="2" charset="2"/>
              <a:buChar char="Ø"/>
            </a:pPr>
            <a:r>
              <a:rPr lang="en-US" sz="5100" dirty="0" smtClean="0"/>
              <a:t>No individual sheet should be separated.</a:t>
            </a:r>
          </a:p>
          <a:p>
            <a:pPr algn="just">
              <a:lnSpc>
                <a:spcPct val="200000"/>
              </a:lnSpc>
              <a:buFont typeface="Wingdings" pitchFamily="2" charset="2"/>
              <a:buChar char="Ø"/>
            </a:pPr>
            <a:r>
              <a:rPr lang="en-US" sz="5100" dirty="0" smtClean="0"/>
              <a:t>Not accessible to patients and visitors.</a:t>
            </a:r>
          </a:p>
          <a:p>
            <a:pPr algn="just">
              <a:lnSpc>
                <a:spcPct val="200000"/>
              </a:lnSpc>
              <a:buNone/>
            </a:pP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228600" y="1295400"/>
            <a:ext cx="8458200" cy="5334000"/>
          </a:xfrm>
        </p:spPr>
        <p:txBody>
          <a:bodyPr>
            <a:normAutofit fontScale="92500"/>
          </a:bodyPr>
          <a:lstStyle/>
          <a:p>
            <a:pPr algn="just">
              <a:lnSpc>
                <a:spcPct val="200000"/>
              </a:lnSpc>
              <a:buFont typeface="Wingdings" pitchFamily="2" charset="2"/>
              <a:buChar char="Ø"/>
            </a:pPr>
            <a:r>
              <a:rPr lang="en-US" sz="3500" dirty="0" smtClean="0"/>
              <a:t>Strangers is not permitted to read records.</a:t>
            </a:r>
          </a:p>
          <a:p>
            <a:pPr algn="just">
              <a:lnSpc>
                <a:spcPct val="200000"/>
              </a:lnSpc>
              <a:buFont typeface="Wingdings" pitchFamily="2" charset="2"/>
              <a:buChar char="Ø"/>
            </a:pPr>
            <a:r>
              <a:rPr lang="en-US" sz="3500" dirty="0" smtClean="0"/>
              <a:t>Records are not handed over to the legal advisors without written permission of the administration.</a:t>
            </a:r>
          </a:p>
          <a:p>
            <a:pPr algn="just">
              <a:lnSpc>
                <a:spcPct val="200000"/>
              </a:lnSpc>
              <a:buFont typeface="Wingdings" pitchFamily="2" charset="2"/>
              <a:buChar char="Ø"/>
            </a:pPr>
            <a:r>
              <a:rPr lang="en-US" sz="3500" dirty="0" smtClean="0"/>
              <a:t> Handed carefully, not destroyed.</a:t>
            </a:r>
          </a:p>
          <a:p>
            <a:pPr>
              <a:buNone/>
            </a:pP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   Cont..</a:t>
            </a:r>
          </a:p>
          <a:p>
            <a:pPr>
              <a:buFont typeface="Wingdings" pitchFamily="2" charset="2"/>
              <a:buChar char="Ø"/>
            </a:pPr>
            <a:r>
              <a:rPr lang="en-US" dirty="0" smtClean="0"/>
              <a:t> Identified with bio-data of the patients such as name , age, admission number, diagnosis, etc. (Legal Issues?)</a:t>
            </a:r>
          </a:p>
          <a:p>
            <a:pPr>
              <a:buFont typeface="Wingdings" pitchFamily="2" charset="2"/>
              <a:buChar char="Ø"/>
            </a:pPr>
            <a:r>
              <a:rPr lang="en-US" dirty="0" smtClean="0"/>
              <a:t>Never sent outside of the hospital without the written administrative permission.</a:t>
            </a:r>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just">
              <a:lnSpc>
                <a:spcPct val="200000"/>
              </a:lnSpc>
              <a:buNone/>
            </a:pPr>
            <a:r>
              <a:rPr lang="en-US" sz="4400" dirty="0" smtClean="0"/>
              <a:t>  Summary: </a:t>
            </a:r>
            <a:r>
              <a:rPr lang="en-US" dirty="0" smtClean="0">
                <a:cs typeface="Aharoni" pitchFamily="2" charset="-79"/>
              </a:rPr>
              <a:t>Definition,</a:t>
            </a:r>
            <a:r>
              <a:rPr lang="en-US" dirty="0" smtClean="0"/>
              <a:t> Purposes</a:t>
            </a:r>
            <a:r>
              <a:rPr lang="en-US" dirty="0" smtClean="0">
                <a:cs typeface="Aharoni" pitchFamily="2" charset="-79"/>
              </a:rPr>
              <a:t> , </a:t>
            </a:r>
            <a:r>
              <a:rPr lang="en-US" dirty="0" smtClean="0"/>
              <a:t>Principles,</a:t>
            </a:r>
            <a:r>
              <a:rPr lang="en-US" dirty="0" smtClean="0">
                <a:cs typeface="Aharoni" pitchFamily="2" charset="-79"/>
              </a:rPr>
              <a:t> types and uses</a:t>
            </a:r>
            <a:r>
              <a:rPr lang="en-US" dirty="0" smtClean="0"/>
              <a:t> </a:t>
            </a:r>
            <a:r>
              <a:rPr lang="en-US" dirty="0" smtClean="0">
                <a:cs typeface="Aharoni" pitchFamily="2" charset="-79"/>
              </a:rPr>
              <a:t>of </a:t>
            </a:r>
            <a:r>
              <a:rPr lang="en-US" dirty="0" smtClean="0"/>
              <a:t>records and reports,</a:t>
            </a:r>
            <a:r>
              <a:rPr lang="en-US" dirty="0" smtClean="0">
                <a:cs typeface="Aharoni" pitchFamily="2" charset="-79"/>
              </a:rPr>
              <a:t>  Essential requirements of records and reports, responsibilities of nurses in maintaining </a:t>
            </a:r>
            <a:r>
              <a:rPr lang="en-US" dirty="0" smtClean="0"/>
              <a:t>records and reports. </a:t>
            </a:r>
            <a:endParaRPr lang="en-US" dirty="0" smtClean="0">
              <a:cs typeface="Aharoni" pitchFamily="2" charset="-79"/>
            </a:endParaRPr>
          </a:p>
          <a:p>
            <a:pPr algn="just">
              <a:lnSpc>
                <a:spcPct val="200000"/>
              </a:lnSpc>
              <a:buFont typeface="Wingdings" pitchFamily="2" charset="2"/>
              <a:buChar char="v"/>
            </a:pPr>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a:bodyPr>
          <a:lstStyle/>
          <a:p>
            <a:pPr algn="ctr"/>
            <a:r>
              <a:rPr lang="en-US" sz="4000" b="1" dirty="0" smtClean="0">
                <a:solidFill>
                  <a:srgbClr val="2511B7"/>
                </a:solidFill>
              </a:rPr>
              <a:t>BIBLIOGRAPHY</a:t>
            </a:r>
            <a:endParaRPr lang="en-US" sz="4000" b="1" dirty="0">
              <a:solidFill>
                <a:srgbClr val="2511B7"/>
              </a:solidFill>
            </a:endParaRPr>
          </a:p>
        </p:txBody>
      </p:sp>
      <p:sp>
        <p:nvSpPr>
          <p:cNvPr id="3" name="Content Placeholder 2"/>
          <p:cNvSpPr>
            <a:spLocks noGrp="1"/>
          </p:cNvSpPr>
          <p:nvPr>
            <p:ph idx="1"/>
          </p:nvPr>
        </p:nvSpPr>
        <p:spPr>
          <a:xfrm>
            <a:off x="457200" y="1447800"/>
            <a:ext cx="8229600" cy="5105400"/>
          </a:xfrm>
        </p:spPr>
        <p:txBody>
          <a:bodyPr>
            <a:noAutofit/>
          </a:bodyPr>
          <a:lstStyle/>
          <a:p>
            <a:pPr algn="just">
              <a:buNone/>
            </a:pPr>
            <a:endParaRPr lang="en-US" sz="2000" b="1" dirty="0" smtClean="0">
              <a:latin typeface="Times New Roman" pitchFamily="18" charset="0"/>
              <a:cs typeface="Times New Roman" pitchFamily="18" charset="0"/>
            </a:endParaRPr>
          </a:p>
          <a:p>
            <a:pPr algn="just">
              <a:lnSpc>
                <a:spcPct val="150000"/>
              </a:lnSpc>
              <a:buNone/>
            </a:pPr>
            <a:r>
              <a:rPr lang="en-US" sz="3200" b="1" dirty="0" smtClean="0">
                <a:latin typeface="+mj-lt"/>
                <a:cs typeface="Times New Roman" pitchFamily="18" charset="0"/>
              </a:rPr>
              <a:t>1.  </a:t>
            </a:r>
            <a:r>
              <a:rPr lang="en-US" sz="3200" dirty="0" smtClean="0">
                <a:latin typeface="+mj-lt"/>
                <a:cs typeface="Times New Roman" pitchFamily="18" charset="0"/>
              </a:rPr>
              <a:t>Sunita Patney; textbook of community health nursing.</a:t>
            </a:r>
          </a:p>
          <a:p>
            <a:pPr lvl="0" algn="just">
              <a:lnSpc>
                <a:spcPct val="150000"/>
              </a:lnSpc>
              <a:buNone/>
            </a:pPr>
            <a:r>
              <a:rPr lang="en-US" sz="3200" dirty="0" smtClean="0">
                <a:latin typeface="+mj-lt"/>
                <a:cs typeface="Times New Roman" pitchFamily="18" charset="0"/>
              </a:rPr>
              <a:t>2.park k. text book of preventive and social medicine.18th edition. Jabalpur,    India:  Banarsidas Bhanot Publication.2007 .</a:t>
            </a:r>
          </a:p>
          <a:p>
            <a:pPr algn="just">
              <a:lnSpc>
                <a:spcPct val="150000"/>
              </a:lnSpc>
            </a:pPr>
            <a:endParaRPr lang="en-US" sz="3200" dirty="0">
              <a:latin typeface="+mj-lt"/>
            </a:endParaRPr>
          </a:p>
        </p:txBody>
      </p:sp>
    </p:spTree>
  </p:cSld>
  <p:clrMapOvr>
    <a:masterClrMapping/>
  </p:clrMapOvr>
  <p:transition advTm="5831"/>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solidFill>
                  <a:srgbClr val="2511B7"/>
                </a:solidFill>
              </a:rPr>
              <a:t>BIBLIOGRAPHY</a:t>
            </a:r>
            <a:endParaRPr lang="en-US" sz="4000" b="1" dirty="0">
              <a:solidFill>
                <a:srgbClr val="2511B7"/>
              </a:solidFill>
            </a:endParaRPr>
          </a:p>
        </p:txBody>
      </p:sp>
      <p:sp>
        <p:nvSpPr>
          <p:cNvPr id="3" name="Content Placeholder 2"/>
          <p:cNvSpPr>
            <a:spLocks noGrp="1"/>
          </p:cNvSpPr>
          <p:nvPr>
            <p:ph idx="1"/>
          </p:nvPr>
        </p:nvSpPr>
        <p:spPr/>
        <p:txBody>
          <a:bodyPr>
            <a:normAutofit/>
          </a:bodyPr>
          <a:lstStyle/>
          <a:p>
            <a:pPr algn="just">
              <a:buNone/>
            </a:pPr>
            <a:r>
              <a:rPr lang="en-US" sz="2800" dirty="0" smtClean="0">
                <a:cs typeface="Times New Roman" pitchFamily="18" charset="0"/>
              </a:rPr>
              <a:t>3. Mahajan B.K., Gupta M.C.: The Textbook Of Preventive And Social Medicine, 2nd Edition;  1995.</a:t>
            </a:r>
          </a:p>
          <a:p>
            <a:pPr algn="just">
              <a:buNone/>
            </a:pPr>
            <a:r>
              <a:rPr lang="en-US" sz="2800" dirty="0" smtClean="0">
                <a:cs typeface="Times New Roman" pitchFamily="18" charset="0"/>
              </a:rPr>
              <a:t>4.B.T. Basavantappa; text Book Of Community Health Nursing.2</a:t>
            </a:r>
            <a:r>
              <a:rPr lang="en-US" sz="2800" baseline="30000" dirty="0" smtClean="0">
                <a:cs typeface="Times New Roman" pitchFamily="18" charset="0"/>
              </a:rPr>
              <a:t>nd</a:t>
            </a:r>
            <a:r>
              <a:rPr lang="en-US" sz="2800" dirty="0" smtClean="0">
                <a:cs typeface="Times New Roman" pitchFamily="18" charset="0"/>
              </a:rPr>
              <a:t> Edition; Jaypee Brothers New Delhi.</a:t>
            </a:r>
          </a:p>
          <a:p>
            <a:pPr algn="just"/>
            <a:endParaRPr lang="en-US" sz="2800" dirty="0" smtClean="0">
              <a:cs typeface="Times New Roman" pitchFamily="18" charset="0"/>
            </a:endParaRPr>
          </a:p>
          <a:p>
            <a:pPr algn="just">
              <a:buNone/>
            </a:pPr>
            <a:r>
              <a:rPr lang="en-US" sz="2800" dirty="0" smtClean="0">
                <a:cs typeface="Times New Roman" pitchFamily="18" charset="0"/>
              </a:rPr>
              <a:t>5.K.K. Gulani; Community Health Nursing Principles &amp; Practices Kumar Publishers New Delhi .</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907</TotalTime>
  <Words>2089</Words>
  <Application>Microsoft Office PowerPoint</Application>
  <PresentationFormat>On-screen Show (4:3)</PresentationFormat>
  <Paragraphs>259</Paragraphs>
  <Slides>52</Slides>
  <Notes>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   KRISHNA INSTITUTE OF NURSING SCIENCES, KARAD   SUBJECT- COMMUNITY HEALTH NURSING   Topic- RECORDS AND REPORTS                              PRESENTED BY :                                     Mrs. Mane Ujwala                      MSc.(N)                                                        KINS, Karad                                              </vt:lpstr>
      <vt:lpstr>LEARNING  OBJECTIVES</vt:lpstr>
      <vt:lpstr>RECORDS AND REPORTS</vt:lpstr>
      <vt:lpstr>Definition of records</vt:lpstr>
      <vt:lpstr>RECORDS </vt:lpstr>
      <vt:lpstr>Definition of records</vt:lpstr>
      <vt:lpstr>Purposes of records </vt:lpstr>
      <vt:lpstr>Cont..Purposes of records </vt:lpstr>
      <vt:lpstr>Administrative purpose of  clinical records</vt:lpstr>
      <vt:lpstr>Importance of Records in Hospital</vt:lpstr>
      <vt:lpstr>CONT.. Importance of Records in Hospital</vt:lpstr>
      <vt:lpstr>CONT.. Importance of Records in Hospital</vt:lpstr>
      <vt:lpstr>Uses of records</vt:lpstr>
      <vt:lpstr>Principles of record writing </vt:lpstr>
      <vt:lpstr>Criteria for good record </vt:lpstr>
      <vt:lpstr>Types of records </vt:lpstr>
      <vt:lpstr>Types of records </vt:lpstr>
      <vt:lpstr>Types of records </vt:lpstr>
      <vt:lpstr>Cont..</vt:lpstr>
      <vt:lpstr>Slide 20</vt:lpstr>
      <vt:lpstr>Cumulative records </vt:lpstr>
      <vt:lpstr>Slide 22</vt:lpstr>
      <vt:lpstr>Slide 23</vt:lpstr>
      <vt:lpstr>Essential requirements of records:</vt:lpstr>
      <vt:lpstr>FILLING OF RECORDS</vt:lpstr>
      <vt:lpstr>Design of cards</vt:lpstr>
      <vt:lpstr>Design of cards</vt:lpstr>
      <vt:lpstr> Records of hospitals and health centers  </vt:lpstr>
      <vt:lpstr>Slide 29</vt:lpstr>
      <vt:lpstr>Slide 30</vt:lpstr>
      <vt:lpstr>Definition of Report</vt:lpstr>
      <vt:lpstr>Definition of Report</vt:lpstr>
      <vt:lpstr>Purposes of reports</vt:lpstr>
      <vt:lpstr>Principles of report writing </vt:lpstr>
      <vt:lpstr>Types of reports </vt:lpstr>
      <vt:lpstr>1. Oral reports :</vt:lpstr>
      <vt:lpstr>2. Written reports :</vt:lpstr>
      <vt:lpstr>3. 24 hours report </vt:lpstr>
      <vt:lpstr>4. Census report </vt:lpstr>
      <vt:lpstr>5. Birth and death report </vt:lpstr>
      <vt:lpstr>6. Anecdotal report  </vt:lpstr>
      <vt:lpstr>Slide 42</vt:lpstr>
      <vt:lpstr>8. Incident reports</vt:lpstr>
      <vt:lpstr>  </vt:lpstr>
      <vt:lpstr> Nurses role in recording and reporting </vt:lpstr>
      <vt:lpstr>Cont..</vt:lpstr>
      <vt:lpstr>NURSES RESPONSIBILITY FOR RECORD KEEPING AND REPORTING</vt:lpstr>
      <vt:lpstr>Cont..</vt:lpstr>
      <vt:lpstr>Slide 49</vt:lpstr>
      <vt:lpstr>Slide 50</vt:lpstr>
      <vt:lpstr>BIBLIOGRAPHY</vt:lpstr>
      <vt:lpstr>BIBLIOGRAPHY</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dc:title>
  <dc:creator>Jayashree</dc:creator>
  <cp:lastModifiedBy>Ujwala</cp:lastModifiedBy>
  <cp:revision>254</cp:revision>
  <dcterms:created xsi:type="dcterms:W3CDTF">2006-08-16T00:00:00Z</dcterms:created>
  <dcterms:modified xsi:type="dcterms:W3CDTF">2022-04-25T10:58:34Z</dcterms:modified>
</cp:coreProperties>
</file>