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8" r:id="rId3"/>
    <p:sldId id="289" r:id="rId4"/>
    <p:sldId id="260" r:id="rId5"/>
    <p:sldId id="261" r:id="rId6"/>
    <p:sldId id="262" r:id="rId7"/>
    <p:sldId id="264" r:id="rId8"/>
    <p:sldId id="266" r:id="rId9"/>
    <p:sldId id="267" r:id="rId10"/>
    <p:sldId id="268" r:id="rId11"/>
    <p:sldId id="269" r:id="rId12"/>
    <p:sldId id="271" r:id="rId13"/>
    <p:sldId id="290" r:id="rId14"/>
    <p:sldId id="272" r:id="rId15"/>
    <p:sldId id="291" r:id="rId16"/>
    <p:sldId id="273" r:id="rId17"/>
    <p:sldId id="292" r:id="rId18"/>
    <p:sldId id="274" r:id="rId19"/>
    <p:sldId id="275" r:id="rId20"/>
    <p:sldId id="277" r:id="rId21"/>
    <p:sldId id="278" r:id="rId22"/>
    <p:sldId id="279" r:id="rId23"/>
    <p:sldId id="281" r:id="rId24"/>
    <p:sldId id="257" r:id="rId25"/>
    <p:sldId id="258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5CB1-5D91-42F7-895A-4374CC8B0946}" type="datetimeFigureOut">
              <a:rPr lang="en-US" smtClean="0"/>
              <a:t>4/21/2022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9505F-7A5B-4FE9-BB50-4396D91DFD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4980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5CB1-5D91-42F7-895A-4374CC8B0946}" type="datetimeFigureOut">
              <a:rPr lang="en-US" smtClean="0"/>
              <a:t>4/21/2022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9505F-7A5B-4FE9-BB50-4396D91DFD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705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5CB1-5D91-42F7-895A-4374CC8B0946}" type="datetimeFigureOut">
              <a:rPr lang="en-US" smtClean="0"/>
              <a:t>4/21/2022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9505F-7A5B-4FE9-BB50-4396D91DFD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995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5CB1-5D91-42F7-895A-4374CC8B0946}" type="datetimeFigureOut">
              <a:rPr lang="en-US" smtClean="0"/>
              <a:t>4/21/2022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9505F-7A5B-4FE9-BB50-4396D91DFD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145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5CB1-5D91-42F7-895A-4374CC8B0946}" type="datetimeFigureOut">
              <a:rPr lang="en-US" smtClean="0"/>
              <a:t>4/21/2022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9505F-7A5B-4FE9-BB50-4396D91DFD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04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5CB1-5D91-42F7-895A-4374CC8B0946}" type="datetimeFigureOut">
              <a:rPr lang="en-US" smtClean="0"/>
              <a:t>4/21/2022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9505F-7A5B-4FE9-BB50-4396D91DFD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9887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5CB1-5D91-42F7-895A-4374CC8B0946}" type="datetimeFigureOut">
              <a:rPr lang="en-US" smtClean="0"/>
              <a:t>4/21/2022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9505F-7A5B-4FE9-BB50-4396D91DFD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898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5CB1-5D91-42F7-895A-4374CC8B0946}" type="datetimeFigureOut">
              <a:rPr lang="en-US" smtClean="0"/>
              <a:t>4/21/2022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9505F-7A5B-4FE9-BB50-4396D91DFD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978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5CB1-5D91-42F7-895A-4374CC8B0946}" type="datetimeFigureOut">
              <a:rPr lang="en-US" smtClean="0"/>
              <a:t>4/21/2022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9505F-7A5B-4FE9-BB50-4396D91DFD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995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5CB1-5D91-42F7-895A-4374CC8B0946}" type="datetimeFigureOut">
              <a:rPr lang="en-US" smtClean="0"/>
              <a:t>4/21/2022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9505F-7A5B-4FE9-BB50-4396D91DFD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8318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25CB1-5D91-42F7-895A-4374CC8B0946}" type="datetimeFigureOut">
              <a:rPr lang="en-US" smtClean="0"/>
              <a:t>4/21/2022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9505F-7A5B-4FE9-BB50-4396D91DFD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431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25CB1-5D91-42F7-895A-4374CC8B0946}" type="datetimeFigureOut">
              <a:rPr lang="en-US" smtClean="0"/>
              <a:t>4/21/2022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99505F-7A5B-4FE9-BB50-4396D91DFD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085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77672"/>
            <a:ext cx="10515600" cy="5699291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4400" b="1" dirty="0" smtClean="0"/>
              <a:t>KRISHNA INSTITUTE OF NURSING SCIENCES KARAD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4400" b="1" dirty="0" smtClean="0"/>
              <a:t>SUB -:  PHARMACOLOGY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4400" b="1" dirty="0" smtClean="0"/>
              <a:t>YEAR –:  II YEAR  BASIC BSc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4400" b="1" dirty="0" smtClean="0"/>
              <a:t>TOPIC –: CHEMOTHERAPY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4400" b="1" dirty="0" smtClean="0"/>
              <a:t>ANTICANCER DREUGES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4400" b="1" dirty="0" smtClean="0"/>
              <a:t>MRS. SUSHAMA SHETE   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2775436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2955" y="218364"/>
            <a:ext cx="11080845" cy="5958599"/>
          </a:xfrm>
        </p:spPr>
        <p:txBody>
          <a:bodyPr/>
          <a:lstStyle/>
          <a:p>
            <a:pPr algn="just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GENERAL OBJECTIVES :-</a:t>
            </a:r>
          </a:p>
          <a:p>
            <a:pPr marL="0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STUDENTS SHOULD  KNOW ABOUT THE 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ANTICANCER DRUGES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213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8326" y="177421"/>
            <a:ext cx="10515600" cy="5985894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SPECIFIC OBJECTIVES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 ABOUT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ANTICANCER DRUGS 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DEVELOPMENT OF CANCER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EXPLAIN ABOUT MACHNISM OF CANCER 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ENLIST THE INDICATION AND CONTRAINDICATION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628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12023678" cy="6857999"/>
          </a:xfrm>
        </p:spPr>
        <p:txBody>
          <a:bodyPr>
            <a:normAutofit lnSpcReduction="10000"/>
          </a:bodyPr>
          <a:lstStyle/>
          <a:p>
            <a:endParaRPr lang="en-US" dirty="0" smtClean="0"/>
          </a:p>
          <a:p>
            <a:pPr marL="0" indent="0" algn="ctr">
              <a:buNone/>
            </a:pPr>
            <a:r>
              <a:rPr lang="en-US" sz="4400" b="1" dirty="0" smtClean="0"/>
              <a:t>ANTICANCER DRUGES </a:t>
            </a:r>
          </a:p>
          <a:p>
            <a:pPr algn="just"/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CANCER IS  ONE OF THE LEADING CAUSES OF THE DEATH IN THE WORLD IN INDIA ALSO </a:t>
            </a:r>
          </a:p>
          <a:p>
            <a:pPr algn="just"/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CANCER ARISE FROM A SINGLE ABNORMAL CELL THAT MULTIPLIES  AND GROWS PROGRESSIVELY ABNORMAL </a:t>
            </a:r>
          </a:p>
          <a:p>
            <a:pPr algn="just"/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ALSO DAMAGING SURROUNDING HEALTHY TISSUE.</a:t>
            </a:r>
          </a:p>
          <a:p>
            <a:pPr algn="just"/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CANCER CELLS INTRUDE THE NORMAL CELLS  LEADING TO LOSS OF NORMAL CELLULAR FUNCTION.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6737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77672"/>
            <a:ext cx="10515600" cy="5699291"/>
          </a:xfrm>
        </p:spPr>
        <p:txBody>
          <a:bodyPr>
            <a:normAutofit fontScale="92500"/>
          </a:bodyPr>
          <a:lstStyle/>
          <a:p>
            <a:pPr algn="just">
              <a:lnSpc>
                <a:spcPct val="150000"/>
              </a:lnSpc>
            </a:pP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AIM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MODALITIES OF TREATMENT OF CANCER DEPENDS ON THE STAGE AT WHICH THE DISEASE  HAS BEEN DIAGNOSED .</a:t>
            </a:r>
          </a:p>
          <a:p>
            <a:pPr algn="just">
              <a:lnSpc>
                <a:spcPct val="150000"/>
              </a:lnSpc>
            </a:pP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ANTICANCER DRUGS IN COMBINATION WITH SURGERY RADIOTHERAPY OR IMMUNOTHERAPY </a:t>
            </a:r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8355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77672"/>
            <a:ext cx="10515600" cy="569929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DEVELOPMENT OF CANCER </a:t>
            </a:r>
          </a:p>
          <a:p>
            <a:pPr algn="just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PRIMARY TUMOR </a:t>
            </a:r>
          </a:p>
          <a:p>
            <a:pPr algn="just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GROWS AND INVADES SURROUNDING TISSUE </a:t>
            </a:r>
          </a:p>
          <a:p>
            <a:pPr algn="just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MOVES INTO BASEMENT MEMBRANE OF CAPILLARIES SURROUNDING THE TUMOR </a:t>
            </a:r>
          </a:p>
          <a:p>
            <a:pPr algn="just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ENTERS THE BLOOD STREAM AND LYMPHATIC'S </a:t>
            </a:r>
          </a:p>
          <a:p>
            <a:pPr algn="just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LEAVES THE BLOOD LYMPHATIC VESSELS THROUGH CAPILLARY WALLS </a:t>
            </a:r>
          </a:p>
          <a:p>
            <a:pPr algn="just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PROLIFERATES AT THIS NEW SITE GROWS AND INVADES SURROUNDING TISSUE </a:t>
            </a:r>
          </a:p>
          <a:p>
            <a:pPr algn="just"/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0654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77672"/>
            <a:ext cx="10939818" cy="5699291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US" sz="3600" b="1" dirty="0" smtClean="0"/>
              <a:t>MECHANISM OF THE ACTION OF ANTICANCER DRUGS</a:t>
            </a:r>
          </a:p>
          <a:p>
            <a:pPr marL="0" indent="0" algn="ctr">
              <a:buNone/>
            </a:pPr>
            <a:endParaRPr lang="en-US" sz="3600" b="1" dirty="0" smtClean="0"/>
          </a:p>
          <a:p>
            <a:pPr algn="just">
              <a:lnSpc>
                <a:spcPct val="170000"/>
              </a:lnSpc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ANTICANCER DRUGS ARE TRADITIONALLY CLASSIFIED EITHER BY THEIR MECHANISM OF ACTION OR BY THEIR ORIGINS. </a:t>
            </a:r>
          </a:p>
          <a:p>
            <a:pPr algn="just">
              <a:lnSpc>
                <a:spcPct val="170000"/>
              </a:lnSpc>
            </a:pP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ALKYLATING AGENTS ARE REACTIVE TO DNA AND CELLULAR PROTEINS  AND INHIBITING REPLICATION OF DNA AND TRANSCRIPTION OF RNA.</a:t>
            </a:r>
          </a:p>
          <a:p>
            <a:pPr algn="just">
              <a:lnSpc>
                <a:spcPct val="170000"/>
              </a:lnSpc>
            </a:pP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CHEMOTHERAPY DAMAGES THE GENES INSIDE THE NUCLEUS OF CELLS </a:t>
            </a:r>
          </a:p>
          <a:p>
            <a:pPr algn="just">
              <a:lnSpc>
                <a:spcPct val="170000"/>
              </a:lnSpc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SOME DRUGS DAMAGE THE CELLS AT THE POINT OF SPLITTING </a:t>
            </a:r>
          </a:p>
          <a:p>
            <a:pPr marL="0" indent="0" algn="just">
              <a:buNone/>
            </a:pP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5015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77672"/>
            <a:ext cx="10515600" cy="5699291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INDICATION </a:t>
            </a:r>
          </a:p>
          <a:p>
            <a:pPr algn="just">
              <a:lnSpc>
                <a:spcPct val="150000"/>
              </a:lnSpc>
            </a:pP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CHEMOTHERAPY IS AN AGGRESSIVE FORM OF CHEMICAL DRUGS THERAPY MEANS TO DESTROY RAPIDLY GROWING CELLS IN THE BODY </a:t>
            </a:r>
          </a:p>
          <a:p>
            <a:pPr algn="just">
              <a:lnSpc>
                <a:spcPct val="150000"/>
              </a:lnSpc>
            </a:pP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ITS USED TO TREAT CANCER AS CANCER CELLS GROW AND DIVIDE FASTER THAN OTHER CELLS</a:t>
            </a:r>
          </a:p>
          <a:p>
            <a:pPr algn="just">
              <a:lnSpc>
                <a:spcPct val="150000"/>
              </a:lnSpc>
            </a:pP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KILL THE HIDDEN CANCER CELLS .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8135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3899" y="232012"/>
            <a:ext cx="11532358" cy="6441743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CONTRAINDICATION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CONTRAINDICATION IS A SPECIFIC SITUATION IN WHICH A DRUG, PROCEDURE, OR SURGERY SHOULD NOT BE USED BECAUSE IT MAY BE HARMFUL TO THE PERSON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HIGH FEVER 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BLEEDING 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BRUISING 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RASH 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ALLERGIC REACTION EX. SWELLING OF MOUTH OR THROAT 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SEVER ITCHING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TROUBLE SWALLOWING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5100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77672"/>
            <a:ext cx="10515600" cy="5699291"/>
          </a:xfrm>
        </p:spPr>
        <p:txBody>
          <a:bodyPr/>
          <a:lstStyle/>
          <a:p>
            <a:pPr marL="0" indent="0" algn="ctr">
              <a:buNone/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COMMON SIDE EFFECTS OF CHEMO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FATIGUE</a:t>
            </a:r>
          </a:p>
          <a:p>
            <a:pPr lvl="0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HAIR LOSS</a:t>
            </a:r>
          </a:p>
          <a:p>
            <a:pPr lvl="0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EASY BRUISING AND BLEEDING</a:t>
            </a:r>
          </a:p>
          <a:p>
            <a:pPr lvl="0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INFECTION</a:t>
            </a:r>
          </a:p>
          <a:p>
            <a:pPr lvl="0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ANEMIA (LOW RED BLOOD CELL COUNTS)</a:t>
            </a:r>
          </a:p>
          <a:p>
            <a:pPr lvl="0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NAUSEA AND VOMITING</a:t>
            </a:r>
          </a:p>
          <a:p>
            <a:pPr lvl="0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APPETITE CHANGES</a:t>
            </a:r>
          </a:p>
          <a:p>
            <a:pPr lvl="0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CONSTIPATION</a:t>
            </a:r>
          </a:p>
          <a:p>
            <a:pPr lvl="0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DIARRHEA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9911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77672"/>
            <a:ext cx="10515600" cy="5699291"/>
          </a:xfrm>
        </p:spPr>
        <p:txBody>
          <a:bodyPr/>
          <a:lstStyle/>
          <a:p>
            <a:pPr lvl="0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MOUTH, TONGUE, AND THROAT PROBLEMS SUCH AS SORES AND PAIN WITH SWALLOWING</a:t>
            </a:r>
          </a:p>
          <a:p>
            <a:pPr lvl="0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PERIPHERAL NEUROPATHY OR OTHER NERVE PROBLEMS, SUCH AS NUMBNESS, TINGLING, AND PAIN</a:t>
            </a:r>
          </a:p>
          <a:p>
            <a:pPr lvl="0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SKIN AND NAIL CHANGES SUCH AS DRY SKIN AND COLOR CHANGE</a:t>
            </a:r>
          </a:p>
          <a:p>
            <a:pPr lvl="0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URINE AND BLADDER CHANGES AND KIDNEY </a:t>
            </a:r>
          </a:p>
          <a:p>
            <a:pPr lvl="0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WEIGHT LOSS </a:t>
            </a:r>
          </a:p>
          <a:p>
            <a:pPr lvl="0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MOOD CHANGES</a:t>
            </a:r>
          </a:p>
          <a:p>
            <a:pPr lvl="0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CHANGES IN LIBIDO AND SEXUAL FUNCTION</a:t>
            </a:r>
          </a:p>
          <a:p>
            <a:pPr lvl="0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FERTILITY PROBLEMS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5829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77672"/>
            <a:ext cx="10515600" cy="569929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ROLE OF NURSE </a:t>
            </a:r>
          </a:p>
          <a:p>
            <a:pPr marL="0" indent="0" algn="ctr">
              <a:buNone/>
            </a:pP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NURSE IS RESPONSIBLE FOR THE SAFE.</a:t>
            </a:r>
          </a:p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APPROPRIATE ADMINISTRATION OF CANCER THERAPY</a:t>
            </a:r>
          </a:p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MEDICATIONS (CHEMOTHERAPY, BIOLOGICAL THERAPY, TARGETED THERAPY </a:t>
            </a:r>
          </a:p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ASSOCIATED SUPPORTIVE MEDICATIONS) IN ACCORDANCE WITH REQUIREMENTS, NATIONAL STANDARDS AND LOCAL</a:t>
            </a:r>
          </a:p>
          <a:p>
            <a:pPr algn="just"/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7456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4716"/>
            <a:ext cx="10515600" cy="5972247"/>
          </a:xfrm>
        </p:spPr>
        <p:txBody>
          <a:bodyPr/>
          <a:lstStyle/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ONCOLOGY NURSES ARE HEALTHCARE PROFESSIONALS WHO ARE SPECIALLY TRAINED TO ADMINISTER CHEMOTHERAPY AND RADIATION TREATMENTS. </a:t>
            </a:r>
          </a:p>
          <a:p>
            <a:pPr algn="just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ARE ALSO RESPONSIBLE FOR MONITORING CANCER PATIENTS' VITAL SIGNS </a:t>
            </a:r>
          </a:p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OVERALL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WELL-BEING, HELPING THEM MANAGE PAIN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LESSEN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SIDE EFFECTS AS THEY UNDERGO TREATMENT.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34408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307" y="177422"/>
            <a:ext cx="11655189" cy="599954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algn="just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oncology nurse will monitor patients' lab results and make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sure about the treatment  . </a:t>
            </a:r>
          </a:p>
          <a:p>
            <a:pPr algn="just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oncology nurse's role in cancer treatment is to advocate for the patient </a:t>
            </a:r>
          </a:p>
          <a:p>
            <a:pPr algn="just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Their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families and to treat the whole person, not just the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cancer.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1392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68490"/>
            <a:ext cx="10515600" cy="5808473"/>
          </a:xfrm>
        </p:spPr>
        <p:txBody>
          <a:bodyPr/>
          <a:lstStyle/>
          <a:p>
            <a:pPr marL="0" indent="0" algn="just"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CHEMOTHERAPY NURSE HAS FOUR KEY ROLES: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EDUCATING PATIENTS, </a:t>
            </a:r>
          </a:p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ADMINISTERING CHEMOTHERAPY DRUGS, </a:t>
            </a:r>
          </a:p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MANAGING SIDE EFFECTS </a:t>
            </a:r>
          </a:p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SUPPORTING PATIENTS EMOTIONALLY. </a:t>
            </a:r>
          </a:p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NURSES WORK IN A MULTI-DISCIPLINARY TEAM.</a:t>
            </a:r>
          </a:p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 BOTH IN-PATIENT AND OUTPATIENT SETTINGS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ALSO INCLUDING HOSPITAL WARDS AND COMMUNITY HEALTHCARE CENTERS.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10323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2013" y="177422"/>
            <a:ext cx="11696130" cy="6387152"/>
          </a:xfrm>
        </p:spPr>
        <p:txBody>
          <a:bodyPr>
            <a:normAutofit/>
          </a:bodyPr>
          <a:lstStyle/>
          <a:p>
            <a:pPr algn="just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NURSE PROVIDE PHYSICAL CARE SUCH AS DRESSING CHANGES, MEDICATION AND CHEMOTHERAPY.</a:t>
            </a:r>
          </a:p>
          <a:p>
            <a:pPr algn="just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ADMINISTRATION MONITORING OF BLOOD AND VITAL SIGNS, </a:t>
            </a:r>
          </a:p>
          <a:p>
            <a:pPr algn="just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ALSO EDUCATE, SUPPORT AND CARE FOR PATIENTS AND THEIR FAMILIES ON AN EMOTIONAL LEVEL. </a:t>
            </a:r>
          </a:p>
          <a:p>
            <a:pPr algn="just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9503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2012"/>
            <a:ext cx="10515600" cy="5944951"/>
          </a:xfrm>
        </p:spPr>
        <p:txBody>
          <a:bodyPr/>
          <a:lstStyle/>
          <a:p>
            <a:pPr marL="0" indent="0" algn="just"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USING THE NURSING PROCESS, NURSES CAN PLAY A KEY ROLE IN:</a:t>
            </a:r>
          </a:p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1) IDENTIFYING INDIVIDUALS WHO HAVE THIS ABNORMAL MOLE PATTERN </a:t>
            </a:r>
          </a:p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 EDUCATING PATIENTS ABOUT MELANOMA RISK-REDUCTION METHODS </a:t>
            </a:r>
          </a:p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3) COORDINATING PIGMENTED LESION SURVEILLANCE PROGRAMS AIMED AT BOTH PRIMARY PREVENTION AND EARLIER DETECTION AND TREATMENT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17009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4842" y="368490"/>
            <a:ext cx="11327641" cy="569929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PRIOR TO ADMINISTRATION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TAKE MEASURES TO PREVENT MEDICATION ERRORS:</a:t>
            </a:r>
          </a:p>
          <a:p>
            <a:pPr algn="just"/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PERFORM INDEPENDENT DOUBLE-CHECK OF ORIGINAL ORDERS WITH A SECOND CHEMOTHERAPY-CERTIFIED NURSE </a:t>
            </a:r>
          </a:p>
          <a:p>
            <a:pPr algn="just"/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DOUBLE CHECK FOR ACCURACY OF TREATMENT REGIMEN, CHEMOTHERAPY AGENT, DOSE, CALCULATIONS OF BODY SURFACE AREA, SCHEDULE, </a:t>
            </a:r>
          </a:p>
          <a:p>
            <a:pPr algn="just"/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ROUTE OF ADMINISTRATION.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4242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534" y="0"/>
            <a:ext cx="12096466" cy="685800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NURSING INTERVENTIONS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7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MONITOR AND ASSESS THE PATIENT'S PAIN LEVEL USING A STANDARD 0-TO-10 PAIN SCALE. ...</a:t>
            </a:r>
          </a:p>
          <a:p>
            <a:pPr lvl="0" algn="just">
              <a:lnSpc>
                <a:spcPct val="17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 APPROPRIATE, REFER PATIENTS WITH FATIGUE FOR PHYSICAL THERAPY, WHICH CAN IMPROVE STAMINA.</a:t>
            </a:r>
          </a:p>
          <a:p>
            <a:pPr lvl="0" algn="just">
              <a:lnSpc>
                <a:spcPct val="17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OBTAIN A COMPLETE LIST OF THE PATIENT'S MEDICATIONS AND MONITOR FOR DRUG INTERACTIONS.</a:t>
            </a:r>
          </a:p>
          <a:p>
            <a:pPr lvl="0">
              <a:lnSpc>
                <a:spcPct val="17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EVERY DAY THAT NURSE  WORK WITH A CANCER PATIENT IS ANOTHER OPPORTUNITY TO MAKE THEIR LIVES BETTER.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7354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77672"/>
            <a:ext cx="10515600" cy="5699291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NURSING IMPLICATIONS </a:t>
            </a:r>
          </a:p>
          <a:p>
            <a:pPr algn="just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ARRANGE FOR BLOOD TEST PERIODICALLY BEFORE DURING AND FOR AT LEAST  3 WEEKS AFTER THERAPY TO MONITOR BONE MARROW FUNCTION </a:t>
            </a:r>
          </a:p>
          <a:p>
            <a:pPr algn="just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ADMINISTER MEDICATION ACCORDING TO SCHEDULED PROTOCOL AND COMBINATION WITH THE DRUGS AS INDICATED TO IMPROVE EFFECTIVENESS </a:t>
            </a:r>
          </a:p>
          <a:p>
            <a:pPr algn="just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ENSURE THAT THE PATIENT IS WELL HYDRATED TO DECREASE RISK OF RENAL TOXICITY </a:t>
            </a:r>
          </a:p>
          <a:p>
            <a:pPr algn="just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PROTECT THE PATIENT FROM EXPOSURE TO INFECTION LIMIT INVASIVE PROCEDURES WHEN BONE MARROW SUPPRESSION LIMITS THE PATIENTS IMMUNE /INFLAMMATORY RESPONSES 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8294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7546" y="477672"/>
            <a:ext cx="11573302" cy="5950424"/>
          </a:xfrm>
        </p:spPr>
        <p:txBody>
          <a:bodyPr>
            <a:noAutofit/>
          </a:bodyPr>
          <a:lstStyle/>
          <a:p>
            <a:pPr algn="just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PROVIDE SMALL FREQUENT  MEALS </a:t>
            </a:r>
          </a:p>
          <a:p>
            <a:pPr algn="just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FREQUENT MOUTH CARE </a:t>
            </a:r>
          </a:p>
          <a:p>
            <a:pPr algn="just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DIETARY CONSULTATION TO MAINTAIN NUTRITION WHEN GI EFFECTS ARE SEVER </a:t>
            </a:r>
          </a:p>
          <a:p>
            <a:pPr algn="just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PROVIDE ANTIEMETIC DRUGS </a:t>
            </a:r>
          </a:p>
          <a:p>
            <a:pPr algn="just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ARRANGE FOR PROPER HEAD COVERING AT EXTREMES OF TEMPERATURE IF ALOPECIA </a:t>
            </a:r>
          </a:p>
          <a:p>
            <a:pPr algn="just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USE WIG , SCARF , CAP TO MAINTAIN BODY TEMPERATURE</a:t>
            </a:r>
          </a:p>
          <a:p>
            <a:pPr algn="just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COVER HEAD WITH WIG OR SCARF OR CAP TO MAINTAIN SELF ESTEEM  AND POSITIVE BODY IMAGE </a:t>
            </a:r>
          </a:p>
          <a:p>
            <a:pPr algn="just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MONITOR THE RESPONSE TO THE DRUG  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4868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77672"/>
            <a:ext cx="10515600" cy="5699291"/>
          </a:xfrm>
        </p:spPr>
        <p:txBody>
          <a:bodyPr>
            <a:normAutofit/>
          </a:bodyPr>
          <a:lstStyle/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MONITOR THE ADVERSE EFFECTS EX. GI TOXICITY , NEUROTOXICITY ALOPECIA RENAL OR HEPATIC DYSFUNCTION </a:t>
            </a:r>
          </a:p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HEALTH EDUCATION ABOUT DRUG DOSE ADVERSE EFFECT TO WATCH AND SPECIFIC MEASURES TO HELP AVOID ADVERSE  EFFECT  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8026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654" y="300251"/>
            <a:ext cx="10515600" cy="5699291"/>
          </a:xfrm>
        </p:spPr>
        <p:txBody>
          <a:bodyPr/>
          <a:lstStyle/>
          <a:p>
            <a:pPr marL="0" indent="0" algn="just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SUMMERY :- 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TODAY WE HAVE DISCUSS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ABOUT ANTICANCER DRUGS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57702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77672"/>
            <a:ext cx="10515600" cy="5699291"/>
          </a:xfrm>
        </p:spPr>
        <p:txBody>
          <a:bodyPr/>
          <a:lstStyle/>
          <a:p>
            <a:pPr marL="0" indent="0" algn="just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 :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STUDENTS KNOW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ABOUT ANTICANCER DRUGS .EFFECT  SIDEFFECT DRUGS INTERATION NURSESROLE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699617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77672"/>
            <a:ext cx="10515600" cy="5699291"/>
          </a:xfrm>
        </p:spPr>
        <p:txBody>
          <a:bodyPr/>
          <a:lstStyle/>
          <a:p>
            <a:r>
              <a:rPr lang="en-US" dirty="0" smtClean="0"/>
              <a:t>REFERENCES </a:t>
            </a:r>
          </a:p>
          <a:p>
            <a:r>
              <a:rPr lang="en-US" dirty="0" smtClean="0"/>
              <a:t>KESHAB R P . HANDBOOK OF PHARMACOLOGYFOR NURSING  SECOND EDITION, JAYPEE BROTHERS MEDICAL PUBLISHRS  </a:t>
            </a:r>
          </a:p>
          <a:p>
            <a:r>
              <a:rPr lang="en-US" dirty="0" smtClean="0"/>
              <a:t>PADMAJA U ,PHARAMOCOLOGY FOR NURSES 4</a:t>
            </a:r>
            <a:r>
              <a:rPr lang="en-US" baseline="30000" dirty="0" smtClean="0"/>
              <a:t>TH</a:t>
            </a:r>
            <a:r>
              <a:rPr lang="en-US" dirty="0" smtClean="0"/>
              <a:t> EDETION THE HEALTH SCIENCES PUBLISHER  NEW DELHI </a:t>
            </a:r>
          </a:p>
          <a:p>
            <a:r>
              <a:rPr lang="en-US" dirty="0" smtClean="0"/>
              <a:t>JOGINDER S P RUPENDRA K B , PHARAMOCOLGY FOR BSC NURSING 1 EDITION CBC PUBLISHERS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9440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534</TotalTime>
  <Words>726</Words>
  <Application>Microsoft Office PowerPoint</Application>
  <PresentationFormat>Widescreen</PresentationFormat>
  <Paragraphs>133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sairam</dc:creator>
  <cp:lastModifiedBy>sairam</cp:lastModifiedBy>
  <cp:revision>60</cp:revision>
  <dcterms:created xsi:type="dcterms:W3CDTF">2022-02-10T23:18:03Z</dcterms:created>
  <dcterms:modified xsi:type="dcterms:W3CDTF">2022-04-22T06:51:02Z</dcterms:modified>
</cp:coreProperties>
</file>