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7" r:id="rId3"/>
    <p:sldId id="257" r:id="rId4"/>
    <p:sldId id="267" r:id="rId5"/>
    <p:sldId id="266" r:id="rId6"/>
    <p:sldId id="265" r:id="rId7"/>
    <p:sldId id="264" r:id="rId8"/>
    <p:sldId id="263" r:id="rId9"/>
    <p:sldId id="262" r:id="rId10"/>
    <p:sldId id="261" r:id="rId11"/>
    <p:sldId id="258" r:id="rId12"/>
    <p:sldId id="260" r:id="rId13"/>
    <p:sldId id="259" r:id="rId14"/>
    <p:sldId id="268" r:id="rId15"/>
    <p:sldId id="269" r:id="rId16"/>
    <p:sldId id="270" r:id="rId17"/>
    <p:sldId id="271" r:id="rId18"/>
    <p:sldId id="294" r:id="rId19"/>
    <p:sldId id="295" r:id="rId20"/>
    <p:sldId id="272" r:id="rId21"/>
    <p:sldId id="273" r:id="rId22"/>
    <p:sldId id="274" r:id="rId23"/>
    <p:sldId id="275" r:id="rId24"/>
    <p:sldId id="277" r:id="rId25"/>
    <p:sldId id="276" r:id="rId26"/>
    <p:sldId id="282" r:id="rId27"/>
    <p:sldId id="296" r:id="rId28"/>
    <p:sldId id="281" r:id="rId29"/>
    <p:sldId id="280" r:id="rId30"/>
    <p:sldId id="279" r:id="rId31"/>
    <p:sldId id="285" r:id="rId32"/>
    <p:sldId id="278" r:id="rId33"/>
    <p:sldId id="284" r:id="rId34"/>
    <p:sldId id="283" r:id="rId35"/>
    <p:sldId id="288" r:id="rId36"/>
    <p:sldId id="287" r:id="rId37"/>
    <p:sldId id="286" r:id="rId38"/>
    <p:sldId id="290" r:id="rId39"/>
    <p:sldId id="289" r:id="rId40"/>
    <p:sldId id="291" r:id="rId41"/>
    <p:sldId id="292" r:id="rId42"/>
    <p:sldId id="293"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4/26/2022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1"/>
            <a:ext cx="7772400" cy="761999"/>
          </a:xfrm>
        </p:spPr>
        <p:txBody>
          <a:bodyPr>
            <a:normAutofit fontScale="90000"/>
          </a:bodyPr>
          <a:lstStyle/>
          <a:p>
            <a:r>
              <a:rPr lang="en-US" sz="2900" b="1" cap="small" dirty="0">
                <a:solidFill>
                  <a:srgbClr val="17B557"/>
                </a:solidFill>
                <a:latin typeface="Times New Roman" pitchFamily="18" charset="0"/>
                <a:cs typeface="Times New Roman" pitchFamily="18" charset="0"/>
              </a:rPr>
              <a:t>KRISHNA  INSTITUTE  OF    NURSING    SCIENCE’S,  KARAD.</a:t>
            </a:r>
            <a:endParaRPr lang="en-US" sz="3200" dirty="0">
              <a:latin typeface="Times New Roman" pitchFamily="18" charset="0"/>
              <a:cs typeface="Times New Roman" pitchFamily="18" charset="0"/>
            </a:endParaRPr>
          </a:p>
        </p:txBody>
      </p:sp>
      <p:sp>
        <p:nvSpPr>
          <p:cNvPr id="3" name="Subtitle 2"/>
          <p:cNvSpPr>
            <a:spLocks noGrp="1"/>
          </p:cNvSpPr>
          <p:nvPr>
            <p:ph type="subTitle" idx="1"/>
          </p:nvPr>
        </p:nvSpPr>
        <p:spPr>
          <a:xfrm>
            <a:off x="381000" y="1295400"/>
            <a:ext cx="8382000" cy="5257800"/>
          </a:xfrm>
        </p:spPr>
        <p:txBody>
          <a:bodyPr/>
          <a:lstStyle/>
          <a:p>
            <a:pPr lvl="0">
              <a:spcBef>
                <a:spcPts val="600"/>
              </a:spcBef>
              <a:buClr>
                <a:srgbClr val="FE8637"/>
              </a:buClr>
              <a:buSzPct val="70000"/>
            </a:pPr>
            <a:r>
              <a:rPr lang="en-US" sz="1700" b="1" dirty="0">
                <a:solidFill>
                  <a:srgbClr val="575F6D"/>
                </a:solidFill>
                <a:latin typeface="Century Schoolbook"/>
              </a:rPr>
              <a:t> </a:t>
            </a:r>
          </a:p>
          <a:p>
            <a:pPr lvl="0">
              <a:spcBef>
                <a:spcPts val="600"/>
              </a:spcBef>
              <a:buClr>
                <a:srgbClr val="FE8637"/>
              </a:buClr>
              <a:buSzPct val="70000"/>
            </a:pPr>
            <a:r>
              <a:rPr lang="en-US" sz="1700" b="1" dirty="0">
                <a:solidFill>
                  <a:srgbClr val="C00000"/>
                </a:solidFill>
                <a:latin typeface="Times New Roman" pitchFamily="18" charset="0"/>
                <a:cs typeface="Times New Roman" pitchFamily="18" charset="0"/>
              </a:rPr>
              <a:t>                                   </a:t>
            </a:r>
            <a:r>
              <a:rPr lang="en-US" sz="2600" b="1" dirty="0">
                <a:solidFill>
                  <a:srgbClr val="C00000"/>
                </a:solidFill>
                <a:latin typeface="Times New Roman" pitchFamily="18" charset="0"/>
                <a:cs typeface="Times New Roman" pitchFamily="18" charset="0"/>
              </a:rPr>
              <a:t>TITLE</a:t>
            </a:r>
            <a:r>
              <a:rPr lang="en-US" sz="2600" b="1" dirty="0">
                <a:solidFill>
                  <a:prstClr val="black"/>
                </a:solidFill>
                <a:latin typeface="Times New Roman" pitchFamily="18" charset="0"/>
                <a:cs typeface="Times New Roman" pitchFamily="18" charset="0"/>
              </a:rPr>
              <a:t> </a:t>
            </a:r>
            <a:r>
              <a:rPr lang="en-US" sz="2600" b="1" dirty="0" smtClean="0">
                <a:solidFill>
                  <a:prstClr val="black"/>
                </a:solidFill>
                <a:latin typeface="Times New Roman" pitchFamily="18" charset="0"/>
                <a:cs typeface="Times New Roman" pitchFamily="18" charset="0"/>
              </a:rPr>
              <a:t>:  SOCIAL  PROCESS</a:t>
            </a:r>
            <a:endParaRPr lang="en-US" sz="2600" b="1" dirty="0">
              <a:solidFill>
                <a:prstClr val="black"/>
              </a:solidFill>
              <a:latin typeface="Times New Roman" pitchFamily="18" charset="0"/>
              <a:cs typeface="Times New Roman" pitchFamily="18" charset="0"/>
            </a:endParaRPr>
          </a:p>
          <a:p>
            <a:pPr lvl="0" algn="r">
              <a:spcBef>
                <a:spcPts val="600"/>
              </a:spcBef>
              <a:buClr>
                <a:srgbClr val="FE8637"/>
              </a:buClr>
              <a:buSzPct val="70000"/>
            </a:pPr>
            <a:r>
              <a:rPr lang="en-US" sz="2600" b="1" dirty="0">
                <a:solidFill>
                  <a:srgbClr val="C00000"/>
                </a:solidFill>
                <a:latin typeface="Times New Roman" pitchFamily="18" charset="0"/>
                <a:cs typeface="Times New Roman" pitchFamily="18" charset="0"/>
              </a:rPr>
              <a:t>         </a:t>
            </a:r>
          </a:p>
          <a:p>
            <a:pPr lvl="0">
              <a:spcBef>
                <a:spcPts val="600"/>
              </a:spcBef>
              <a:buClr>
                <a:srgbClr val="FE8637"/>
              </a:buClr>
              <a:buSzPct val="70000"/>
            </a:pPr>
            <a:r>
              <a:rPr lang="en-US" sz="2600" b="1" dirty="0">
                <a:solidFill>
                  <a:srgbClr val="C00000"/>
                </a:solidFill>
                <a:latin typeface="Times New Roman" pitchFamily="18" charset="0"/>
                <a:cs typeface="Times New Roman" pitchFamily="18" charset="0"/>
              </a:rPr>
              <a:t>                         PRESENTED  BY-</a:t>
            </a:r>
          </a:p>
          <a:p>
            <a:pPr lvl="0">
              <a:spcBef>
                <a:spcPts val="600"/>
              </a:spcBef>
              <a:buClr>
                <a:srgbClr val="FE8637"/>
              </a:buClr>
              <a:buSzPct val="70000"/>
            </a:pPr>
            <a:r>
              <a:rPr lang="en-US" sz="2600" b="1" dirty="0">
                <a:solidFill>
                  <a:prstClr val="black"/>
                </a:solidFill>
                <a:latin typeface="Times New Roman" pitchFamily="18" charset="0"/>
                <a:cs typeface="Times New Roman" pitchFamily="18" charset="0"/>
              </a:rPr>
              <a:t>                                            </a:t>
            </a:r>
            <a:r>
              <a:rPr lang="en-US" sz="2600" b="1" dirty="0" smtClean="0">
                <a:solidFill>
                  <a:prstClr val="black"/>
                </a:solidFill>
                <a:latin typeface="Times New Roman" pitchFamily="18" charset="0"/>
                <a:cs typeface="Times New Roman" pitchFamily="18" charset="0"/>
              </a:rPr>
              <a:t>MRS.Sangeeta S. Patil. </a:t>
            </a:r>
            <a:endParaRPr lang="en-US" sz="2600" b="1" dirty="0">
              <a:solidFill>
                <a:prstClr val="black"/>
              </a:solidFill>
              <a:latin typeface="Times New Roman" pitchFamily="18" charset="0"/>
              <a:cs typeface="Times New Roman" pitchFamily="18" charset="0"/>
            </a:endParaRPr>
          </a:p>
          <a:p>
            <a:pPr lvl="0">
              <a:spcBef>
                <a:spcPts val="600"/>
              </a:spcBef>
              <a:buClr>
                <a:srgbClr val="FE8637"/>
              </a:buClr>
              <a:buSzPct val="70000"/>
            </a:pPr>
            <a:r>
              <a:rPr lang="en-US" sz="2600" b="1" dirty="0" smtClean="0">
                <a:solidFill>
                  <a:prstClr val="black"/>
                </a:solidFill>
                <a:latin typeface="Times New Roman" pitchFamily="18" charset="0"/>
                <a:cs typeface="Times New Roman" pitchFamily="18" charset="0"/>
              </a:rPr>
              <a:t>                                                      Clinical Instructor</a:t>
            </a:r>
          </a:p>
          <a:p>
            <a:pPr lvl="0">
              <a:spcBef>
                <a:spcPts val="600"/>
              </a:spcBef>
              <a:buClr>
                <a:srgbClr val="FE8637"/>
              </a:buClr>
              <a:buSzPct val="70000"/>
            </a:pPr>
            <a:r>
              <a:rPr lang="en-US" sz="2600" b="1" dirty="0" smtClean="0">
                <a:solidFill>
                  <a:prstClr val="black"/>
                </a:solidFill>
                <a:latin typeface="Times New Roman" pitchFamily="18" charset="0"/>
                <a:cs typeface="Times New Roman" pitchFamily="18" charset="0"/>
              </a:rPr>
              <a:t>                                                                </a:t>
            </a:r>
            <a:r>
              <a:rPr lang="en-US" sz="2600" b="1" dirty="0">
                <a:solidFill>
                  <a:prstClr val="black"/>
                </a:solidFill>
                <a:latin typeface="Times New Roman" pitchFamily="18" charset="0"/>
                <a:cs typeface="Times New Roman" pitchFamily="18" charset="0"/>
              </a:rPr>
              <a:t>MSc.(N)</a:t>
            </a:r>
          </a:p>
          <a:p>
            <a:pPr lvl="0">
              <a:spcBef>
                <a:spcPts val="600"/>
              </a:spcBef>
              <a:buClr>
                <a:srgbClr val="FE8637"/>
              </a:buClr>
              <a:buSzPct val="70000"/>
            </a:pPr>
            <a:r>
              <a:rPr lang="en-US" sz="2600" b="1" dirty="0">
                <a:solidFill>
                  <a:srgbClr val="FF0000"/>
                </a:solidFill>
                <a:latin typeface="Times New Roman" pitchFamily="18" charset="0"/>
                <a:cs typeface="Times New Roman" pitchFamily="18" charset="0"/>
              </a:rPr>
              <a:t>                    </a:t>
            </a:r>
          </a:p>
          <a:p>
            <a:pPr lvl="0">
              <a:spcBef>
                <a:spcPts val="600"/>
              </a:spcBef>
              <a:buClr>
                <a:srgbClr val="FE8637"/>
              </a:buClr>
              <a:buSzPct val="70000"/>
            </a:pPr>
            <a:r>
              <a:rPr lang="en-US" sz="2600" b="1" dirty="0">
                <a:solidFill>
                  <a:srgbClr val="FF0000"/>
                </a:solidFill>
                <a:latin typeface="Times New Roman" pitchFamily="18" charset="0"/>
                <a:cs typeface="Times New Roman" pitchFamily="18" charset="0"/>
              </a:rPr>
              <a:t>                         </a:t>
            </a:r>
            <a:r>
              <a:rPr lang="en-US" sz="2600" b="1" dirty="0" smtClean="0">
                <a:solidFill>
                  <a:srgbClr val="FF0000"/>
                </a:solidFill>
                <a:latin typeface="Times New Roman" pitchFamily="18" charset="0"/>
                <a:cs typeface="Times New Roman" pitchFamily="18" charset="0"/>
              </a:rPr>
              <a:t>      </a:t>
            </a:r>
            <a:endParaRPr lang="en-US" sz="2600" b="1" dirty="0">
              <a:solidFill>
                <a:prstClr val="black"/>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886200"/>
            <a:ext cx="2895600" cy="258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34864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3200" dirty="0" smtClean="0">
                <a:solidFill>
                  <a:srgbClr val="FF0000"/>
                </a:solidFill>
                <a:latin typeface="Times New Roman" pitchFamily="18" charset="0"/>
                <a:cs typeface="Times New Roman" pitchFamily="18" charset="0"/>
              </a:rPr>
              <a:t>Objectives</a:t>
            </a:r>
            <a:endParaRPr lang="en-IN"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0" indent="0">
              <a:lnSpc>
                <a:spcPct val="150000"/>
              </a:lnSpc>
              <a:buNone/>
            </a:pPr>
            <a:r>
              <a:rPr lang="en-IN" sz="2800" dirty="0" smtClean="0"/>
              <a:t>1.It facilitates social interaction.</a:t>
            </a:r>
          </a:p>
          <a:p>
            <a:pPr marL="0" indent="0">
              <a:lnSpc>
                <a:spcPct val="150000"/>
              </a:lnSpc>
              <a:buNone/>
            </a:pPr>
            <a:r>
              <a:rPr lang="en-IN" sz="2800" dirty="0" smtClean="0"/>
              <a:t>2.It helps to maintain social order.</a:t>
            </a:r>
          </a:p>
          <a:p>
            <a:pPr marL="0" indent="0">
              <a:lnSpc>
                <a:spcPct val="150000"/>
              </a:lnSpc>
              <a:buNone/>
            </a:pPr>
            <a:r>
              <a:rPr lang="en-IN" sz="2800" dirty="0" smtClean="0"/>
              <a:t>3.Person learn various mode of interaction in society through social process.</a:t>
            </a:r>
            <a:endParaRPr lang="en-IN" sz="2800" dirty="0"/>
          </a:p>
        </p:txBody>
      </p:sp>
    </p:spTree>
    <p:extLst>
      <p:ext uri="{BB962C8B-B14F-4D97-AF65-F5344CB8AC3E}">
        <p14:creationId xmlns:p14="http://schemas.microsoft.com/office/powerpoint/2010/main" val="422201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sz="3200" dirty="0" smtClean="0">
                <a:solidFill>
                  <a:srgbClr val="FF0000"/>
                </a:solidFill>
                <a:latin typeface="Times New Roman" pitchFamily="18" charset="0"/>
                <a:cs typeface="Times New Roman" pitchFamily="18" charset="0"/>
              </a:rPr>
              <a:t>SOCIAL PROCESS</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lgn="just">
              <a:lnSpc>
                <a:spcPct val="150000"/>
              </a:lnSpc>
            </a:pPr>
            <a:r>
              <a:rPr lang="en-US" dirty="0" smtClean="0">
                <a:latin typeface="Times New Roman" pitchFamily="18" charset="0"/>
                <a:cs typeface="Times New Roman" pitchFamily="18" charset="0"/>
              </a:rPr>
              <a:t>Social process is the fundamental ways in which the man interacts and establishes relationships. It is a repetitive form of behavior which is found in life.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1246375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sz="3200" dirty="0" smtClean="0">
                <a:solidFill>
                  <a:srgbClr val="FF0000"/>
                </a:solidFill>
                <a:latin typeface="Times New Roman" pitchFamily="18" charset="0"/>
                <a:cs typeface="Times New Roman" pitchFamily="18" charset="0"/>
              </a:rPr>
              <a:t>DEFINITION</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lstStyle/>
          <a:p>
            <a:pPr marL="0" indent="0">
              <a:buNone/>
            </a:pPr>
            <a:r>
              <a:rPr lang="en-US" dirty="0" smtClean="0"/>
              <a:t>‘</a:t>
            </a:r>
            <a:r>
              <a:rPr lang="en-US" dirty="0" smtClean="0">
                <a:latin typeface="Times New Roman" pitchFamily="18" charset="0"/>
                <a:cs typeface="Times New Roman" pitchFamily="18" charset="0"/>
              </a:rPr>
              <a:t>Repetitive form of behavior commonly found in social life.’</a:t>
            </a:r>
          </a:p>
          <a:p>
            <a:pPr marL="0" indent="0">
              <a:buNone/>
            </a:pPr>
            <a:r>
              <a:rPr lang="en-US" b="1" u="sng" dirty="0" smtClean="0">
                <a:solidFill>
                  <a:srgbClr val="0070C0"/>
                </a:solidFill>
                <a:latin typeface="Times New Roman" pitchFamily="18" charset="0"/>
                <a:cs typeface="Times New Roman" pitchFamily="18" charset="0"/>
              </a:rPr>
              <a:t>Elements of social process</a:t>
            </a:r>
            <a:r>
              <a:rPr lang="en-US" dirty="0" smtClean="0">
                <a:latin typeface="Times New Roman" pitchFamily="18" charset="0"/>
                <a:cs typeface="Times New Roman" pitchFamily="18" charset="0"/>
              </a:rPr>
              <a:t>:</a:t>
            </a:r>
          </a:p>
          <a:p>
            <a:pPr>
              <a:buFont typeface="Wingdings" pitchFamily="2" charset="2"/>
              <a:buChar char="§"/>
            </a:pPr>
            <a:r>
              <a:rPr lang="en-US" dirty="0" smtClean="0">
                <a:latin typeface="Times New Roman" pitchFamily="18" charset="0"/>
                <a:cs typeface="Times New Roman" pitchFamily="18" charset="0"/>
              </a:rPr>
              <a:t>Sequence of events</a:t>
            </a:r>
          </a:p>
          <a:p>
            <a:pPr>
              <a:buFont typeface="Wingdings" pitchFamily="2" charset="2"/>
              <a:buChar char="§"/>
            </a:pPr>
            <a:r>
              <a:rPr lang="en-US" dirty="0" smtClean="0">
                <a:latin typeface="Times New Roman" pitchFamily="18" charset="0"/>
                <a:cs typeface="Times New Roman" pitchFamily="18" charset="0"/>
              </a:rPr>
              <a:t>Repetition of events</a:t>
            </a:r>
          </a:p>
          <a:p>
            <a:pPr>
              <a:buFont typeface="Wingdings" pitchFamily="2" charset="2"/>
              <a:buChar char="§"/>
            </a:pPr>
            <a:r>
              <a:rPr lang="en-US" dirty="0" smtClean="0">
                <a:latin typeface="Times New Roman" pitchFamily="18" charset="0"/>
                <a:cs typeface="Times New Roman" pitchFamily="18" charset="0"/>
              </a:rPr>
              <a:t>Relationship between the events</a:t>
            </a:r>
          </a:p>
          <a:p>
            <a:pPr>
              <a:buFont typeface="Wingdings" pitchFamily="2" charset="2"/>
              <a:buChar char="§"/>
            </a:pPr>
            <a:r>
              <a:rPr lang="en-US" dirty="0" smtClean="0">
                <a:latin typeface="Times New Roman" pitchFamily="18" charset="0"/>
                <a:cs typeface="Times New Roman" pitchFamily="18" charset="0"/>
              </a:rPr>
              <a:t>Continuity of events</a:t>
            </a:r>
          </a:p>
          <a:p>
            <a:pPr>
              <a:buFont typeface="Wingdings" pitchFamily="2" charset="2"/>
              <a:buChar char="§"/>
            </a:pPr>
            <a:r>
              <a:rPr lang="en-US" dirty="0" smtClean="0">
                <a:latin typeface="Times New Roman" pitchFamily="18" charset="0"/>
                <a:cs typeface="Times New Roman" pitchFamily="18" charset="0"/>
              </a:rPr>
              <a:t>Special result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0256542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sz="3200" dirty="0" smtClean="0">
                <a:solidFill>
                  <a:srgbClr val="FF0000"/>
                </a:solidFill>
                <a:latin typeface="Times New Roman" pitchFamily="18" charset="0"/>
                <a:cs typeface="Times New Roman" pitchFamily="18" charset="0"/>
              </a:rPr>
              <a:t>FORMS OF SOCIAL PROCESS</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229600" cy="4876800"/>
          </a:xfrm>
        </p:spPr>
        <p:txBody>
          <a:bodyPr/>
          <a:lstStyle/>
          <a:p>
            <a:pPr marL="0" indent="0">
              <a:buNone/>
            </a:pPr>
            <a:r>
              <a:rPr lang="en-US" dirty="0" smtClean="0">
                <a:solidFill>
                  <a:srgbClr val="FF0000"/>
                </a:solidFill>
                <a:latin typeface="Times New Roman" pitchFamily="18" charset="0"/>
                <a:cs typeface="Times New Roman" pitchFamily="18" charset="0"/>
              </a:rPr>
              <a:t>Conjunctive./ Associative social process</a:t>
            </a:r>
          </a:p>
          <a:p>
            <a:r>
              <a:rPr lang="en-US" dirty="0" smtClean="0">
                <a:latin typeface="Times New Roman" pitchFamily="18" charset="0"/>
                <a:cs typeface="Times New Roman" pitchFamily="18" charset="0"/>
              </a:rPr>
              <a:t>E.g. Co operation, Organization, Adjustment, Accommodation, Integration, and Assimilation.</a:t>
            </a:r>
          </a:p>
          <a:p>
            <a:endParaRPr lang="en-US" dirty="0" smtClean="0">
              <a:latin typeface="Times New Roman" pitchFamily="18" charset="0"/>
              <a:cs typeface="Times New Roman" pitchFamily="18" charset="0"/>
            </a:endParaRPr>
          </a:p>
          <a:p>
            <a:pPr marL="0" indent="0">
              <a:buNone/>
            </a:pPr>
            <a:r>
              <a:rPr lang="en-US" dirty="0" smtClean="0">
                <a:solidFill>
                  <a:srgbClr val="FF0000"/>
                </a:solidFill>
                <a:latin typeface="Times New Roman" pitchFamily="18" charset="0"/>
                <a:cs typeface="Times New Roman" pitchFamily="18" charset="0"/>
              </a:rPr>
              <a:t>Disjunctive / dissociative social process:</a:t>
            </a:r>
          </a:p>
          <a:p>
            <a:r>
              <a:rPr lang="en-US" dirty="0" smtClean="0">
                <a:latin typeface="Times New Roman" pitchFamily="18" charset="0"/>
                <a:cs typeface="Times New Roman" pitchFamily="18" charset="0"/>
              </a:rPr>
              <a:t>E.g. Conflict, Differentiation, Disintegration, and Contravention.</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0292035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rgbClr val="FFFF00"/>
          </a:solidFill>
        </p:spPr>
        <p:txBody>
          <a:bodyPr>
            <a:normAutofit/>
          </a:bodyPr>
          <a:lstStyle/>
          <a:p>
            <a:pPr marL="342900" lvl="0" indent="-342900">
              <a:spcBef>
                <a:spcPct val="20000"/>
              </a:spcBef>
            </a:pPr>
            <a:r>
              <a:rPr lang="en-US" sz="2800" dirty="0" smtClean="0">
                <a:solidFill>
                  <a:srgbClr val="FF0000"/>
                </a:solidFill>
                <a:latin typeface="Times New Roman" pitchFamily="18" charset="0"/>
                <a:ea typeface="+mn-ea"/>
                <a:cs typeface="Times New Roman" pitchFamily="18" charset="0"/>
              </a:rPr>
              <a:t>ASSOCIATIVE SOCIAL PROCESS</a:t>
            </a:r>
            <a:endParaRPr lang="en-US" sz="2800" dirty="0">
              <a:solidFill>
                <a:srgbClr val="FF0000"/>
              </a:solidFill>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304800" y="1219200"/>
            <a:ext cx="8458200" cy="5334000"/>
          </a:xfrm>
        </p:spPr>
        <p:txBody>
          <a:bodyPr>
            <a:normAutofit/>
          </a:bodyPr>
          <a:lstStyle/>
          <a:p>
            <a:pPr marL="0" indent="0">
              <a:buNone/>
            </a:pPr>
            <a:r>
              <a:rPr lang="en-US" u="sng" dirty="0" smtClean="0">
                <a:solidFill>
                  <a:srgbClr val="002060"/>
                </a:solidFill>
                <a:latin typeface="Times New Roman" pitchFamily="18" charset="0"/>
                <a:cs typeface="Times New Roman" pitchFamily="18" charset="0"/>
              </a:rPr>
              <a:t>COOPERATION</a:t>
            </a:r>
            <a:r>
              <a:rPr lang="en-US" dirty="0" smtClean="0">
                <a:latin typeface="Times New Roman" pitchFamily="18" charset="0"/>
                <a:cs typeface="Times New Roman" pitchFamily="18" charset="0"/>
              </a:rPr>
              <a:t>: It is the most common social process existing in human society. It is derived from two </a:t>
            </a:r>
            <a:r>
              <a:rPr lang="en-US" dirty="0">
                <a:latin typeface="Times New Roman" pitchFamily="18" charset="0"/>
                <a:cs typeface="Times New Roman" pitchFamily="18" charset="0"/>
              </a:rPr>
              <a:t>L</a:t>
            </a:r>
            <a:r>
              <a:rPr lang="en-US" dirty="0" smtClean="0">
                <a:latin typeface="Times New Roman" pitchFamily="18" charset="0"/>
                <a:cs typeface="Times New Roman" pitchFamily="18" charset="0"/>
              </a:rPr>
              <a:t>atin words: co- means together </a:t>
            </a:r>
            <a:r>
              <a:rPr lang="en-US" dirty="0" err="1" smtClean="0">
                <a:latin typeface="Times New Roman" pitchFamily="18" charset="0"/>
                <a:cs typeface="Times New Roman" pitchFamily="18" charset="0"/>
              </a:rPr>
              <a:t>operan</a:t>
            </a:r>
            <a:r>
              <a:rPr lang="en-US" dirty="0" smtClean="0">
                <a:latin typeface="Times New Roman" pitchFamily="18" charset="0"/>
                <a:cs typeface="Times New Roman" pitchFamily="18" charset="0"/>
              </a:rPr>
              <a:t>- means to work.</a:t>
            </a:r>
          </a:p>
          <a:p>
            <a:r>
              <a:rPr lang="en-US" dirty="0" smtClean="0">
                <a:latin typeface="Times New Roman" pitchFamily="18" charset="0"/>
                <a:cs typeface="Times New Roman" pitchFamily="18" charset="0"/>
              </a:rPr>
              <a:t>Cooperation is an essential element for group life. It is an integrative activity. Collective goals can be achieved only through cooperation.</a:t>
            </a:r>
          </a:p>
          <a:p>
            <a:r>
              <a:rPr lang="en-US" dirty="0" smtClean="0">
                <a:latin typeface="Times New Roman" pitchFamily="18" charset="0"/>
                <a:cs typeface="Times New Roman" pitchFamily="18" charset="0"/>
              </a:rPr>
              <a:t>It is a form of social interaction where in two or more persons work together to gain a common end.</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1242642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sz="3200" dirty="0" smtClean="0">
                <a:solidFill>
                  <a:srgbClr val="FF0000"/>
                </a:solidFill>
                <a:latin typeface="Times New Roman" pitchFamily="18" charset="0"/>
                <a:cs typeface="Times New Roman" pitchFamily="18" charset="0"/>
              </a:rPr>
              <a:t>CHARACTERISTICS</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447800"/>
            <a:ext cx="8229600" cy="4678363"/>
          </a:xfrm>
        </p:spPr>
        <p:txBody>
          <a:bodyPr/>
          <a:lstStyle/>
          <a:p>
            <a:r>
              <a:rPr lang="en-US" dirty="0" smtClean="0">
                <a:latin typeface="Times New Roman" pitchFamily="18" charset="0"/>
                <a:cs typeface="Times New Roman" pitchFamily="18" charset="0"/>
              </a:rPr>
              <a:t>Conscious process</a:t>
            </a:r>
          </a:p>
          <a:p>
            <a:r>
              <a:rPr lang="en-US" dirty="0" smtClean="0">
                <a:latin typeface="Times New Roman" pitchFamily="18" charset="0"/>
                <a:cs typeface="Times New Roman" pitchFamily="18" charset="0"/>
              </a:rPr>
              <a:t>Universal process</a:t>
            </a:r>
          </a:p>
          <a:p>
            <a:r>
              <a:rPr lang="en-US" dirty="0" smtClean="0">
                <a:latin typeface="Times New Roman" pitchFamily="18" charset="0"/>
                <a:cs typeface="Times New Roman" pitchFamily="18" charset="0"/>
              </a:rPr>
              <a:t>Continuous life long process</a:t>
            </a:r>
          </a:p>
          <a:p>
            <a:r>
              <a:rPr lang="en-US" dirty="0" smtClean="0">
                <a:latin typeface="Times New Roman" pitchFamily="18" charset="0"/>
                <a:cs typeface="Times New Roman" pitchFamily="18" charset="0"/>
              </a:rPr>
              <a:t>Personal process</a:t>
            </a:r>
          </a:p>
          <a:p>
            <a:r>
              <a:rPr lang="en-US" dirty="0" smtClean="0">
                <a:latin typeface="Times New Roman" pitchFamily="18" charset="0"/>
                <a:cs typeface="Times New Roman" pitchFamily="18" charset="0"/>
              </a:rPr>
              <a:t>Common goal</a:t>
            </a:r>
          </a:p>
          <a:p>
            <a:r>
              <a:rPr lang="en-US" dirty="0" smtClean="0">
                <a:latin typeface="Times New Roman" pitchFamily="18" charset="0"/>
                <a:cs typeface="Times New Roman" pitchFamily="18" charset="0"/>
              </a:rPr>
              <a:t>Members work together for group welfare</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445512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sz="3600" dirty="0" smtClean="0">
                <a:solidFill>
                  <a:srgbClr val="FF0000"/>
                </a:solidFill>
                <a:latin typeface="Times New Roman" pitchFamily="18" charset="0"/>
                <a:cs typeface="Times New Roman" pitchFamily="18" charset="0"/>
              </a:rPr>
              <a:t>T</a:t>
            </a:r>
            <a:r>
              <a:rPr lang="en-US" sz="2800" dirty="0" smtClean="0">
                <a:solidFill>
                  <a:srgbClr val="FF0000"/>
                </a:solidFill>
                <a:latin typeface="Times New Roman" pitchFamily="18" charset="0"/>
                <a:cs typeface="Times New Roman" pitchFamily="18" charset="0"/>
              </a:rPr>
              <a:t>YPES OF COOPERATION</a:t>
            </a:r>
            <a:endParaRPr lang="en-US" sz="36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lgn="just">
              <a:lnSpc>
                <a:spcPct val="150000"/>
              </a:lnSpc>
            </a:pPr>
            <a:r>
              <a:rPr lang="en-US" dirty="0" smtClean="0">
                <a:latin typeface="Times New Roman" pitchFamily="18" charset="0"/>
                <a:cs typeface="Times New Roman" pitchFamily="18" charset="0"/>
              </a:rPr>
              <a:t>Primary cooperation</a:t>
            </a:r>
          </a:p>
          <a:p>
            <a:pPr lvl="0" algn="just">
              <a:lnSpc>
                <a:spcPct val="150000"/>
              </a:lnSpc>
            </a:pPr>
            <a:r>
              <a:rPr lang="en-US" dirty="0" smtClean="0">
                <a:latin typeface="Times New Roman" pitchFamily="18" charset="0"/>
                <a:cs typeface="Times New Roman" pitchFamily="18" charset="0"/>
              </a:rPr>
              <a:t>Secondary </a:t>
            </a:r>
            <a:r>
              <a:rPr lang="en-US" dirty="0" smtClean="0">
                <a:solidFill>
                  <a:prstClr val="black"/>
                </a:solidFill>
                <a:latin typeface="Times New Roman" pitchFamily="18" charset="0"/>
                <a:cs typeface="Times New Roman" pitchFamily="18" charset="0"/>
              </a:rPr>
              <a:t>cooperation</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Tertiary cooperation</a:t>
            </a:r>
          </a:p>
          <a:p>
            <a:pPr lvl="0" algn="just">
              <a:lnSpc>
                <a:spcPct val="150000"/>
              </a:lnSpc>
            </a:pPr>
            <a:r>
              <a:rPr lang="en-US" dirty="0" smtClean="0">
                <a:latin typeface="Times New Roman" pitchFamily="18" charset="0"/>
                <a:cs typeface="Times New Roman" pitchFamily="18" charset="0"/>
              </a:rPr>
              <a:t>Direct </a:t>
            </a:r>
            <a:r>
              <a:rPr lang="en-US" dirty="0" smtClean="0">
                <a:solidFill>
                  <a:prstClr val="black"/>
                </a:solidFill>
                <a:latin typeface="Times New Roman" pitchFamily="18" charset="0"/>
                <a:cs typeface="Times New Roman" pitchFamily="18" charset="0"/>
              </a:rPr>
              <a:t>cooperation</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Indirect cooperation</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3384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a:solidFill>
            <a:srgbClr val="FFFF00"/>
          </a:solidFill>
        </p:spPr>
        <p:txBody>
          <a:bodyPr>
            <a:normAutofit/>
          </a:bodyPr>
          <a:lstStyle/>
          <a:p>
            <a:r>
              <a:rPr lang="en-US" sz="3200" dirty="0" smtClean="0">
                <a:solidFill>
                  <a:srgbClr val="FF0000"/>
                </a:solidFill>
                <a:latin typeface="Times New Roman" pitchFamily="18" charset="0"/>
                <a:cs typeface="Times New Roman" pitchFamily="18" charset="0"/>
              </a:rPr>
              <a:t>ADJUSTMENT</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fontScale="92500"/>
          </a:bodyPr>
          <a:lstStyle/>
          <a:p>
            <a:pPr algn="just">
              <a:lnSpc>
                <a:spcPct val="150000"/>
              </a:lnSpc>
            </a:pPr>
            <a:r>
              <a:rPr lang="en-US" dirty="0" smtClean="0">
                <a:latin typeface="Times New Roman" pitchFamily="18" charset="0"/>
                <a:cs typeface="Times New Roman" pitchFamily="18" charset="0"/>
              </a:rPr>
              <a:t>Adjustment is a continuous process , individual from birth to death has to adjust one way or other. Adjustment will help the individual to change his way of life according to the demands of the situation and gives strength and ability to bring about the necessary changes in the environmental conditions.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38178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rgbClr val="FFFF00"/>
          </a:solidFill>
        </p:spPr>
        <p:txBody>
          <a:bodyPr>
            <a:normAutofit/>
          </a:bodyPr>
          <a:lstStyle/>
          <a:p>
            <a:r>
              <a:rPr lang="en-US" sz="2800" dirty="0" smtClean="0">
                <a:solidFill>
                  <a:srgbClr val="FF0000"/>
                </a:solidFill>
                <a:latin typeface="Times New Roman" pitchFamily="18" charset="0"/>
                <a:cs typeface="Times New Roman" pitchFamily="18" charset="0"/>
              </a:rPr>
              <a:t>ACCOMODATION</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305800" cy="5486400"/>
          </a:xfrm>
        </p:spPr>
        <p:txBody>
          <a:bodyPr/>
          <a:lstStyle/>
          <a:p>
            <a:r>
              <a:rPr lang="en-US" dirty="0">
                <a:latin typeface="Times New Roman" pitchFamily="18" charset="0"/>
                <a:cs typeface="Times New Roman" pitchFamily="18" charset="0"/>
              </a:rPr>
              <a:t>Accommodation is resolution of conflicts which generally means adjusting oneself to the new environment.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Adjustment </a:t>
            </a:r>
            <a:r>
              <a:rPr lang="en-US" dirty="0">
                <a:latin typeface="Times New Roman" pitchFamily="18" charset="0"/>
                <a:cs typeface="Times New Roman" pitchFamily="18" charset="0"/>
              </a:rPr>
              <a:t>may be to the physical or social environment</a:t>
            </a:r>
            <a:r>
              <a:rPr lang="en-US" dirty="0" smtClean="0">
                <a:latin typeface="Times New Roman" pitchFamily="18" charset="0"/>
                <a:cs typeface="Times New Roman" pitchFamily="18" charset="0"/>
              </a:rPr>
              <a:t>.</a:t>
            </a:r>
          </a:p>
          <a:p>
            <a:r>
              <a:rPr lang="en-US" dirty="0" smtClean="0">
                <a:latin typeface="Times New Roman" pitchFamily="18" charset="0"/>
                <a:cs typeface="Times New Roman" pitchFamily="18" charset="0"/>
              </a:rPr>
              <a:t> Accommodation </a:t>
            </a:r>
            <a:r>
              <a:rPr lang="en-US" dirty="0">
                <a:latin typeface="Times New Roman" pitchFamily="18" charset="0"/>
                <a:cs typeface="Times New Roman" pitchFamily="18" charset="0"/>
              </a:rPr>
              <a:t>denotes acquired changes in the </a:t>
            </a:r>
            <a:r>
              <a:rPr lang="en-US" dirty="0" smtClean="0">
                <a:latin typeface="Times New Roman" pitchFamily="18" charset="0"/>
                <a:cs typeface="Times New Roman" pitchFamily="18" charset="0"/>
              </a:rPr>
              <a:t>behavior </a:t>
            </a:r>
            <a:r>
              <a:rPr lang="en-US" dirty="0">
                <a:latin typeface="Times New Roman" pitchFamily="18" charset="0"/>
                <a:cs typeface="Times New Roman" pitchFamily="18" charset="0"/>
              </a:rPr>
              <a:t>of individuals which enable them to adjust to their environment.</a:t>
            </a:r>
          </a:p>
        </p:txBody>
      </p:sp>
    </p:spTree>
    <p:extLst>
      <p:ext uri="{BB962C8B-B14F-4D97-AF65-F5344CB8AC3E}">
        <p14:creationId xmlns:p14="http://schemas.microsoft.com/office/powerpoint/2010/main" val="1846823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DEFINITION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257800"/>
          </a:xfrm>
        </p:spPr>
        <p:txBody>
          <a:bodyPr>
            <a:normAutofit/>
          </a:bodyPr>
          <a:lstStyle/>
          <a:p>
            <a:pPr marL="0" indent="0">
              <a:buNone/>
            </a:pPr>
            <a:r>
              <a:rPr lang="en-US" dirty="0">
                <a:solidFill>
                  <a:srgbClr val="3B3835"/>
                </a:solidFill>
                <a:latin typeface="Helvetica Neue"/>
              </a:rPr>
              <a:t></a:t>
            </a:r>
            <a:r>
              <a:rPr lang="en-US" dirty="0">
                <a:latin typeface="Times New Roman" pitchFamily="18" charset="0"/>
                <a:cs typeface="Times New Roman" pitchFamily="18" charset="0"/>
              </a:rPr>
              <a:t>MacIver – “The term accommodation refers particularly to the process in which man attains a sense of harmony with his environment</a:t>
            </a:r>
            <a:r>
              <a:rPr lang="en-US" dirty="0" smtClean="0">
                <a:latin typeface="Times New Roman" pitchFamily="18" charset="0"/>
                <a:cs typeface="Times New Roman" pitchFamily="18" charset="0"/>
              </a:rPr>
              <a:t>”.</a:t>
            </a:r>
          </a:p>
          <a:p>
            <a:pPr marL="0" indent="0">
              <a:buNone/>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Sutherland and Others – “Accommodation is the process by which those once in conflict can work together in common enterprises”. </a:t>
            </a:r>
            <a:r>
              <a:rPr lang="en-US" dirty="0" err="1">
                <a:latin typeface="Times New Roman" pitchFamily="18" charset="0"/>
                <a:cs typeface="Times New Roman" pitchFamily="18" charset="0"/>
              </a:rPr>
              <a:t>Ogburn</a:t>
            </a:r>
            <a:r>
              <a:rPr lang="en-US" dirty="0">
                <a:latin typeface="Times New Roman" pitchFamily="18" charset="0"/>
                <a:cs typeface="Times New Roman" pitchFamily="18" charset="0"/>
              </a:rPr>
              <a:t> and </a:t>
            </a:r>
            <a:r>
              <a:rPr lang="en-US" dirty="0" err="1">
                <a:latin typeface="Times New Roman" pitchFamily="18" charset="0"/>
                <a:cs typeface="Times New Roman" pitchFamily="18" charset="0"/>
              </a:rPr>
              <a:t>Nimkoff</a:t>
            </a:r>
            <a:r>
              <a:rPr lang="en-US" dirty="0">
                <a:latin typeface="Times New Roman" pitchFamily="18" charset="0"/>
                <a:cs typeface="Times New Roman" pitchFamily="18" charset="0"/>
              </a:rPr>
              <a:t> – “Accommodation is a term used by the sociologists to describe the adjustment of hostile (unfriendly) individuals or groups”.</a:t>
            </a:r>
          </a:p>
        </p:txBody>
      </p:sp>
    </p:spTree>
    <p:extLst>
      <p:ext uri="{BB962C8B-B14F-4D97-AF65-F5344CB8AC3E}">
        <p14:creationId xmlns:p14="http://schemas.microsoft.com/office/powerpoint/2010/main" val="1858886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a:solidFill>
            <a:srgbClr val="FFFF00"/>
          </a:solidFill>
        </p:spPr>
        <p:txBody>
          <a:bodyPr>
            <a:normAutofit/>
          </a:bodyPr>
          <a:lstStyle/>
          <a:p>
            <a:r>
              <a:rPr lang="en-US" sz="2800" dirty="0" smtClean="0">
                <a:solidFill>
                  <a:srgbClr val="FF0000"/>
                </a:solidFill>
                <a:latin typeface="Times New Roman" pitchFamily="18" charset="0"/>
                <a:ea typeface="+mn-ea"/>
                <a:cs typeface="Times New Roman" pitchFamily="18" charset="0"/>
              </a:rPr>
              <a:t>CHARACTERISTICS OF ACCOMMODATION</a:t>
            </a:r>
            <a:endParaRPr lang="en-US" sz="40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410200"/>
          </a:xfrm>
        </p:spPr>
        <p:txBody>
          <a:bodyPr/>
          <a:lstStyle/>
          <a:p>
            <a:pPr marL="0" indent="0">
              <a:buNone/>
            </a:pPr>
            <a:r>
              <a:rPr lang="en-US" dirty="0" smtClean="0">
                <a:solidFill>
                  <a:srgbClr val="3B3835"/>
                </a:solidFill>
                <a:latin typeface="Helvetica Neue"/>
              </a:rPr>
              <a:t></a:t>
            </a:r>
            <a:r>
              <a:rPr lang="en-US" dirty="0">
                <a:latin typeface="Times New Roman" pitchFamily="18" charset="0"/>
                <a:cs typeface="Times New Roman" pitchFamily="18" charset="0"/>
              </a:rPr>
              <a:t>Accommodation is the natural result of conflict.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a:t>
            </a:r>
            <a:r>
              <a:rPr lang="en-US" dirty="0">
                <a:latin typeface="Times New Roman" pitchFamily="18" charset="0"/>
                <a:cs typeface="Times New Roman" pitchFamily="18" charset="0"/>
              </a:rPr>
              <a:t>Accommodation is mainly an unconscious activity.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a:t>
            </a:r>
            <a:r>
              <a:rPr lang="en-US" dirty="0">
                <a:latin typeface="Times New Roman" pitchFamily="18" charset="0"/>
                <a:cs typeface="Times New Roman" pitchFamily="18" charset="0"/>
              </a:rPr>
              <a:t>Accommodation is universal. Accommodation is a continuous process. Accommodation is a mixture of both love and </a:t>
            </a:r>
            <a:r>
              <a:rPr lang="en-US" dirty="0" smtClean="0">
                <a:latin typeface="Times New Roman" pitchFamily="18" charset="0"/>
                <a:cs typeface="Times New Roman" pitchFamily="18" charset="0"/>
              </a:rPr>
              <a:t>hate.</a:t>
            </a:r>
            <a:endParaRPr lang="en-US" dirty="0"/>
          </a:p>
        </p:txBody>
      </p:sp>
    </p:spTree>
    <p:extLst>
      <p:ext uri="{BB962C8B-B14F-4D97-AF65-F5344CB8AC3E}">
        <p14:creationId xmlns:p14="http://schemas.microsoft.com/office/powerpoint/2010/main" val="2851702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a:solidFill>
            <a:srgbClr val="FFFF00"/>
          </a:solidFill>
        </p:spPr>
        <p:txBody>
          <a:bodyPr/>
          <a:lstStyle/>
          <a:p>
            <a:r>
              <a:rPr lang="en-US" sz="3200" dirty="0" smtClean="0">
                <a:solidFill>
                  <a:srgbClr val="FF0000"/>
                </a:solidFill>
                <a:latin typeface="Times New Roman" pitchFamily="18" charset="0"/>
                <a:ea typeface="+mn-ea"/>
                <a:cs typeface="Times New Roman" pitchFamily="18" charset="0"/>
              </a:rPr>
              <a:t>ASSIMILATION</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257800"/>
          </a:xfrm>
        </p:spPr>
        <p:txBody>
          <a:bodyPr>
            <a:normAutofit fontScale="92500" lnSpcReduction="20000"/>
          </a:bodyPr>
          <a:lstStyle/>
          <a:p>
            <a:pPr marL="0" indent="0" algn="just">
              <a:lnSpc>
                <a:spcPct val="150000"/>
              </a:lnSpc>
              <a:buNone/>
            </a:pPr>
            <a:r>
              <a:rPr lang="en-US" dirty="0" smtClean="0">
                <a:solidFill>
                  <a:srgbClr val="3B3835"/>
                </a:solidFill>
                <a:latin typeface="Times New Roman" pitchFamily="18" charset="0"/>
                <a:cs typeface="Times New Roman" pitchFamily="18" charset="0"/>
              </a:rPr>
              <a:t></a:t>
            </a:r>
            <a:r>
              <a:rPr lang="en-US" dirty="0" smtClean="0">
                <a:latin typeface="Times New Roman" pitchFamily="18" charset="0"/>
                <a:cs typeface="Times New Roman" pitchFamily="18" charset="0"/>
              </a:rPr>
              <a:t>It is more permanent than accommodation.</a:t>
            </a:r>
          </a:p>
          <a:p>
            <a:pPr marL="0" indent="0" algn="just">
              <a:lnSpc>
                <a:spcPct val="150000"/>
              </a:lnSpc>
              <a:buNone/>
            </a:pPr>
            <a:r>
              <a:rPr lang="en-US" dirty="0" smtClean="0">
                <a:latin typeface="Times New Roman" pitchFamily="18" charset="0"/>
                <a:cs typeface="Times New Roman" pitchFamily="18" charset="0"/>
              </a:rPr>
              <a:t> Its more functional changes than accommodation. </a:t>
            </a:r>
          </a:p>
          <a:p>
            <a:pPr marL="0" indent="0" algn="just">
              <a:lnSpc>
                <a:spcPct val="150000"/>
              </a:lnSpc>
              <a:buNone/>
            </a:pPr>
            <a:r>
              <a:rPr lang="en-US" dirty="0" smtClean="0">
                <a:latin typeface="Times New Roman" pitchFamily="18" charset="0"/>
                <a:cs typeface="Times New Roman" pitchFamily="18" charset="0"/>
              </a:rPr>
              <a:t>This is also a process of learning like socialization – both social and psychological process. </a:t>
            </a:r>
          </a:p>
          <a:p>
            <a:pPr marL="0" indent="0" algn="just">
              <a:lnSpc>
                <a:spcPct val="150000"/>
              </a:lnSpc>
              <a:buNone/>
            </a:pPr>
            <a:r>
              <a:rPr lang="en-US" dirty="0" smtClean="0">
                <a:latin typeface="Times New Roman" pitchFamily="18" charset="0"/>
                <a:cs typeface="Times New Roman" pitchFamily="18" charset="0"/>
              </a:rPr>
              <a:t>It is a process by which persons and groups acquire the culture of the other group in which they come to live by adopting its attitudes and values . </a:t>
            </a:r>
          </a:p>
          <a:p>
            <a:pPr marL="0" indent="0" algn="just">
              <a:lnSpc>
                <a:spcPct val="150000"/>
              </a:lnSpc>
              <a:buNone/>
            </a:pPr>
            <a:r>
              <a:rPr lang="en-US" dirty="0" smtClean="0">
                <a:latin typeface="Times New Roman" pitchFamily="18" charset="0"/>
                <a:cs typeface="Times New Roman" pitchFamily="18" charset="0"/>
              </a:rPr>
              <a:t>In short, its way of life.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158455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sz="3200" dirty="0" smtClean="0">
                <a:solidFill>
                  <a:srgbClr val="FF0000"/>
                </a:solidFill>
                <a:latin typeface="Times New Roman" pitchFamily="18" charset="0"/>
                <a:ea typeface="+mn-ea"/>
                <a:cs typeface="Times New Roman" pitchFamily="18" charset="0"/>
              </a:rPr>
              <a:t>DEFINITION OF ASSIMILATION</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lnSpcReduction="10000"/>
          </a:bodyPr>
          <a:lstStyle/>
          <a:p>
            <a:pPr marL="0" indent="0" algn="just">
              <a:lnSpc>
                <a:spcPct val="150000"/>
              </a:lnSpc>
              <a:buNone/>
            </a:pPr>
            <a:r>
              <a:rPr lang="en-US" dirty="0" err="1" smtClean="0">
                <a:latin typeface="Times New Roman" pitchFamily="18" charset="0"/>
                <a:cs typeface="Times New Roman" pitchFamily="18" charset="0"/>
              </a:rPr>
              <a:t>Bogardus</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a:t>
            </a:r>
            <a:r>
              <a:rPr lang="en-US" dirty="0">
                <a:solidFill>
                  <a:srgbClr val="3B3835"/>
                </a:solidFill>
                <a:latin typeface="Times New Roman" pitchFamily="18" charset="0"/>
                <a:cs typeface="Times New Roman" pitchFamily="18" charset="0"/>
              </a:rPr>
              <a:t> </a:t>
            </a:r>
            <a:r>
              <a:rPr lang="en-US" dirty="0">
                <a:latin typeface="Times New Roman" pitchFamily="18" charset="0"/>
                <a:cs typeface="Times New Roman" pitchFamily="18" charset="0"/>
              </a:rPr>
              <a:t>“Assimilation is a process whereby attitudes of many persons are united, an thus develop into a united group”. </a:t>
            </a:r>
            <a:endParaRPr lang="en-US" dirty="0" smtClean="0">
              <a:latin typeface="Times New Roman" pitchFamily="18" charset="0"/>
              <a:cs typeface="Times New Roman" pitchFamily="18" charset="0"/>
            </a:endParaRPr>
          </a:p>
          <a:p>
            <a:pPr marL="0" indent="0" algn="just">
              <a:lnSpc>
                <a:spcPct val="150000"/>
              </a:lnSpc>
              <a:buNone/>
            </a:pPr>
            <a:r>
              <a:rPr lang="en-US" dirty="0" err="1" smtClean="0">
                <a:latin typeface="Times New Roman" pitchFamily="18" charset="0"/>
                <a:cs typeface="Times New Roman" pitchFamily="18" charset="0"/>
              </a:rPr>
              <a:t>Biesanz</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 “Assimilation is the social process whereby individuals or groups come to share the same sentiments and goals”.</a:t>
            </a:r>
          </a:p>
        </p:txBody>
      </p:sp>
    </p:spTree>
    <p:extLst>
      <p:ext uri="{BB962C8B-B14F-4D97-AF65-F5344CB8AC3E}">
        <p14:creationId xmlns:p14="http://schemas.microsoft.com/office/powerpoint/2010/main" val="42622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sz="3200" dirty="0" smtClean="0">
                <a:solidFill>
                  <a:srgbClr val="FF0000"/>
                </a:solidFill>
                <a:latin typeface="Times New Roman" pitchFamily="18" charset="0"/>
                <a:ea typeface="+mn-ea"/>
                <a:cs typeface="Times New Roman" pitchFamily="18" charset="0"/>
              </a:rPr>
              <a:t>CHARACTERISTICS OF ASSIMILATION</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229600" cy="4754563"/>
          </a:xfrm>
        </p:spPr>
        <p:txBody>
          <a:bodyPr/>
          <a:lstStyle/>
          <a:p>
            <a:r>
              <a:rPr lang="en-US" dirty="0" smtClean="0">
                <a:latin typeface="Times New Roman" pitchFamily="18" charset="0"/>
                <a:cs typeface="Times New Roman" pitchFamily="18" charset="0"/>
              </a:rPr>
              <a:t>Its </a:t>
            </a:r>
            <a:r>
              <a:rPr lang="en-US" dirty="0">
                <a:latin typeface="Times New Roman" pitchFamily="18" charset="0"/>
                <a:cs typeface="Times New Roman" pitchFamily="18" charset="0"/>
              </a:rPr>
              <a:t>not confined to single field only – its applied two different groups.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is a slow and gradual process – cannot take place all of suddenly.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is an unconscious process – we cannot see the real things.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is a two way process – its principle of give and take.</a:t>
            </a:r>
          </a:p>
        </p:txBody>
      </p:sp>
    </p:spTree>
    <p:extLst>
      <p:ext uri="{BB962C8B-B14F-4D97-AF65-F5344CB8AC3E}">
        <p14:creationId xmlns:p14="http://schemas.microsoft.com/office/powerpoint/2010/main" val="3694709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rgbClr val="FFFF00"/>
          </a:solidFill>
        </p:spPr>
        <p:txBody>
          <a:bodyPr/>
          <a:lstStyle/>
          <a:p>
            <a:r>
              <a:rPr lang="en-US" sz="3200" dirty="0" smtClean="0">
                <a:solidFill>
                  <a:srgbClr val="FF0000"/>
                </a:solidFill>
                <a:latin typeface="Times New Roman" pitchFamily="18" charset="0"/>
                <a:ea typeface="+mn-ea"/>
                <a:cs typeface="Times New Roman" pitchFamily="18" charset="0"/>
              </a:rPr>
              <a:t>ISOLATION</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382000" cy="5638800"/>
          </a:xfrm>
        </p:spPr>
        <p:txBody>
          <a:bodyPr>
            <a:noAutofit/>
          </a:bodyPr>
          <a:lstStyle/>
          <a:p>
            <a:pPr algn="just">
              <a:lnSpc>
                <a:spcPct val="170000"/>
              </a:lnSpc>
            </a:pPr>
            <a:r>
              <a:rPr lang="en-US" sz="2800" dirty="0" smtClean="0">
                <a:latin typeface="Times New Roman" pitchFamily="18" charset="0"/>
                <a:cs typeface="Times New Roman" pitchFamily="18" charset="0"/>
              </a:rPr>
              <a:t>Isolation means keeping an individual away from personal contacts i.e. absence of social </a:t>
            </a:r>
            <a:r>
              <a:rPr lang="en-US" sz="2800" dirty="0">
                <a:latin typeface="Times New Roman" pitchFamily="18" charset="0"/>
                <a:cs typeface="Times New Roman" pitchFamily="18" charset="0"/>
              </a:rPr>
              <a:t>contact </a:t>
            </a:r>
            <a:r>
              <a:rPr lang="en-US" sz="2800" dirty="0" smtClean="0">
                <a:latin typeface="Times New Roman" pitchFamily="18" charset="0"/>
                <a:cs typeface="Times New Roman" pitchFamily="18" charset="0"/>
              </a:rPr>
              <a:t>or cumulative interaction.</a:t>
            </a:r>
          </a:p>
          <a:p>
            <a:pPr algn="just">
              <a:lnSpc>
                <a:spcPct val="170000"/>
              </a:lnSpc>
            </a:pPr>
            <a:r>
              <a:rPr lang="en-US" sz="2800" dirty="0" smtClean="0">
                <a:latin typeface="Times New Roman" pitchFamily="18" charset="0"/>
                <a:cs typeface="Times New Roman" pitchFamily="18" charset="0"/>
              </a:rPr>
              <a:t> It </a:t>
            </a:r>
            <a:r>
              <a:rPr lang="en-US" sz="2800" dirty="0">
                <a:latin typeface="Times New Roman" pitchFamily="18" charset="0"/>
                <a:cs typeface="Times New Roman" pitchFamily="18" charset="0"/>
              </a:rPr>
              <a:t>occurs among individuals and groups. </a:t>
            </a:r>
            <a:r>
              <a:rPr lang="en-US" sz="2800" dirty="0" smtClean="0">
                <a:latin typeface="Times New Roman" pitchFamily="18" charset="0"/>
                <a:cs typeface="Times New Roman" pitchFamily="18" charset="0"/>
              </a:rPr>
              <a:t>Absolute </a:t>
            </a:r>
            <a:r>
              <a:rPr lang="en-US" sz="2800" dirty="0">
                <a:latin typeface="Times New Roman" pitchFamily="18" charset="0"/>
                <a:cs typeface="Times New Roman" pitchFamily="18" charset="0"/>
              </a:rPr>
              <a:t>isolation is impossible. </a:t>
            </a:r>
            <a:endParaRPr lang="en-US" sz="2800" dirty="0" smtClean="0">
              <a:latin typeface="Times New Roman" pitchFamily="18" charset="0"/>
              <a:cs typeface="Times New Roman" pitchFamily="18" charset="0"/>
            </a:endParaRPr>
          </a:p>
          <a:p>
            <a:pPr algn="just">
              <a:lnSpc>
                <a:spcPct val="170000"/>
              </a:lnSpc>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394406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CONT---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447800"/>
            <a:ext cx="8229600" cy="4678363"/>
          </a:xfrm>
        </p:spPr>
        <p:txBody>
          <a:bodyPr/>
          <a:lstStyle/>
          <a:p>
            <a:pPr lvl="0" algn="just">
              <a:lnSpc>
                <a:spcPct val="170000"/>
              </a:lnSpc>
            </a:pPr>
            <a:r>
              <a:rPr lang="en-US" sz="2800" dirty="0">
                <a:latin typeface="Times New Roman" pitchFamily="18" charset="0"/>
                <a:cs typeface="Times New Roman" pitchFamily="18" charset="0"/>
              </a:rPr>
              <a:t>Types of Isolation: spatial &amp; organic </a:t>
            </a:r>
          </a:p>
          <a:p>
            <a:pPr lvl="0" algn="just">
              <a:lnSpc>
                <a:spcPct val="170000"/>
              </a:lnSpc>
            </a:pPr>
            <a:r>
              <a:rPr lang="en-US" sz="2800" dirty="0">
                <a:latin typeface="Times New Roman" pitchFamily="18" charset="0"/>
                <a:cs typeface="Times New Roman" pitchFamily="18" charset="0"/>
              </a:rPr>
              <a:t> Spatial isolation is external. </a:t>
            </a:r>
          </a:p>
          <a:p>
            <a:pPr lvl="0" algn="just">
              <a:lnSpc>
                <a:spcPct val="170000"/>
              </a:lnSpc>
            </a:pPr>
            <a:r>
              <a:rPr lang="en-US" sz="2800" dirty="0">
                <a:latin typeface="Times New Roman" pitchFamily="18" charset="0"/>
                <a:cs typeface="Times New Roman" pitchFamily="18" charset="0"/>
              </a:rPr>
              <a:t> Organic defects of individual such as deafness .</a:t>
            </a:r>
          </a:p>
          <a:p>
            <a:pPr lvl="0" algn="just">
              <a:lnSpc>
                <a:spcPct val="170000"/>
              </a:lnSpc>
            </a:pPr>
            <a:r>
              <a:rPr lang="en-US" sz="2800" dirty="0">
                <a:latin typeface="Times New Roman" pitchFamily="18" charset="0"/>
                <a:cs typeface="Times New Roman" pitchFamily="18" charset="0"/>
              </a:rPr>
              <a:t>Shyness.</a:t>
            </a:r>
          </a:p>
          <a:p>
            <a:pPr lvl="0" algn="just">
              <a:lnSpc>
                <a:spcPct val="170000"/>
              </a:lnSpc>
            </a:pPr>
            <a:r>
              <a:rPr lang="en-US" sz="2800" dirty="0">
                <a:latin typeface="Times New Roman" pitchFamily="18" charset="0"/>
                <a:cs typeface="Times New Roman" pitchFamily="18" charset="0"/>
              </a:rPr>
              <a:t>Privacy</a:t>
            </a:r>
            <a:endParaRPr lang="en-US" dirty="0"/>
          </a:p>
        </p:txBody>
      </p:sp>
    </p:spTree>
    <p:extLst>
      <p:ext uri="{BB962C8B-B14F-4D97-AF65-F5344CB8AC3E}">
        <p14:creationId xmlns:p14="http://schemas.microsoft.com/office/powerpoint/2010/main" val="2000148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MERITS OF ISOLATION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a:bodyPr>
          <a:lstStyle/>
          <a:p>
            <a:pPr algn="just">
              <a:lnSpc>
                <a:spcPct val="200000"/>
              </a:lnSpc>
            </a:pPr>
            <a:r>
              <a:rPr lang="en-US" sz="2800" dirty="0" smtClean="0">
                <a:latin typeface="Times New Roman" pitchFamily="18" charset="0"/>
                <a:cs typeface="Times New Roman" pitchFamily="18" charset="0"/>
              </a:rPr>
              <a:t>Partial isolation is useful aid to social solidarity.</a:t>
            </a:r>
          </a:p>
          <a:p>
            <a:pPr algn="just">
              <a:lnSpc>
                <a:spcPct val="200000"/>
              </a:lnSpc>
            </a:pPr>
            <a:r>
              <a:rPr lang="en-US" sz="2800" dirty="0" smtClean="0">
                <a:latin typeface="Times New Roman" pitchFamily="18" charset="0"/>
                <a:cs typeface="Times New Roman" pitchFamily="18" charset="0"/>
              </a:rPr>
              <a:t>Adjunct of ethnocentric attitude</a:t>
            </a:r>
          </a:p>
          <a:p>
            <a:pPr algn="just">
              <a:lnSpc>
                <a:spcPct val="200000"/>
              </a:lnSpc>
            </a:pPr>
            <a:r>
              <a:rPr lang="en-US" sz="2800" dirty="0" smtClean="0">
                <a:latin typeface="Times New Roman" pitchFamily="18" charset="0"/>
                <a:cs typeface="Times New Roman" pitchFamily="18" charset="0"/>
              </a:rPr>
              <a:t>Integrity of group is maintained by keeping the particular group at social distance.</a:t>
            </a:r>
            <a:endParaRPr lang="en-US" sz="28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dirty="0" smtClean="0">
                <a:latin typeface="Times New Roman" pitchFamily="18" charset="0"/>
                <a:cs typeface="Times New Roman" pitchFamily="18" charset="0"/>
              </a:rPr>
              <a:t>DEMERITS OF ISOLATION</a:t>
            </a:r>
            <a:endParaRPr lang="en-US" sz="2800" dirty="0"/>
          </a:p>
        </p:txBody>
      </p:sp>
      <p:sp>
        <p:nvSpPr>
          <p:cNvPr id="3" name="Content Placeholder 2"/>
          <p:cNvSpPr>
            <a:spLocks noGrp="1"/>
          </p:cNvSpPr>
          <p:nvPr>
            <p:ph idx="1"/>
          </p:nvPr>
        </p:nvSpPr>
        <p:spPr>
          <a:xfrm>
            <a:off x="457200" y="1066800"/>
            <a:ext cx="8229600" cy="5059363"/>
          </a:xfrm>
        </p:spPr>
        <p:txBody>
          <a:bodyPr/>
          <a:lstStyle/>
          <a:p>
            <a:pPr algn="just">
              <a:lnSpc>
                <a:spcPct val="150000"/>
              </a:lnSpc>
            </a:pPr>
            <a:r>
              <a:rPr lang="en-US" dirty="0" smtClean="0">
                <a:latin typeface="Times New Roman" pitchFamily="18" charset="0"/>
                <a:cs typeface="Times New Roman" pitchFamily="18" charset="0"/>
              </a:rPr>
              <a:t>No cultural cross fertilization takes place.</a:t>
            </a:r>
          </a:p>
          <a:p>
            <a:pPr algn="just">
              <a:lnSpc>
                <a:spcPct val="150000"/>
              </a:lnSpc>
            </a:pPr>
            <a:r>
              <a:rPr lang="en-US" dirty="0" smtClean="0">
                <a:latin typeface="Times New Roman" pitchFamily="18" charset="0"/>
                <a:cs typeface="Times New Roman" pitchFamily="18" charset="0"/>
              </a:rPr>
              <a:t>Untouched by cultural development  of others</a:t>
            </a:r>
          </a:p>
          <a:p>
            <a:pPr algn="just">
              <a:lnSpc>
                <a:spcPct val="150000"/>
              </a:lnSpc>
            </a:pPr>
            <a:r>
              <a:rPr lang="en-US" dirty="0" smtClean="0">
                <a:latin typeface="Times New Roman" pitchFamily="18" charset="0"/>
                <a:cs typeface="Times New Roman" pitchFamily="18" charset="0"/>
              </a:rPr>
              <a:t>Slow change in society</a:t>
            </a:r>
          </a:p>
          <a:p>
            <a:pPr algn="just">
              <a:lnSpc>
                <a:spcPct val="150000"/>
              </a:lnSpc>
            </a:pPr>
            <a:r>
              <a:rPr lang="en-US" dirty="0" smtClean="0">
                <a:latin typeface="Times New Roman" pitchFamily="18" charset="0"/>
                <a:cs typeface="Times New Roman" pitchFamily="18" charset="0"/>
              </a:rPr>
              <a:t>Slow progress</a:t>
            </a:r>
          </a:p>
          <a:p>
            <a:pPr algn="just">
              <a:lnSpc>
                <a:spcPct val="150000"/>
              </a:lnSpc>
            </a:pPr>
            <a:r>
              <a:rPr lang="en-US" dirty="0" smtClean="0">
                <a:latin typeface="Times New Roman" pitchFamily="18" charset="0"/>
                <a:cs typeface="Times New Roman" pitchFamily="18" charset="0"/>
              </a:rPr>
              <a:t>Because of traditions people depends upon ascribed status.</a:t>
            </a:r>
            <a:endParaRPr lang="en-US"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r>
              <a:rPr lang="en-US" sz="2400" b="1" dirty="0" smtClean="0">
                <a:latin typeface="Times New Roman" pitchFamily="18" charset="0"/>
                <a:cs typeface="Times New Roman" pitchFamily="18" charset="0"/>
              </a:rPr>
              <a:t>DIFFERENCE BETWEEN ACCOMODATION AND ASSIMILATION</a:t>
            </a:r>
            <a:endParaRPr lang="en-US" sz="2000" b="1"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24164461"/>
              </p:ext>
            </p:extLst>
          </p:nvPr>
        </p:nvGraphicFramePr>
        <p:xfrm>
          <a:off x="76200" y="990600"/>
          <a:ext cx="8839200" cy="5486401"/>
        </p:xfrm>
        <a:graphic>
          <a:graphicData uri="http://schemas.openxmlformats.org/drawingml/2006/table">
            <a:tbl>
              <a:tblPr firstRow="1" bandRow="1">
                <a:tableStyleId>{5C22544A-7EE6-4342-B048-85BDC9FD1C3A}</a:tableStyleId>
              </a:tblPr>
              <a:tblGrid>
                <a:gridCol w="4252823"/>
                <a:gridCol w="4586377"/>
              </a:tblGrid>
              <a:tr h="8440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ASSIMILATION</a:t>
                      </a:r>
                      <a:endParaRPr kumimoji="0" lang="en-US" sz="1800" b="1" i="0" u="none" strike="noStrike" kern="1200" cap="none" spc="0" normalizeH="0" baseline="0" noProof="0" dirty="0" smtClean="0">
                        <a:ln>
                          <a:noFill/>
                        </a:ln>
                        <a:solidFill>
                          <a:schemeClr val="tx1"/>
                        </a:solidFill>
                        <a:effectLst/>
                        <a:uLnTx/>
                        <a:uFillTx/>
                        <a:latin typeface="+mn-lt"/>
                        <a:ea typeface="+mn-ea"/>
                        <a:cs typeface="+mn-cs"/>
                      </a:endParaRPr>
                    </a:p>
                    <a:p>
                      <a:pPr algn="ctr"/>
                      <a:endParaRPr lang="en-US" b="1" dirty="0">
                        <a:solidFill>
                          <a:schemeClr val="tx1"/>
                        </a:solidFill>
                      </a:endParaRPr>
                    </a:p>
                  </a:txBody>
                  <a:tcPr/>
                </a:tc>
                <a:tc>
                  <a:txBody>
                    <a:bodyPr/>
                    <a:lstStyle/>
                    <a:p>
                      <a:pPr algn="ctr"/>
                      <a:r>
                        <a:rPr kumimoji="0" lang="en-US" sz="2400" b="1"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ACCOMODATION</a:t>
                      </a:r>
                      <a:endParaRPr lang="en-US" b="1" dirty="0">
                        <a:solidFill>
                          <a:schemeClr val="tx1"/>
                        </a:solidFill>
                      </a:endParaRPr>
                    </a:p>
                  </a:txBody>
                  <a:tcPr/>
                </a:tc>
              </a:tr>
              <a:tr h="1512277">
                <a:tc>
                  <a:txBody>
                    <a:bodyPr/>
                    <a:lstStyle/>
                    <a:p>
                      <a:pPr marL="342900" indent="-342900">
                        <a:buFont typeface="Wingdings" pitchFamily="2" charset="2"/>
                        <a:buChar char="§"/>
                      </a:pPr>
                      <a:r>
                        <a:rPr lang="en-US" sz="2000" dirty="0" smtClean="0">
                          <a:latin typeface="Times New Roman" pitchFamily="18" charset="0"/>
                          <a:cs typeface="Times New Roman" pitchFamily="18" charset="0"/>
                        </a:rPr>
                        <a:t>Permanent means (it is a form of accommodation more and permanent method of adjusting inter group differences.)</a:t>
                      </a:r>
                      <a:endParaRPr lang="en-US" sz="2000" dirty="0">
                        <a:latin typeface="Times New Roman" pitchFamily="18" charset="0"/>
                        <a:cs typeface="Times New Roman" pitchFamily="18" charset="0"/>
                      </a:endParaRPr>
                    </a:p>
                  </a:txBody>
                  <a:tcPr/>
                </a:tc>
                <a:tc>
                  <a:txBody>
                    <a:bodyPr/>
                    <a:lstStyle/>
                    <a:p>
                      <a:pPr marL="342900" indent="-342900">
                        <a:buFont typeface="Wingdings" pitchFamily="2" charset="2"/>
                        <a:buChar char="q"/>
                      </a:pPr>
                      <a:r>
                        <a:rPr lang="en-US" sz="2000" dirty="0" smtClean="0">
                          <a:latin typeface="Times New Roman" pitchFamily="18" charset="0"/>
                          <a:cs typeface="Times New Roman" pitchFamily="18" charset="0"/>
                        </a:rPr>
                        <a:t>Temporary means ( depending upon situation different method of accommodation will be adopted.</a:t>
                      </a:r>
                      <a:endParaRPr lang="en-US" sz="2000" dirty="0">
                        <a:latin typeface="Times New Roman" pitchFamily="18" charset="0"/>
                        <a:cs typeface="Times New Roman" pitchFamily="18" charset="0"/>
                      </a:endParaRPr>
                    </a:p>
                  </a:txBody>
                  <a:tcPr/>
                </a:tc>
              </a:tr>
              <a:tr h="457200">
                <a:tc>
                  <a:txBody>
                    <a:bodyPr/>
                    <a:lstStyle/>
                    <a:p>
                      <a:pPr marL="342900" indent="-342900">
                        <a:buFont typeface="Wingdings" pitchFamily="2" charset="2"/>
                        <a:buChar char="§"/>
                      </a:pPr>
                      <a:r>
                        <a:rPr lang="en-US" sz="2000" dirty="0" smtClean="0">
                          <a:latin typeface="Times New Roman" pitchFamily="18" charset="0"/>
                          <a:cs typeface="Times New Roman" pitchFamily="18" charset="0"/>
                        </a:rPr>
                        <a:t>Slow and gradual process </a:t>
                      </a:r>
                      <a:endParaRPr lang="en-US" sz="2000" dirty="0">
                        <a:latin typeface="Times New Roman" pitchFamily="18" charset="0"/>
                        <a:cs typeface="Times New Roman" pitchFamily="18" charset="0"/>
                      </a:endParaRPr>
                    </a:p>
                  </a:txBody>
                  <a:tcPr/>
                </a:tc>
                <a:tc>
                  <a:txBody>
                    <a:bodyPr/>
                    <a:lstStyle/>
                    <a:p>
                      <a:pPr marL="342900" indent="-342900">
                        <a:buFont typeface="Wingdings" pitchFamily="2" charset="2"/>
                        <a:buChar char="§"/>
                      </a:pPr>
                      <a:r>
                        <a:rPr lang="en-US" sz="2000" dirty="0" smtClean="0">
                          <a:latin typeface="Times New Roman" pitchFamily="18" charset="0"/>
                          <a:cs typeface="Times New Roman" pitchFamily="18" charset="0"/>
                        </a:rPr>
                        <a:t>Sudden and radical process</a:t>
                      </a:r>
                      <a:endParaRPr lang="en-US" sz="2000" dirty="0">
                        <a:latin typeface="Times New Roman" pitchFamily="18" charset="0"/>
                        <a:cs typeface="Times New Roman" pitchFamily="18" charset="0"/>
                      </a:endParaRPr>
                    </a:p>
                  </a:txBody>
                  <a:tcPr/>
                </a:tc>
              </a:tr>
              <a:tr h="808893">
                <a:tc>
                  <a:txBody>
                    <a:bodyPr/>
                    <a:lstStyle/>
                    <a:p>
                      <a:pPr marL="342900" indent="-342900">
                        <a:buFont typeface="Wingdings" pitchFamily="2" charset="2"/>
                        <a:buChar char="§"/>
                      </a:pPr>
                      <a:r>
                        <a:rPr lang="en-US" sz="2000" dirty="0" smtClean="0">
                          <a:latin typeface="Times New Roman" pitchFamily="18" charset="0"/>
                          <a:cs typeface="Times New Roman" pitchFamily="18" charset="0"/>
                        </a:rPr>
                        <a:t>Intimate and subtle</a:t>
                      </a:r>
                      <a:r>
                        <a:rPr lang="en-US" sz="2000" baseline="0" dirty="0" smtClean="0">
                          <a:latin typeface="Times New Roman" pitchFamily="18" charset="0"/>
                          <a:cs typeface="Times New Roman" pitchFamily="18" charset="0"/>
                        </a:rPr>
                        <a:t> changes occurs unconscious process</a:t>
                      </a:r>
                      <a:endParaRPr lang="en-US" sz="2000" dirty="0">
                        <a:latin typeface="Times New Roman" pitchFamily="18" charset="0"/>
                        <a:cs typeface="Times New Roman" pitchFamily="18" charset="0"/>
                      </a:endParaRPr>
                    </a:p>
                  </a:txBody>
                  <a:tcPr/>
                </a:tc>
                <a:tc>
                  <a:txBody>
                    <a:bodyPr/>
                    <a:lstStyle/>
                    <a:p>
                      <a:pPr marL="342900" indent="-342900">
                        <a:buFont typeface="Wingdings" pitchFamily="2" charset="2"/>
                        <a:buChar char="§"/>
                      </a:pPr>
                      <a:r>
                        <a:rPr lang="en-US" sz="2000" dirty="0" smtClean="0">
                          <a:latin typeface="Times New Roman" pitchFamily="18" charset="0"/>
                          <a:cs typeface="Times New Roman" pitchFamily="18" charset="0"/>
                        </a:rPr>
                        <a:t>Temporary, formal relationships </a:t>
                      </a:r>
                    </a:p>
                    <a:p>
                      <a:pPr marL="342900" indent="-342900">
                        <a:buFont typeface="Wingdings" pitchFamily="2" charset="2"/>
                        <a:buChar char="§"/>
                      </a:pPr>
                      <a:r>
                        <a:rPr lang="en-US" sz="2000" dirty="0" smtClean="0">
                          <a:latin typeface="Times New Roman" pitchFamily="18" charset="0"/>
                          <a:cs typeface="Times New Roman" pitchFamily="18" charset="0"/>
                        </a:rPr>
                        <a:t>Deliberate , conscious process </a:t>
                      </a:r>
                      <a:endParaRPr lang="en-US" sz="2000" dirty="0">
                        <a:latin typeface="Times New Roman" pitchFamily="18" charset="0"/>
                        <a:cs typeface="Times New Roman" pitchFamily="18" charset="0"/>
                      </a:endParaRPr>
                    </a:p>
                  </a:txBody>
                  <a:tcPr/>
                </a:tc>
              </a:tr>
              <a:tr h="1863969">
                <a:tc>
                  <a:txBody>
                    <a:bodyPr/>
                    <a:lstStyle/>
                    <a:p>
                      <a:pPr marL="457200" indent="-457200">
                        <a:buFont typeface="Wingdings" pitchFamily="2" charset="2"/>
                        <a:buChar char="§"/>
                      </a:pPr>
                      <a:r>
                        <a:rPr lang="en-US" sz="2000" dirty="0" smtClean="0">
                          <a:latin typeface="Times New Roman" pitchFamily="18" charset="0"/>
                          <a:cs typeface="Times New Roman" pitchFamily="18" charset="0"/>
                        </a:rPr>
                        <a:t>Requires more fundamental changes, the individual and groups discard their original cultural heritage and substitute it with the new one.</a:t>
                      </a:r>
                      <a:endParaRPr lang="en-US" sz="2000" dirty="0">
                        <a:latin typeface="Times New Roman" pitchFamily="18" charset="0"/>
                        <a:cs typeface="Times New Roman" pitchFamily="18" charset="0"/>
                      </a:endParaRPr>
                    </a:p>
                  </a:txBody>
                  <a:tcPr/>
                </a:tc>
                <a:tc>
                  <a:txBody>
                    <a:bodyPr/>
                    <a:lstStyle/>
                    <a:p>
                      <a:pPr marL="342900" indent="-342900">
                        <a:buFont typeface="Wingdings" pitchFamily="2" charset="2"/>
                        <a:buChar char="§"/>
                      </a:pPr>
                      <a:r>
                        <a:rPr lang="en-US" sz="2000" dirty="0" smtClean="0">
                          <a:latin typeface="Times New Roman" pitchFamily="18" charset="0"/>
                          <a:cs typeface="Times New Roman" pitchFamily="18" charset="0"/>
                        </a:rPr>
                        <a:t>Need not necessary to involve both groups</a:t>
                      </a:r>
                      <a:endParaRPr lang="en-US" sz="20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1446212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3200" dirty="0" err="1" smtClean="0">
                <a:latin typeface="Times New Roman" pitchFamily="18" charset="0"/>
                <a:cs typeface="Times New Roman" pitchFamily="18" charset="0"/>
              </a:rPr>
              <a:t>Cont</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304800" y="1066800"/>
            <a:ext cx="8610600" cy="5410200"/>
          </a:xfrm>
        </p:spPr>
        <p:txBody>
          <a:bodyPr/>
          <a:lstStyle/>
          <a:p>
            <a:r>
              <a:rPr lang="en-US" dirty="0" smtClean="0">
                <a:latin typeface="Times New Roman" pitchFamily="18" charset="0"/>
                <a:cs typeface="Times New Roman" pitchFamily="18" charset="0"/>
              </a:rPr>
              <a:t>Integration: </a:t>
            </a:r>
          </a:p>
          <a:p>
            <a:pPr marL="0" indent="0">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The structural components of society are properly organized through the harmonizing or unifying process is called ‘ integration.’</a:t>
            </a:r>
          </a:p>
          <a:p>
            <a:r>
              <a:rPr lang="en-US" dirty="0" smtClean="0">
                <a:latin typeface="Times New Roman" pitchFamily="18" charset="0"/>
                <a:cs typeface="Times New Roman" pitchFamily="18" charset="0"/>
              </a:rPr>
              <a:t>Social members are bound together and dependent upon each other, forms good inter personal relationships and combines to constitute total functional structure.</a:t>
            </a:r>
          </a:p>
          <a:p>
            <a:r>
              <a:rPr lang="en-US" dirty="0" smtClean="0">
                <a:latin typeface="Times New Roman" pitchFamily="18" charset="0"/>
                <a:cs typeface="Times New Roman" pitchFamily="18" charset="0"/>
              </a:rPr>
              <a:t>To lead a harmonious social life.</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3279613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latin typeface="Times New Roman" pitchFamily="18" charset="0"/>
                <a:cs typeface="Times New Roman" pitchFamily="18" charset="0"/>
              </a:rPr>
              <a:t>DISSOCIATIVE SOCIAL PROCESS</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lstStyle/>
          <a:p>
            <a:pPr algn="just">
              <a:lnSpc>
                <a:spcPct val="200000"/>
              </a:lnSpc>
            </a:pPr>
            <a:r>
              <a:rPr lang="en-US" dirty="0" smtClean="0">
                <a:latin typeface="Times New Roman" pitchFamily="18" charset="0"/>
                <a:cs typeface="Times New Roman" pitchFamily="18" charset="0"/>
              </a:rPr>
              <a:t>When the interest and attitudes are divergent indicates dissociative social processes are operating which hampers the harmonious social relationships.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12704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200" dirty="0" smtClean="0">
                <a:latin typeface="Times New Roman" pitchFamily="18" charset="0"/>
                <a:cs typeface="Times New Roman" pitchFamily="18" charset="0"/>
              </a:rPr>
              <a:t>CONFLICT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fontScale="92500"/>
          </a:bodyPr>
          <a:lstStyle/>
          <a:p>
            <a:r>
              <a:rPr lang="en-US" dirty="0" smtClean="0">
                <a:latin typeface="Times New Roman" pitchFamily="18" charset="0"/>
                <a:cs typeface="Times New Roman" pitchFamily="18" charset="0"/>
              </a:rPr>
              <a:t>Conflict is a fundamental social trait and is seen in human relations.</a:t>
            </a:r>
          </a:p>
          <a:p>
            <a:pPr marL="0" indent="0">
              <a:buNone/>
            </a:pP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Definition:</a:t>
            </a:r>
          </a:p>
          <a:p>
            <a:r>
              <a:rPr lang="en-US" dirty="0" smtClean="0">
                <a:latin typeface="Times New Roman" pitchFamily="18" charset="0"/>
                <a:cs typeface="Times New Roman" pitchFamily="18" charset="0"/>
              </a:rPr>
              <a:t>It is social process in which individuals and groups seek their ends by directly challenging the antagonist by violence or threat of violence.                                     </a:t>
            </a:r>
          </a:p>
          <a:p>
            <a:pPr marL="0" indent="0">
              <a:buNone/>
            </a:pPr>
            <a:r>
              <a:rPr lang="en-US" dirty="0" smtClean="0">
                <a:latin typeface="Times New Roman" pitchFamily="18" charset="0"/>
                <a:cs typeface="Times New Roman" pitchFamily="18" charset="0"/>
              </a:rPr>
              <a:t>                                            </a:t>
            </a:r>
            <a:r>
              <a:rPr lang="en-US" b="1" dirty="0" err="1" smtClean="0"/>
              <a:t>Gillin</a:t>
            </a:r>
            <a:r>
              <a:rPr lang="en-US" b="1" dirty="0" smtClean="0"/>
              <a:t> and </a:t>
            </a:r>
            <a:r>
              <a:rPr lang="en-US" b="1" dirty="0" err="1" smtClean="0"/>
              <a:t>Gillin</a:t>
            </a:r>
            <a:r>
              <a:rPr lang="en-US" b="1" dirty="0" smtClean="0"/>
              <a:t> </a:t>
            </a:r>
          </a:p>
          <a:p>
            <a:pPr marL="0" indent="0">
              <a:buNone/>
            </a:pPr>
            <a:r>
              <a:rPr lang="en-US" b="1" dirty="0" smtClean="0">
                <a:latin typeface="Times New Roman" pitchFamily="18" charset="0"/>
                <a:cs typeface="Times New Roman" pitchFamily="18" charset="0"/>
              </a:rPr>
              <a:t>According to </a:t>
            </a:r>
            <a:r>
              <a:rPr lang="en-US" b="1" dirty="0" smtClean="0"/>
              <a:t>A.W.GREEN ‘</a:t>
            </a:r>
            <a:r>
              <a:rPr lang="en-US" dirty="0" smtClean="0">
                <a:latin typeface="Times New Roman" pitchFamily="18" charset="0"/>
                <a:cs typeface="Times New Roman" pitchFamily="18" charset="0"/>
              </a:rPr>
              <a:t>Conflict is the deliberate attempt to oppose, resist the well of another or others</a:t>
            </a:r>
            <a:r>
              <a:rPr lang="en-US" b="1" dirty="0" smtClean="0"/>
              <a:t>.’</a:t>
            </a:r>
            <a:endParaRPr lang="en-US" b="1" dirty="0"/>
          </a:p>
        </p:txBody>
      </p:sp>
    </p:spTree>
    <p:extLst>
      <p:ext uri="{BB962C8B-B14F-4D97-AF65-F5344CB8AC3E}">
        <p14:creationId xmlns:p14="http://schemas.microsoft.com/office/powerpoint/2010/main" val="26677723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CAUSES</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lstStyle/>
          <a:p>
            <a:r>
              <a:rPr lang="en-US" dirty="0" smtClean="0">
                <a:latin typeface="Times New Roman" pitchFamily="18" charset="0"/>
                <a:cs typeface="Times New Roman" pitchFamily="18" charset="0"/>
              </a:rPr>
              <a:t>Individual differences</a:t>
            </a:r>
          </a:p>
          <a:p>
            <a:r>
              <a:rPr lang="en-US" dirty="0" smtClean="0">
                <a:latin typeface="Times New Roman" pitchFamily="18" charset="0"/>
                <a:cs typeface="Times New Roman" pitchFamily="18" charset="0"/>
              </a:rPr>
              <a:t>Cultural</a:t>
            </a:r>
          </a:p>
          <a:p>
            <a:r>
              <a:rPr lang="en-US" dirty="0" smtClean="0">
                <a:latin typeface="Times New Roman" pitchFamily="18" charset="0"/>
                <a:cs typeface="Times New Roman" pitchFamily="18" charset="0"/>
              </a:rPr>
              <a:t>Social change</a:t>
            </a:r>
          </a:p>
          <a:p>
            <a:r>
              <a:rPr lang="en-US" dirty="0" smtClean="0">
                <a:latin typeface="Times New Roman" pitchFamily="18" charset="0"/>
                <a:cs typeface="Times New Roman" pitchFamily="18" charset="0"/>
              </a:rPr>
              <a:t>Vested interest</a:t>
            </a:r>
          </a:p>
          <a:p>
            <a:r>
              <a:rPr lang="en-US" dirty="0" smtClean="0">
                <a:latin typeface="Times New Roman" pitchFamily="18" charset="0"/>
                <a:cs typeface="Times New Roman" pitchFamily="18" charset="0"/>
              </a:rPr>
              <a:t>Limited resources</a:t>
            </a:r>
          </a:p>
          <a:p>
            <a:r>
              <a:rPr lang="en-US" dirty="0" smtClean="0">
                <a:latin typeface="Times New Roman" pitchFamily="18" charset="0"/>
                <a:cs typeface="Times New Roman" pitchFamily="18" charset="0"/>
              </a:rPr>
              <a:t>Frustration</a:t>
            </a:r>
          </a:p>
          <a:p>
            <a:r>
              <a:rPr lang="en-US" dirty="0" smtClean="0">
                <a:latin typeface="Times New Roman" pitchFamily="18" charset="0"/>
                <a:cs typeface="Times New Roman" pitchFamily="18" charset="0"/>
              </a:rPr>
              <a:t>Insecurity</a:t>
            </a:r>
          </a:p>
          <a:p>
            <a:r>
              <a:rPr lang="en-US" dirty="0" smtClean="0">
                <a:latin typeface="Times New Roman" pitchFamily="18" charset="0"/>
                <a:cs typeface="Times New Roman" pitchFamily="18" charset="0"/>
              </a:rPr>
              <a:t>Economic crisis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436356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Autofit/>
          </a:bodyPr>
          <a:lstStyle/>
          <a:p>
            <a:r>
              <a:rPr lang="en-US" sz="3200" dirty="0" err="1" smtClean="0">
                <a:latin typeface="Times New Roman" pitchFamily="18" charset="0"/>
                <a:cs typeface="Times New Roman" pitchFamily="18" charset="0"/>
              </a:rPr>
              <a:t>Cont</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lstStyle/>
          <a:p>
            <a:r>
              <a:rPr lang="en-US" dirty="0" smtClean="0">
                <a:latin typeface="Times New Roman" pitchFamily="18" charset="0"/>
                <a:cs typeface="Times New Roman" pitchFamily="18" charset="0"/>
              </a:rPr>
              <a:t>Unemployment</a:t>
            </a:r>
          </a:p>
          <a:p>
            <a:r>
              <a:rPr lang="en-US" dirty="0" smtClean="0">
                <a:latin typeface="Times New Roman" pitchFamily="18" charset="0"/>
                <a:cs typeface="Times New Roman" pitchFamily="18" charset="0"/>
              </a:rPr>
              <a:t>Fear of love affection</a:t>
            </a:r>
          </a:p>
          <a:p>
            <a:r>
              <a:rPr lang="en-US" dirty="0" smtClean="0">
                <a:latin typeface="Times New Roman" pitchFamily="18" charset="0"/>
                <a:cs typeface="Times New Roman" pitchFamily="18" charset="0"/>
              </a:rPr>
              <a:t>Social change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408825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200" dirty="0" smtClean="0">
                <a:latin typeface="Times New Roman" pitchFamily="18" charset="0"/>
                <a:cs typeface="Times New Roman" pitchFamily="18" charset="0"/>
              </a:rPr>
              <a:t>CHARACTERISTIC OF CONFLICT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r>
              <a:rPr lang="en-US" sz="2800" dirty="0" smtClean="0">
                <a:latin typeface="Times New Roman" pitchFamily="18" charset="0"/>
                <a:cs typeface="Times New Roman" pitchFamily="18" charset="0"/>
              </a:rPr>
              <a:t>It is universal.</a:t>
            </a:r>
          </a:p>
          <a:p>
            <a:pPr algn="just"/>
            <a:r>
              <a:rPr lang="en-US" sz="2800" dirty="0" smtClean="0">
                <a:latin typeface="Times New Roman" pitchFamily="18" charset="0"/>
                <a:cs typeface="Times New Roman" pitchFamily="18" charset="0"/>
              </a:rPr>
              <a:t>It is conscious action.</a:t>
            </a:r>
          </a:p>
          <a:p>
            <a:pPr algn="just"/>
            <a:r>
              <a:rPr lang="en-US" sz="2800" dirty="0" smtClean="0">
                <a:latin typeface="Times New Roman" pitchFamily="18" charset="0"/>
                <a:cs typeface="Times New Roman" pitchFamily="18" charset="0"/>
              </a:rPr>
              <a:t>It is conditioned by culture.</a:t>
            </a:r>
          </a:p>
          <a:p>
            <a:pPr marL="0" indent="0" algn="just">
              <a:buNone/>
            </a:pP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Types of conflict:</a:t>
            </a:r>
          </a:p>
          <a:p>
            <a:pPr algn="just"/>
            <a:r>
              <a:rPr lang="en-US" sz="2800" dirty="0" smtClean="0">
                <a:latin typeface="Times New Roman" pitchFamily="18" charset="0"/>
                <a:cs typeface="Times New Roman" pitchFamily="18" charset="0"/>
              </a:rPr>
              <a:t>Direct conflict-</a:t>
            </a:r>
            <a:r>
              <a:rPr lang="en-IN" sz="2800" dirty="0">
                <a:latin typeface="Times New Roman" pitchFamily="18" charset="0"/>
                <a:cs typeface="Times New Roman" pitchFamily="18" charset="0"/>
              </a:rPr>
              <a:t>When a person or a group injures, thwarts or destroys the opponent in order to secure a goal or reward, direct conflict occurs; such as litigation, revolution and war</a:t>
            </a:r>
            <a:r>
              <a:rPr lang="en-I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9888109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solidFill>
            <a:srgbClr val="FF0000"/>
          </a:solidFill>
        </p:spPr>
        <p:txBody>
          <a:bodyPr>
            <a:normAutofit/>
          </a:bodyPr>
          <a:lstStyle/>
          <a:p>
            <a:pPr algn="l"/>
            <a:r>
              <a:rPr lang="en-IN" sz="3200" b="1" dirty="0" smtClean="0">
                <a:solidFill>
                  <a:schemeClr val="bg1"/>
                </a:solidFill>
                <a:latin typeface="Times New Roman" pitchFamily="18" charset="0"/>
                <a:cs typeface="Times New Roman" pitchFamily="18" charset="0"/>
              </a:rPr>
              <a:t>Cont.</a:t>
            </a:r>
            <a:endParaRPr lang="en-IN" sz="3200" b="1" dirty="0">
              <a:solidFill>
                <a:schemeClr val="bg1"/>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791200"/>
          </a:xfrm>
        </p:spPr>
        <p:txBody>
          <a:bodyPr>
            <a:normAutofit lnSpcReduction="10000"/>
          </a:bodyPr>
          <a:lstStyle/>
          <a:p>
            <a:pPr algn="just">
              <a:lnSpc>
                <a:spcPct val="150000"/>
              </a:lnSpc>
            </a:pPr>
            <a:r>
              <a:rPr lang="en-US" sz="2800" dirty="0">
                <a:latin typeface="Times New Roman" pitchFamily="18" charset="0"/>
                <a:cs typeface="Times New Roman" pitchFamily="18" charset="0"/>
              </a:rPr>
              <a:t>Indirect </a:t>
            </a:r>
            <a:r>
              <a:rPr lang="en-US" sz="2800" dirty="0" smtClean="0">
                <a:latin typeface="Times New Roman" pitchFamily="18" charset="0"/>
                <a:cs typeface="Times New Roman" pitchFamily="18" charset="0"/>
              </a:rPr>
              <a:t>conflict-</a:t>
            </a:r>
            <a:r>
              <a:rPr lang="en-IN" sz="2800" dirty="0">
                <a:latin typeface="Times New Roman" pitchFamily="18" charset="0"/>
                <a:cs typeface="Times New Roman" pitchFamily="18" charset="0"/>
              </a:rPr>
              <a:t>I</a:t>
            </a:r>
            <a:r>
              <a:rPr lang="en-IN" sz="2800" dirty="0" smtClean="0">
                <a:latin typeface="Times New Roman" pitchFamily="18" charset="0"/>
                <a:cs typeface="Times New Roman" pitchFamily="18" charset="0"/>
              </a:rPr>
              <a:t>ndirect </a:t>
            </a:r>
            <a:r>
              <a:rPr lang="en-IN" sz="2800" dirty="0">
                <a:latin typeface="Times New Roman" pitchFamily="18" charset="0"/>
                <a:cs typeface="Times New Roman" pitchFamily="18" charset="0"/>
              </a:rPr>
              <a:t>conflict, attempts are made by individuals or groups to frustrate the efforts of their opponents in an indirect manner.</a:t>
            </a:r>
            <a:endParaRPr lang="en-US" sz="2800" dirty="0">
              <a:latin typeface="Times New Roman" pitchFamily="18" charset="0"/>
              <a:cs typeface="Times New Roman" pitchFamily="18" charset="0"/>
            </a:endParaRPr>
          </a:p>
          <a:p>
            <a:pPr algn="just">
              <a:lnSpc>
                <a:spcPct val="150000"/>
              </a:lnSpc>
            </a:pPr>
            <a:r>
              <a:rPr lang="en-US" sz="2800" dirty="0" smtClean="0">
                <a:latin typeface="Times New Roman" pitchFamily="18" charset="0"/>
                <a:cs typeface="Times New Roman" pitchFamily="18" charset="0"/>
              </a:rPr>
              <a:t>Positive conflict-</a:t>
            </a:r>
            <a:r>
              <a:rPr lang="en-IN" sz="2800" dirty="0">
                <a:latin typeface="Times New Roman" pitchFamily="18" charset="0"/>
                <a:cs typeface="Times New Roman" pitchFamily="18" charset="0"/>
              </a:rPr>
              <a:t>It promotes the solidarity and </a:t>
            </a:r>
            <a:r>
              <a:rPr lang="en-IN" sz="2800" dirty="0" smtClean="0">
                <a:latin typeface="Times New Roman" pitchFamily="18" charset="0"/>
                <a:cs typeface="Times New Roman" pitchFamily="18" charset="0"/>
              </a:rPr>
              <a:t>fellow-feeling.</a:t>
            </a:r>
            <a:r>
              <a:rPr lang="en-IN" sz="2800" b="1" dirty="0"/>
              <a:t> </a:t>
            </a:r>
            <a:r>
              <a:rPr lang="en-IN" sz="2800" dirty="0" smtClean="0">
                <a:latin typeface="Times New Roman" pitchFamily="18" charset="0"/>
                <a:cs typeface="Times New Roman" pitchFamily="18" charset="0"/>
              </a:rPr>
              <a:t>It </a:t>
            </a:r>
            <a:r>
              <a:rPr lang="en-IN" sz="2800" dirty="0">
                <a:latin typeface="Times New Roman" pitchFamily="18" charset="0"/>
                <a:cs typeface="Times New Roman" pitchFamily="18" charset="0"/>
              </a:rPr>
              <a:t>leads to redefinition of value system:</a:t>
            </a: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Negative </a:t>
            </a:r>
            <a:r>
              <a:rPr lang="en-US" sz="2800" dirty="0" smtClean="0">
                <a:latin typeface="Times New Roman" pitchFamily="18" charset="0"/>
                <a:cs typeface="Times New Roman" pitchFamily="18" charset="0"/>
              </a:rPr>
              <a:t>conflict-</a:t>
            </a:r>
            <a:r>
              <a:rPr lang="en-IN" sz="2800" dirty="0"/>
              <a:t>It causes social disorder, </a:t>
            </a:r>
            <a:r>
              <a:rPr lang="en-IN" sz="2800" dirty="0" smtClean="0"/>
              <a:t>and confusion, War, </a:t>
            </a:r>
            <a:r>
              <a:rPr lang="en-IN" sz="2800" dirty="0"/>
              <a:t>It disrupts social unity and </a:t>
            </a:r>
            <a:r>
              <a:rPr lang="en-IN" sz="2800" dirty="0" smtClean="0"/>
              <a:t>cohesion,</a:t>
            </a:r>
            <a:endParaRPr lang="en-US" sz="2800" dirty="0">
              <a:latin typeface="Times New Roman" pitchFamily="18" charset="0"/>
              <a:cs typeface="Times New Roman" pitchFamily="18" charset="0"/>
            </a:endParaRPr>
          </a:p>
          <a:p>
            <a:pPr>
              <a:lnSpc>
                <a:spcPct val="150000"/>
              </a:lnSpc>
            </a:pPr>
            <a:r>
              <a:rPr lang="en-IN" sz="2800" dirty="0">
                <a:latin typeface="Times New Roman" pitchFamily="18" charset="0"/>
                <a:cs typeface="Times New Roman" pitchFamily="18" charset="0"/>
              </a:rPr>
              <a:t>It causes a lot of psychological and moral </a:t>
            </a:r>
            <a:r>
              <a:rPr lang="en-IN" sz="2800" dirty="0" smtClean="0">
                <a:latin typeface="Times New Roman" pitchFamily="18" charset="0"/>
                <a:cs typeface="Times New Roman" pitchFamily="18" charset="0"/>
              </a:rPr>
              <a:t>damage.</a:t>
            </a:r>
            <a:endParaRPr lang="en-IN" sz="2800" dirty="0">
              <a:latin typeface="Times New Roman" pitchFamily="18" charset="0"/>
              <a:cs typeface="Times New Roman" pitchFamily="18" charset="0"/>
            </a:endParaRPr>
          </a:p>
        </p:txBody>
      </p:sp>
    </p:spTree>
    <p:extLst>
      <p:ext uri="{BB962C8B-B14F-4D97-AF65-F5344CB8AC3E}">
        <p14:creationId xmlns:p14="http://schemas.microsoft.com/office/powerpoint/2010/main" val="4210497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CLASSIFICATION OF CONFLICT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334000"/>
          </a:xfrm>
        </p:spPr>
        <p:txBody>
          <a:bodyPr/>
          <a:lstStyle/>
          <a:p>
            <a:r>
              <a:rPr lang="en-US" dirty="0" smtClean="0">
                <a:latin typeface="Times New Roman" pitchFamily="18" charset="0"/>
                <a:cs typeface="Times New Roman" pitchFamily="18" charset="0"/>
              </a:rPr>
              <a:t>Personal conflict</a:t>
            </a:r>
          </a:p>
          <a:p>
            <a:r>
              <a:rPr lang="en-US" dirty="0" smtClean="0">
                <a:latin typeface="Times New Roman" pitchFamily="18" charset="0"/>
                <a:cs typeface="Times New Roman" pitchFamily="18" charset="0"/>
              </a:rPr>
              <a:t>Racial conflict</a:t>
            </a:r>
          </a:p>
          <a:p>
            <a:r>
              <a:rPr lang="en-US" dirty="0" smtClean="0">
                <a:latin typeface="Times New Roman" pitchFamily="18" charset="0"/>
                <a:cs typeface="Times New Roman" pitchFamily="18" charset="0"/>
              </a:rPr>
              <a:t>Caste conflict</a:t>
            </a:r>
          </a:p>
          <a:p>
            <a:r>
              <a:rPr lang="en-US" dirty="0" smtClean="0">
                <a:latin typeface="Times New Roman" pitchFamily="18" charset="0"/>
                <a:cs typeface="Times New Roman" pitchFamily="18" charset="0"/>
              </a:rPr>
              <a:t>Political conflict</a:t>
            </a:r>
          </a:p>
          <a:p>
            <a:r>
              <a:rPr lang="en-US" dirty="0" smtClean="0">
                <a:latin typeface="Times New Roman" pitchFamily="18" charset="0"/>
                <a:cs typeface="Times New Roman" pitchFamily="18" charset="0"/>
              </a:rPr>
              <a:t>International conflict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5067344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US" sz="3200" dirty="0" smtClean="0">
                <a:latin typeface="Times New Roman" pitchFamily="18" charset="0"/>
                <a:cs typeface="Times New Roman" pitchFamily="18" charset="0"/>
              </a:rPr>
              <a:t>DIFFERENCE BETWEEN CONFLICT AND COMPETITION</a:t>
            </a:r>
            <a:endParaRPr lang="en-US" sz="3200"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66513237"/>
              </p:ext>
            </p:extLst>
          </p:nvPr>
        </p:nvGraphicFramePr>
        <p:xfrm>
          <a:off x="457200" y="1143000"/>
          <a:ext cx="8229600" cy="5181601"/>
        </p:xfrm>
        <a:graphic>
          <a:graphicData uri="http://schemas.openxmlformats.org/drawingml/2006/table">
            <a:tbl>
              <a:tblPr firstRow="1" bandRow="1">
                <a:tableStyleId>{5C22544A-7EE6-4342-B048-85BDC9FD1C3A}</a:tableStyleId>
              </a:tblPr>
              <a:tblGrid>
                <a:gridCol w="4114800"/>
                <a:gridCol w="4114800"/>
              </a:tblGrid>
              <a:tr h="740229">
                <a:tc>
                  <a:txBody>
                    <a:bodyPr/>
                    <a:lstStyle/>
                    <a:p>
                      <a:r>
                        <a:rPr kumimoji="0" lang="en-US" sz="3200" b="0" i="0" u="none" strike="noStrike" kern="1200" cap="none" spc="0" normalizeH="0" baseline="0" noProof="0" dirty="0" smtClean="0">
                          <a:ln>
                            <a:noFill/>
                          </a:ln>
                          <a:solidFill>
                            <a:prstClr val="black"/>
                          </a:solidFill>
                          <a:effectLst/>
                          <a:uLnTx/>
                          <a:uFillTx/>
                          <a:latin typeface="Times New Roman" pitchFamily="18" charset="0"/>
                          <a:ea typeface="+mj-ea"/>
                          <a:cs typeface="Times New Roman" pitchFamily="18" charset="0"/>
                        </a:rPr>
                        <a:t>Conflict</a:t>
                      </a:r>
                      <a:endParaRPr lang="en-US" dirty="0"/>
                    </a:p>
                  </a:txBody>
                  <a:tcPr/>
                </a:tc>
                <a:tc>
                  <a:txBody>
                    <a:bodyPr/>
                    <a:lstStyle/>
                    <a:p>
                      <a:r>
                        <a:rPr kumimoji="0" lang="en-US" sz="3200" b="0" i="0" u="none" strike="noStrike" kern="1200" cap="none" spc="0" normalizeH="0" baseline="0" noProof="0" dirty="0" smtClean="0">
                          <a:ln>
                            <a:noFill/>
                          </a:ln>
                          <a:solidFill>
                            <a:prstClr val="black"/>
                          </a:solidFill>
                          <a:effectLst/>
                          <a:uLnTx/>
                          <a:uFillTx/>
                          <a:latin typeface="Times New Roman" pitchFamily="18" charset="0"/>
                          <a:ea typeface="+mj-ea"/>
                          <a:cs typeface="Times New Roman" pitchFamily="18" charset="0"/>
                        </a:rPr>
                        <a:t>Competition</a:t>
                      </a:r>
                      <a:endParaRPr lang="en-US" dirty="0"/>
                    </a:p>
                  </a:txBody>
                  <a:tcPr/>
                </a:tc>
              </a:tr>
              <a:tr h="1051904">
                <a:tc>
                  <a:txBody>
                    <a:bodyPr/>
                    <a:lstStyle/>
                    <a:p>
                      <a:r>
                        <a:rPr lang="en-US" sz="2400" dirty="0" smtClean="0">
                          <a:latin typeface="Times New Roman" pitchFamily="18" charset="0"/>
                          <a:cs typeface="Times New Roman" pitchFamily="18" charset="0"/>
                        </a:rPr>
                        <a:t>Involves contact between persons</a:t>
                      </a:r>
                      <a:r>
                        <a:rPr lang="en-US" sz="2400" baseline="0" dirty="0" smtClean="0">
                          <a:latin typeface="Times New Roman" pitchFamily="18" charset="0"/>
                          <a:cs typeface="Times New Roman" pitchFamily="18" charset="0"/>
                        </a:rPr>
                        <a:t> and groups</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Contact between parties is not essential</a:t>
                      </a:r>
                      <a:endParaRPr lang="en-US" sz="2400" dirty="0">
                        <a:latin typeface="Times New Roman" pitchFamily="18" charset="0"/>
                        <a:cs typeface="Times New Roman" pitchFamily="18" charset="0"/>
                      </a:endParaRPr>
                    </a:p>
                  </a:txBody>
                  <a:tcPr/>
                </a:tc>
              </a:tr>
              <a:tr h="1051904">
                <a:tc>
                  <a:txBody>
                    <a:bodyPr/>
                    <a:lstStyle/>
                    <a:p>
                      <a:r>
                        <a:rPr lang="en-US" sz="2400" dirty="0" smtClean="0">
                          <a:latin typeface="Times New Roman" pitchFamily="18" charset="0"/>
                          <a:cs typeface="Times New Roman" pitchFamily="18" charset="0"/>
                        </a:rPr>
                        <a:t>Is a conscious activity</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May or may not be conscious activity</a:t>
                      </a:r>
                      <a:endParaRPr lang="en-US" sz="2400" dirty="0">
                        <a:latin typeface="Times New Roman" pitchFamily="18" charset="0"/>
                        <a:cs typeface="Times New Roman" pitchFamily="18" charset="0"/>
                      </a:endParaRPr>
                    </a:p>
                  </a:txBody>
                  <a:tcPr/>
                </a:tc>
              </a:tr>
              <a:tr h="584391">
                <a:tc>
                  <a:txBody>
                    <a:bodyPr/>
                    <a:lstStyle/>
                    <a:p>
                      <a:r>
                        <a:rPr lang="en-US" sz="2400" dirty="0" smtClean="0">
                          <a:latin typeface="Times New Roman" pitchFamily="18" charset="0"/>
                          <a:cs typeface="Times New Roman" pitchFamily="18" charset="0"/>
                        </a:rPr>
                        <a:t>An intermittent process</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A continuous  process</a:t>
                      </a:r>
                      <a:endParaRPr lang="en-US" sz="2400" dirty="0">
                        <a:latin typeface="Times New Roman" pitchFamily="18" charset="0"/>
                        <a:cs typeface="Times New Roman" pitchFamily="18" charset="0"/>
                      </a:endParaRPr>
                    </a:p>
                  </a:txBody>
                  <a:tcPr/>
                </a:tc>
              </a:tr>
              <a:tr h="584391">
                <a:tc>
                  <a:txBody>
                    <a:bodyPr/>
                    <a:lstStyle/>
                    <a:p>
                      <a:r>
                        <a:rPr lang="en-US" sz="2400" dirty="0" smtClean="0">
                          <a:latin typeface="Times New Roman" pitchFamily="18" charset="0"/>
                          <a:cs typeface="Times New Roman" pitchFamily="18" charset="0"/>
                        </a:rPr>
                        <a:t>Violence may be involved</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Does not involved</a:t>
                      </a:r>
                      <a:endParaRPr lang="en-US" sz="2400" dirty="0">
                        <a:latin typeface="Times New Roman" pitchFamily="18" charset="0"/>
                        <a:cs typeface="Times New Roman" pitchFamily="18" charset="0"/>
                      </a:endParaRPr>
                    </a:p>
                  </a:txBody>
                  <a:tcPr/>
                </a:tc>
              </a:tr>
              <a:tr h="584391">
                <a:tc>
                  <a:txBody>
                    <a:bodyPr/>
                    <a:lstStyle/>
                    <a:p>
                      <a:r>
                        <a:rPr lang="en-US" sz="2400" dirty="0" smtClean="0">
                          <a:latin typeface="Times New Roman" pitchFamily="18" charset="0"/>
                          <a:cs typeface="Times New Roman" pitchFamily="18" charset="0"/>
                        </a:rPr>
                        <a:t>personalized</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impersonal</a:t>
                      </a:r>
                      <a:endParaRPr lang="en-US" sz="2400" dirty="0">
                        <a:latin typeface="Times New Roman" pitchFamily="18" charset="0"/>
                        <a:cs typeface="Times New Roman" pitchFamily="18" charset="0"/>
                      </a:endParaRPr>
                    </a:p>
                  </a:txBody>
                  <a:tcPr/>
                </a:tc>
              </a:tr>
              <a:tr h="584391">
                <a:tc>
                  <a:txBody>
                    <a:bodyPr/>
                    <a:lstStyle/>
                    <a:p>
                      <a:r>
                        <a:rPr lang="en-US" sz="2400" dirty="0" smtClean="0">
                          <a:latin typeface="Times New Roman" pitchFamily="18" charset="0"/>
                          <a:cs typeface="Times New Roman" pitchFamily="18" charset="0"/>
                        </a:rPr>
                        <a:t>Universal  </a:t>
                      </a:r>
                      <a:endParaRPr lang="en-US" sz="2400" dirty="0">
                        <a:latin typeface="Times New Roman" pitchFamily="18" charset="0"/>
                        <a:cs typeface="Times New Roman" pitchFamily="18" charset="0"/>
                      </a:endParaRPr>
                    </a:p>
                  </a:txBody>
                  <a:tcPr/>
                </a:tc>
                <a:tc>
                  <a:txBody>
                    <a:bodyPr/>
                    <a:lstStyle/>
                    <a:p>
                      <a:r>
                        <a:rPr lang="en-US" sz="2400" dirty="0" smtClean="0">
                          <a:latin typeface="Times New Roman" pitchFamily="18" charset="0"/>
                          <a:cs typeface="Times New Roman" pitchFamily="18" charset="0"/>
                        </a:rPr>
                        <a:t>Universal  </a:t>
                      </a:r>
                      <a:endParaRPr lang="en-US" sz="24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3468428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763000" cy="563562"/>
          </a:xfrm>
        </p:spPr>
        <p:txBody>
          <a:bodyPr>
            <a:normAutofit fontScale="90000"/>
          </a:bodyPr>
          <a:lstStyle/>
          <a:p>
            <a:r>
              <a:rPr lang="en-US" sz="3100" b="1" dirty="0" smtClean="0">
                <a:latin typeface="Times New Roman" pitchFamily="18" charset="0"/>
                <a:cs typeface="Times New Roman" pitchFamily="18" charset="0"/>
              </a:rPr>
              <a:t>DIFFERENCE BETWEEN CONFLICT AND </a:t>
            </a:r>
            <a:r>
              <a:rPr lang="en-US" dirty="0" smtClean="0">
                <a:latin typeface="Times New Roman" pitchFamily="18" charset="0"/>
                <a:cs typeface="Times New Roman" pitchFamily="18" charset="0"/>
              </a:rPr>
              <a:t>Cooperation </a:t>
            </a:r>
            <a:endParaRPr lang="en-US" dirty="0"/>
          </a:p>
        </p:txBody>
      </p:sp>
      <p:graphicFrame>
        <p:nvGraphicFramePr>
          <p:cNvPr id="4" name="Content Placeholder 3"/>
          <p:cNvGraphicFramePr>
            <a:graphicFrameLocks noGrp="1"/>
          </p:cNvGraphicFramePr>
          <p:nvPr>
            <p:ph idx="1"/>
          </p:nvPr>
        </p:nvGraphicFramePr>
        <p:xfrm>
          <a:off x="381000" y="1143000"/>
          <a:ext cx="8229600" cy="5181600"/>
        </p:xfrm>
        <a:graphic>
          <a:graphicData uri="http://schemas.openxmlformats.org/drawingml/2006/table">
            <a:tbl>
              <a:tblPr firstRow="1" bandRow="1">
                <a:tableStyleId>{5C22544A-7EE6-4342-B048-85BDC9FD1C3A}</a:tableStyleId>
              </a:tblPr>
              <a:tblGrid>
                <a:gridCol w="4114800"/>
                <a:gridCol w="4114800"/>
              </a:tblGrid>
              <a:tr h="332740">
                <a:tc>
                  <a:txBody>
                    <a:bodyPr/>
                    <a:lstStyle/>
                    <a:p>
                      <a:r>
                        <a:rPr lang="en-US" sz="2400" b="1" dirty="0" smtClean="0">
                          <a:solidFill>
                            <a:schemeClr val="tx1"/>
                          </a:solidFill>
                          <a:latin typeface="Times New Roman" pitchFamily="18" charset="0"/>
                          <a:cs typeface="Times New Roman" pitchFamily="18" charset="0"/>
                        </a:rPr>
                        <a:t>CONFLICT</a:t>
                      </a:r>
                      <a:endParaRPr lang="en-US" sz="2400" dirty="0">
                        <a:solidFill>
                          <a:schemeClr val="tx1"/>
                        </a:solidFill>
                      </a:endParaRPr>
                    </a:p>
                  </a:txBody>
                  <a:tcPr/>
                </a:tc>
                <a:tc>
                  <a:txBody>
                    <a:bodyPr/>
                    <a:lstStyle/>
                    <a:p>
                      <a:r>
                        <a:rPr lang="en-US" sz="2400" dirty="0" smtClean="0">
                          <a:solidFill>
                            <a:schemeClr val="tx1"/>
                          </a:solidFill>
                          <a:latin typeface="Times New Roman" pitchFamily="18" charset="0"/>
                          <a:cs typeface="Times New Roman" pitchFamily="18" charset="0"/>
                        </a:rPr>
                        <a:t>Cooperation</a:t>
                      </a:r>
                      <a:endParaRPr lang="en-US" sz="2400" dirty="0">
                        <a:solidFill>
                          <a:schemeClr val="tx1"/>
                        </a:solidFill>
                      </a:endParaRPr>
                    </a:p>
                  </a:txBody>
                  <a:tcPr/>
                </a:tc>
              </a:tr>
              <a:tr h="332740">
                <a:tc>
                  <a:txBody>
                    <a:bodyPr/>
                    <a:lstStyle/>
                    <a:p>
                      <a:pPr algn="l"/>
                      <a:r>
                        <a:rPr lang="en-US" sz="2800" dirty="0" smtClean="0">
                          <a:latin typeface="Times New Roman" pitchFamily="18" charset="0"/>
                          <a:cs typeface="Times New Roman" pitchFamily="18" charset="0"/>
                        </a:rPr>
                        <a:t>Conscious and deliberate act</a:t>
                      </a:r>
                      <a:endParaRPr lang="en-US" sz="2800" dirty="0">
                        <a:latin typeface="Times New Roman" pitchFamily="18" charset="0"/>
                        <a:cs typeface="Times New Roman" pitchFamily="18" charset="0"/>
                      </a:endParaRPr>
                    </a:p>
                  </a:txBody>
                  <a:tcPr/>
                </a:tc>
                <a:tc>
                  <a:txBody>
                    <a:bodyPr/>
                    <a:lstStyle/>
                    <a:p>
                      <a:pPr algn="l"/>
                      <a:r>
                        <a:rPr lang="en-US" sz="2800" dirty="0" smtClean="0">
                          <a:latin typeface="Times New Roman" pitchFamily="18" charset="0"/>
                          <a:cs typeface="Times New Roman" pitchFamily="18" charset="0"/>
                        </a:rPr>
                        <a:t>Conscious  or unconscious</a:t>
                      </a:r>
                      <a:endParaRPr lang="en-US" sz="2800" dirty="0">
                        <a:latin typeface="Times New Roman" pitchFamily="18" charset="0"/>
                        <a:cs typeface="Times New Roman" pitchFamily="18" charset="0"/>
                      </a:endParaRPr>
                    </a:p>
                  </a:txBody>
                  <a:tcPr/>
                </a:tc>
              </a:tr>
              <a:tr h="332740">
                <a:tc>
                  <a:txBody>
                    <a:bodyPr/>
                    <a:lstStyle/>
                    <a:p>
                      <a:pPr algn="l"/>
                      <a:r>
                        <a:rPr lang="en-US" sz="2800" dirty="0" smtClean="0">
                          <a:latin typeface="Times New Roman" pitchFamily="18" charset="0"/>
                          <a:cs typeface="Times New Roman" pitchFamily="18" charset="0"/>
                        </a:rPr>
                        <a:t>related to deepest and</a:t>
                      </a:r>
                      <a:r>
                        <a:rPr lang="en-US" sz="2800" baseline="0" dirty="0" smtClean="0">
                          <a:latin typeface="Times New Roman" pitchFamily="18" charset="0"/>
                          <a:cs typeface="Times New Roman" pitchFamily="18" charset="0"/>
                        </a:rPr>
                        <a:t> strongest emotions </a:t>
                      </a:r>
                      <a:endParaRPr lang="en-US" sz="2800" dirty="0">
                        <a:latin typeface="Times New Roman" pitchFamily="18" charset="0"/>
                        <a:cs typeface="Times New Roman" pitchFamily="18" charset="0"/>
                      </a:endParaRPr>
                    </a:p>
                  </a:txBody>
                  <a:tcPr/>
                </a:tc>
                <a:tc>
                  <a:txBody>
                    <a:bodyPr/>
                    <a:lstStyle/>
                    <a:p>
                      <a:pPr algn="l"/>
                      <a:r>
                        <a:rPr lang="en-US" sz="2800" dirty="0" smtClean="0">
                          <a:latin typeface="Times New Roman" pitchFamily="18" charset="0"/>
                          <a:cs typeface="Times New Roman" pitchFamily="18" charset="0"/>
                        </a:rPr>
                        <a:t>Requires sympathy, identification, kindness,</a:t>
                      </a:r>
                      <a:r>
                        <a:rPr lang="en-US" sz="2800" baseline="0" dirty="0" smtClean="0">
                          <a:latin typeface="Times New Roman" pitchFamily="18" charset="0"/>
                          <a:cs typeface="Times New Roman" pitchFamily="18" charset="0"/>
                        </a:rPr>
                        <a:t> consideration of others</a:t>
                      </a:r>
                      <a:endParaRPr lang="en-US" sz="2800" dirty="0">
                        <a:latin typeface="Times New Roman" pitchFamily="18" charset="0"/>
                        <a:cs typeface="Times New Roman" pitchFamily="18" charset="0"/>
                      </a:endParaRPr>
                    </a:p>
                  </a:txBody>
                  <a:tcPr/>
                </a:tc>
              </a:tr>
              <a:tr h="332740">
                <a:tc>
                  <a:txBody>
                    <a:bodyPr/>
                    <a:lstStyle/>
                    <a:p>
                      <a:pPr algn="l"/>
                      <a:r>
                        <a:rPr lang="en-US" sz="2800" dirty="0" smtClean="0">
                          <a:latin typeface="Times New Roman" pitchFamily="18" charset="0"/>
                          <a:cs typeface="Times New Roman" pitchFamily="18" charset="0"/>
                        </a:rPr>
                        <a:t>Universal and intermittent</a:t>
                      </a:r>
                      <a:endParaRPr lang="en-US" sz="2800" dirty="0">
                        <a:latin typeface="Times New Roman" pitchFamily="18" charset="0"/>
                        <a:cs typeface="Times New Roman" pitchFamily="18" charset="0"/>
                      </a:endParaRPr>
                    </a:p>
                  </a:txBody>
                  <a:tcPr/>
                </a:tc>
                <a:tc>
                  <a:txBody>
                    <a:bodyPr/>
                    <a:lstStyle/>
                    <a:p>
                      <a:pPr algn="l"/>
                      <a:r>
                        <a:rPr lang="en-US" sz="2800" dirty="0" smtClean="0">
                          <a:latin typeface="Times New Roman" pitchFamily="18" charset="0"/>
                          <a:cs typeface="Times New Roman" pitchFamily="18" charset="0"/>
                        </a:rPr>
                        <a:t>Universal , continuous</a:t>
                      </a:r>
                      <a:endParaRPr lang="en-US" sz="2800" dirty="0">
                        <a:latin typeface="Times New Roman" pitchFamily="18" charset="0"/>
                        <a:cs typeface="Times New Roman" pitchFamily="18" charset="0"/>
                      </a:endParaRPr>
                    </a:p>
                  </a:txBody>
                  <a:tcPr/>
                </a:tc>
              </a:tr>
              <a:tr h="332740">
                <a:tc>
                  <a:txBody>
                    <a:bodyPr/>
                    <a:lstStyle/>
                    <a:p>
                      <a:pPr algn="l"/>
                      <a:r>
                        <a:rPr lang="en-US" sz="2800" dirty="0" smtClean="0">
                          <a:latin typeface="Times New Roman" pitchFamily="18" charset="0"/>
                          <a:cs typeface="Times New Roman" pitchFamily="18" charset="0"/>
                        </a:rPr>
                        <a:t>Brings mostly negative results</a:t>
                      </a:r>
                      <a:endParaRPr lang="en-US" sz="2800" dirty="0">
                        <a:latin typeface="Times New Roman" pitchFamily="18" charset="0"/>
                        <a:cs typeface="Times New Roman" pitchFamily="18" charset="0"/>
                      </a:endParaRPr>
                    </a:p>
                  </a:txBody>
                  <a:tcPr/>
                </a:tc>
                <a:tc>
                  <a:txBody>
                    <a:bodyPr/>
                    <a:lstStyle/>
                    <a:p>
                      <a:pPr algn="l"/>
                      <a:r>
                        <a:rPr lang="en-US" sz="2800" dirty="0" smtClean="0">
                          <a:latin typeface="Times New Roman" pitchFamily="18" charset="0"/>
                          <a:cs typeface="Times New Roman" pitchFamily="18" charset="0"/>
                        </a:rPr>
                        <a:t>Brings positive social results</a:t>
                      </a:r>
                      <a:endParaRPr lang="en-US" sz="2800" dirty="0">
                        <a:latin typeface="Times New Roman" pitchFamily="18" charset="0"/>
                        <a:cs typeface="Times New Roman" pitchFamily="18" charset="0"/>
                      </a:endParaRPr>
                    </a:p>
                  </a:txBody>
                  <a:tcPr/>
                </a:tc>
              </a:tr>
              <a:tr h="332740">
                <a:tc>
                  <a:txBody>
                    <a:bodyPr/>
                    <a:lstStyle/>
                    <a:p>
                      <a:pPr algn="l"/>
                      <a:r>
                        <a:rPr lang="en-US" sz="2800" dirty="0" smtClean="0">
                          <a:latin typeface="Times New Roman" pitchFamily="18" charset="0"/>
                          <a:cs typeface="Times New Roman" pitchFamily="18" charset="0"/>
                        </a:rPr>
                        <a:t>Society</a:t>
                      </a:r>
                      <a:r>
                        <a:rPr lang="en-US" sz="2800" baseline="0" dirty="0" smtClean="0">
                          <a:latin typeface="Times New Roman" pitchFamily="18" charset="0"/>
                          <a:cs typeface="Times New Roman" pitchFamily="18" charset="0"/>
                        </a:rPr>
                        <a:t> can permit without conflict</a:t>
                      </a:r>
                      <a:endParaRPr lang="en-US" sz="2800" dirty="0">
                        <a:latin typeface="Times New Roman" pitchFamily="18" charset="0"/>
                        <a:cs typeface="Times New Roman" pitchFamily="18" charset="0"/>
                      </a:endParaRPr>
                    </a:p>
                  </a:txBody>
                  <a:tcPr/>
                </a:tc>
                <a:tc>
                  <a:txBody>
                    <a:bodyPr/>
                    <a:lstStyle/>
                    <a:p>
                      <a:pPr algn="l"/>
                      <a:r>
                        <a:rPr lang="en-US" sz="2800" dirty="0" smtClean="0">
                          <a:latin typeface="Times New Roman" pitchFamily="18" charset="0"/>
                          <a:cs typeface="Times New Roman" pitchFamily="18" charset="0"/>
                        </a:rPr>
                        <a:t>Is basic to social or group life </a:t>
                      </a:r>
                      <a:endParaRPr lang="en-US" sz="28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22787016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COMPETITION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305800" cy="5410200"/>
          </a:xfrm>
        </p:spPr>
        <p:txBody>
          <a:bodyPr>
            <a:normAutofit fontScale="92500"/>
          </a:bodyPr>
          <a:lstStyle/>
          <a:p>
            <a:pPr algn="just">
              <a:lnSpc>
                <a:spcPct val="150000"/>
              </a:lnSpc>
            </a:pPr>
            <a:r>
              <a:rPr lang="en-US" dirty="0" smtClean="0">
                <a:latin typeface="Times New Roman" pitchFamily="18" charset="0"/>
                <a:cs typeface="Times New Roman" pitchFamily="18" charset="0"/>
              </a:rPr>
              <a:t>Competition is a dynamic , continuous, as it is never ending process. It leads to social change. competition may be healthy or unhealthy..It stimulates achievement, lifts the level of aspiration from lower level to higher level. It is universal found in all societies ,  continuous process cause of social change and it is governed by norms.</a:t>
            </a:r>
          </a:p>
          <a:p>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Cont---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r>
              <a:rPr lang="en-US" b="1" dirty="0" smtClean="0">
                <a:latin typeface="Times New Roman" pitchFamily="18" charset="0"/>
                <a:cs typeface="Times New Roman" pitchFamily="18" charset="0"/>
              </a:rPr>
              <a:t>Definition</a:t>
            </a:r>
            <a:r>
              <a:rPr lang="en-US" dirty="0" smtClean="0"/>
              <a:t>: competition is an interaction with or without social contact.</a:t>
            </a:r>
          </a:p>
          <a:p>
            <a:r>
              <a:rPr lang="en-US" sz="2800" b="1" dirty="0" smtClean="0">
                <a:latin typeface="Times New Roman" pitchFamily="18" charset="0"/>
                <a:cs typeface="Times New Roman" pitchFamily="18" charset="0"/>
              </a:rPr>
              <a:t>CHARACTERISTICS:</a:t>
            </a:r>
          </a:p>
          <a:p>
            <a:r>
              <a:rPr lang="en-US" sz="2800" dirty="0" smtClean="0">
                <a:latin typeface="Times New Roman" pitchFamily="18" charset="0"/>
                <a:cs typeface="Times New Roman" pitchFamily="18" charset="0"/>
              </a:rPr>
              <a:t>Universal</a:t>
            </a:r>
          </a:p>
          <a:p>
            <a:r>
              <a:rPr lang="en-US" sz="2800" dirty="0" smtClean="0">
                <a:latin typeface="Times New Roman" pitchFamily="18" charset="0"/>
                <a:cs typeface="Times New Roman" pitchFamily="18" charset="0"/>
              </a:rPr>
              <a:t>Impersonal or personal</a:t>
            </a:r>
          </a:p>
          <a:p>
            <a:r>
              <a:rPr lang="en-US" sz="2800" dirty="0" smtClean="0">
                <a:latin typeface="Times New Roman" pitchFamily="18" charset="0"/>
                <a:cs typeface="Times New Roman" pitchFamily="18" charset="0"/>
              </a:rPr>
              <a:t>Continuous</a:t>
            </a:r>
          </a:p>
          <a:p>
            <a:r>
              <a:rPr lang="en-US" sz="2800" dirty="0" smtClean="0">
                <a:latin typeface="Times New Roman" pitchFamily="18" charset="0"/>
                <a:cs typeface="Times New Roman" pitchFamily="18" charset="0"/>
              </a:rPr>
              <a:t>Limited goals</a:t>
            </a:r>
          </a:p>
          <a:p>
            <a:r>
              <a:rPr lang="en-US" sz="2800" dirty="0" smtClean="0">
                <a:latin typeface="Times New Roman" pitchFamily="18" charset="0"/>
                <a:cs typeface="Times New Roman" pitchFamily="18" charset="0"/>
              </a:rPr>
              <a:t>Dynamic stimulating factors</a:t>
            </a:r>
          </a:p>
          <a:p>
            <a:endParaRPr lang="en-US" dirty="0"/>
          </a:p>
        </p:txBody>
      </p:sp>
    </p:spTree>
    <p:extLst>
      <p:ext uri="{BB962C8B-B14F-4D97-AF65-F5344CB8AC3E}">
        <p14:creationId xmlns:p14="http://schemas.microsoft.com/office/powerpoint/2010/main" val="7093573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latin typeface="Times New Roman" pitchFamily="18" charset="0"/>
                <a:cs typeface="Times New Roman" pitchFamily="18" charset="0"/>
              </a:rPr>
              <a:t>Effects:</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lstStyle/>
          <a:p>
            <a:r>
              <a:rPr lang="en-US" b="1" dirty="0" smtClean="0"/>
              <a:t>Positive effect</a:t>
            </a:r>
            <a:r>
              <a:rPr lang="en-US" dirty="0" smtClean="0"/>
              <a:t>: </a:t>
            </a:r>
            <a:r>
              <a:rPr lang="en-US" dirty="0" smtClean="0">
                <a:latin typeface="Times New Roman" pitchFamily="18" charset="0"/>
                <a:cs typeface="Times New Roman" pitchFamily="18" charset="0"/>
              </a:rPr>
              <a:t>Competition performs more useful functions in society.</a:t>
            </a:r>
          </a:p>
          <a:p>
            <a:r>
              <a:rPr lang="en-US" dirty="0" smtClean="0">
                <a:latin typeface="Times New Roman" pitchFamily="18" charset="0"/>
                <a:cs typeface="Times New Roman" pitchFamily="18" charset="0"/>
              </a:rPr>
              <a:t>Brings about social progress.</a:t>
            </a:r>
          </a:p>
          <a:p>
            <a:r>
              <a:rPr lang="en-US" dirty="0" smtClean="0">
                <a:latin typeface="Times New Roman" pitchFamily="18" charset="0"/>
                <a:cs typeface="Times New Roman" pitchFamily="18" charset="0"/>
              </a:rPr>
              <a:t>Promotes quality of productive life.</a:t>
            </a:r>
          </a:p>
          <a:p>
            <a:r>
              <a:rPr lang="en-US" dirty="0" smtClean="0">
                <a:latin typeface="Times New Roman" pitchFamily="18" charset="0"/>
                <a:cs typeface="Times New Roman" pitchFamily="18" charset="0"/>
              </a:rPr>
              <a:t>Helps in personality development of group members.</a:t>
            </a:r>
          </a:p>
          <a:p>
            <a:r>
              <a:rPr lang="en-US" dirty="0" smtClean="0">
                <a:latin typeface="Times New Roman" pitchFamily="18" charset="0"/>
                <a:cs typeface="Times New Roman" pitchFamily="18" charset="0"/>
              </a:rPr>
              <a:t>Encourages hard work among people.</a:t>
            </a:r>
          </a:p>
          <a:p>
            <a:r>
              <a:rPr lang="en-US" dirty="0" smtClean="0">
                <a:latin typeface="Times New Roman" pitchFamily="18" charset="0"/>
                <a:cs typeface="Times New Roman" pitchFamily="18" charset="0"/>
              </a:rPr>
              <a:t>It is a source of motivation.</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200" dirty="0" smtClean="0">
                <a:latin typeface="Times New Roman" pitchFamily="18" charset="0"/>
                <a:cs typeface="Times New Roman" pitchFamily="18" charset="0"/>
              </a:rPr>
              <a:t>Cont---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lstStyle/>
          <a:p>
            <a:pPr algn="just">
              <a:lnSpc>
                <a:spcPct val="150000"/>
              </a:lnSpc>
            </a:pPr>
            <a:r>
              <a:rPr lang="en-US" dirty="0" smtClean="0">
                <a:latin typeface="Times New Roman" pitchFamily="18" charset="0"/>
                <a:cs typeface="Times New Roman" pitchFamily="18" charset="0"/>
              </a:rPr>
              <a:t>Negative effect: May lead to monopoly.</a:t>
            </a:r>
          </a:p>
          <a:p>
            <a:pPr algn="just">
              <a:lnSpc>
                <a:spcPct val="150000"/>
              </a:lnSpc>
            </a:pPr>
            <a:r>
              <a:rPr lang="en-US" dirty="0" smtClean="0">
                <a:latin typeface="Times New Roman" pitchFamily="18" charset="0"/>
                <a:cs typeface="Times New Roman" pitchFamily="18" charset="0"/>
              </a:rPr>
              <a:t>May create emotional disturbances.</a:t>
            </a:r>
          </a:p>
          <a:p>
            <a:pPr algn="just">
              <a:lnSpc>
                <a:spcPct val="150000"/>
              </a:lnSpc>
            </a:pPr>
            <a:r>
              <a:rPr lang="en-US" dirty="0" smtClean="0">
                <a:latin typeface="Times New Roman" pitchFamily="18" charset="0"/>
                <a:cs typeface="Times New Roman" pitchFamily="18" charset="0"/>
              </a:rPr>
              <a:t>May develop unfriendly</a:t>
            </a:r>
          </a:p>
          <a:p>
            <a:pPr algn="just">
              <a:lnSpc>
                <a:spcPct val="150000"/>
              </a:lnSpc>
            </a:pPr>
            <a:r>
              <a:rPr lang="en-US" dirty="0" smtClean="0">
                <a:latin typeface="Times New Roman" pitchFamily="18" charset="0"/>
                <a:cs typeface="Times New Roman" pitchFamily="18" charset="0"/>
              </a:rPr>
              <a:t>Unethical and violent practices</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TYPES OF COMPETITION: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lnSpcReduction="10000"/>
          </a:bodyPr>
          <a:lstStyle/>
          <a:p>
            <a:pPr algn="just">
              <a:lnSpc>
                <a:spcPct val="150000"/>
              </a:lnSpc>
            </a:pPr>
            <a:r>
              <a:rPr lang="en-US" sz="2400" b="1" dirty="0" smtClean="0">
                <a:latin typeface="Times New Roman" pitchFamily="18" charset="0"/>
                <a:cs typeface="Times New Roman" pitchFamily="18" charset="0"/>
              </a:rPr>
              <a:t>Social  Competition: </a:t>
            </a:r>
            <a:r>
              <a:rPr lang="en-US" sz="2400" dirty="0" smtClean="0">
                <a:latin typeface="Times New Roman" pitchFamily="18" charset="0"/>
                <a:cs typeface="Times New Roman" pitchFamily="18" charset="0"/>
              </a:rPr>
              <a:t>It is acute in societies , where individuals abilities, capacities, performance, merits, talents, intellectual levels are recognized. </a:t>
            </a:r>
          </a:p>
          <a:p>
            <a:pPr algn="just">
              <a:lnSpc>
                <a:spcPct val="150000"/>
              </a:lnSpc>
            </a:pPr>
            <a:r>
              <a:rPr lang="en-US" sz="2400" b="1" dirty="0" smtClean="0">
                <a:latin typeface="Times New Roman" pitchFamily="18" charset="0"/>
                <a:cs typeface="Times New Roman" pitchFamily="18" charset="0"/>
              </a:rPr>
              <a:t>Economic  Competition </a:t>
            </a:r>
            <a:r>
              <a:rPr lang="en-US" sz="2400" dirty="0" smtClean="0">
                <a:latin typeface="Times New Roman" pitchFamily="18" charset="0"/>
                <a:cs typeface="Times New Roman" pitchFamily="18" charset="0"/>
              </a:rPr>
              <a:t>: The main component of economic sphere include production, distribution and consumption.</a:t>
            </a:r>
          </a:p>
          <a:p>
            <a:pPr algn="just">
              <a:lnSpc>
                <a:spcPct val="150000"/>
              </a:lnSpc>
            </a:pPr>
            <a:r>
              <a:rPr lang="en-US" sz="2400" b="1" dirty="0" smtClean="0">
                <a:latin typeface="Times New Roman" pitchFamily="18" charset="0"/>
                <a:cs typeface="Times New Roman" pitchFamily="18" charset="0"/>
              </a:rPr>
              <a:t>Political  Competition</a:t>
            </a:r>
            <a:r>
              <a:rPr lang="en-US" sz="2400" dirty="0" smtClean="0">
                <a:latin typeface="Times New Roman" pitchFamily="18" charset="0"/>
                <a:cs typeface="Times New Roman" pitchFamily="18" charset="0"/>
              </a:rPr>
              <a:t>: High competition is observed in political field.</a:t>
            </a:r>
          </a:p>
          <a:p>
            <a:pPr algn="just">
              <a:lnSpc>
                <a:spcPct val="150000"/>
              </a:lnSpc>
            </a:pPr>
            <a:r>
              <a:rPr lang="en-US" sz="2400" b="1" dirty="0" smtClean="0">
                <a:latin typeface="Times New Roman" pitchFamily="18" charset="0"/>
                <a:cs typeface="Times New Roman" pitchFamily="18" charset="0"/>
              </a:rPr>
              <a:t>Cultural  Competition</a:t>
            </a:r>
            <a:r>
              <a:rPr lang="en-US" sz="2400" dirty="0" smtClean="0">
                <a:latin typeface="Times New Roman" pitchFamily="18" charset="0"/>
                <a:cs typeface="Times New Roman" pitchFamily="18" charset="0"/>
              </a:rPr>
              <a:t>: It may take place between two or more groups.</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r>
              <a:rPr lang="en-US" sz="2400" dirty="0" smtClean="0">
                <a:latin typeface="Times New Roman" pitchFamily="18" charset="0"/>
                <a:cs typeface="Times New Roman" pitchFamily="18" charset="0"/>
              </a:rPr>
              <a:t>DIFFERENCE BETWEEN COOPERATION AND COMPETITION</a:t>
            </a:r>
            <a:endParaRPr lang="en-US" sz="2400"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457200" y="1066800"/>
          <a:ext cx="8229600" cy="5181600"/>
        </p:xfrm>
        <a:graphic>
          <a:graphicData uri="http://schemas.openxmlformats.org/drawingml/2006/table">
            <a:tbl>
              <a:tblPr firstRow="1" bandRow="1">
                <a:tableStyleId>{5C22544A-7EE6-4342-B048-85BDC9FD1C3A}</a:tableStyleId>
              </a:tblPr>
              <a:tblGrid>
                <a:gridCol w="4114800"/>
                <a:gridCol w="4114800"/>
              </a:tblGrid>
              <a:tr h="863600">
                <a:tc>
                  <a:txBody>
                    <a:bodyPr/>
                    <a:lstStyle/>
                    <a:p>
                      <a:r>
                        <a:rPr lang="en-US" sz="2000" dirty="0" smtClean="0">
                          <a:solidFill>
                            <a:schemeClr val="tx1"/>
                          </a:solidFill>
                          <a:latin typeface="Times New Roman" pitchFamily="18" charset="0"/>
                          <a:cs typeface="Times New Roman" pitchFamily="18" charset="0"/>
                        </a:rPr>
                        <a:t>COOPERATION</a:t>
                      </a:r>
                      <a:endParaRPr lang="en-US" sz="2000" dirty="0">
                        <a:solidFill>
                          <a:schemeClr val="tx1"/>
                        </a:solidFill>
                        <a:latin typeface="Times New Roman" pitchFamily="18" charset="0"/>
                        <a:cs typeface="Times New Roman" pitchFamily="18" charset="0"/>
                      </a:endParaRPr>
                    </a:p>
                  </a:txBody>
                  <a:tcPr/>
                </a:tc>
                <a:tc>
                  <a:txBody>
                    <a:bodyPr/>
                    <a:lstStyle/>
                    <a:p>
                      <a:r>
                        <a:rPr lang="en-US" sz="2000" dirty="0" smtClean="0">
                          <a:solidFill>
                            <a:schemeClr val="tx1"/>
                          </a:solidFill>
                          <a:latin typeface="Times New Roman" pitchFamily="18" charset="0"/>
                          <a:cs typeface="Times New Roman" pitchFamily="18" charset="0"/>
                        </a:rPr>
                        <a:t>COMPETITION</a:t>
                      </a:r>
                      <a:endParaRPr lang="en-US" sz="2000" dirty="0">
                        <a:solidFill>
                          <a:schemeClr val="tx1"/>
                        </a:solidFill>
                        <a:latin typeface="Times New Roman" pitchFamily="18" charset="0"/>
                        <a:cs typeface="Times New Roman" pitchFamily="18" charset="0"/>
                      </a:endParaRPr>
                    </a:p>
                  </a:txBody>
                  <a:tcPr/>
                </a:tc>
              </a:tr>
              <a:tr h="1139952">
                <a:tc>
                  <a:txBody>
                    <a:bodyPr/>
                    <a:lstStyle/>
                    <a:p>
                      <a:r>
                        <a:rPr lang="en-US" sz="2000" dirty="0" smtClean="0">
                          <a:latin typeface="Times New Roman" pitchFamily="18" charset="0"/>
                          <a:cs typeface="Times New Roman" pitchFamily="18" charset="0"/>
                        </a:rPr>
                        <a:t>Two or more persons work together to gain a common end.</a:t>
                      </a:r>
                      <a:endParaRPr lang="en-US" sz="2000" dirty="0">
                        <a:latin typeface="Times New Roman" pitchFamily="18" charset="0"/>
                        <a:cs typeface="Times New Roman" pitchFamily="18" charset="0"/>
                      </a:endParaRPr>
                    </a:p>
                  </a:txBody>
                  <a:tcPr/>
                </a:tc>
                <a:tc>
                  <a:txBody>
                    <a:bodyPr/>
                    <a:lstStyle/>
                    <a:p>
                      <a:r>
                        <a:rPr lang="en-US" sz="2000" dirty="0" smtClean="0">
                          <a:latin typeface="Times New Roman" pitchFamily="18" charset="0"/>
                          <a:cs typeface="Times New Roman" pitchFamily="18" charset="0"/>
                        </a:rPr>
                        <a:t>Individuals try to complete with each other to obtain rewards or achieve the goal</a:t>
                      </a:r>
                      <a:endParaRPr lang="en-US" sz="2000" dirty="0">
                        <a:latin typeface="Times New Roman" pitchFamily="18" charset="0"/>
                        <a:cs typeface="Times New Roman" pitchFamily="18" charset="0"/>
                      </a:endParaRPr>
                    </a:p>
                  </a:txBody>
                  <a:tcPr/>
                </a:tc>
              </a:tr>
              <a:tr h="7945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Times New Roman" pitchFamily="18" charset="0"/>
                          <a:cs typeface="Times New Roman" pitchFamily="18" charset="0"/>
                        </a:rPr>
                        <a:t>Can bring positive result</a:t>
                      </a:r>
                    </a:p>
                    <a:p>
                      <a:endParaRPr lang="en-US" sz="2000" dirty="0">
                        <a:latin typeface="Times New Roman" pitchFamily="18" charset="0"/>
                        <a:cs typeface="Times New Roman" pitchFamily="18" charset="0"/>
                      </a:endParaRPr>
                    </a:p>
                  </a:txBody>
                  <a:tcPr/>
                </a:tc>
                <a:tc>
                  <a:txBody>
                    <a:bodyPr/>
                    <a:lstStyle/>
                    <a:p>
                      <a:r>
                        <a:rPr lang="en-US" sz="2000" dirty="0" smtClean="0">
                          <a:latin typeface="Times New Roman" pitchFamily="18" charset="0"/>
                          <a:cs typeface="Times New Roman" pitchFamily="18" charset="0"/>
                        </a:rPr>
                        <a:t>Can bring positive result</a:t>
                      </a:r>
                      <a:endParaRPr lang="en-US" sz="2000" dirty="0">
                        <a:latin typeface="Times New Roman" pitchFamily="18" charset="0"/>
                        <a:cs typeface="Times New Roman" pitchFamily="18" charset="0"/>
                      </a:endParaRPr>
                    </a:p>
                  </a:txBody>
                  <a:tcPr/>
                </a:tc>
              </a:tr>
              <a:tr h="7945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Times New Roman" pitchFamily="18" charset="0"/>
                          <a:cs typeface="Times New Roman" pitchFamily="18" charset="0"/>
                        </a:rPr>
                        <a:t>Based on joint efforts of the group.</a:t>
                      </a:r>
                    </a:p>
                    <a:p>
                      <a:endParaRPr lang="en-US" sz="2000" dirty="0">
                        <a:latin typeface="Times New Roman" pitchFamily="18" charset="0"/>
                        <a:cs typeface="Times New Roman" pitchFamily="18" charset="0"/>
                      </a:endParaRPr>
                    </a:p>
                  </a:txBody>
                  <a:tcPr/>
                </a:tc>
                <a:tc>
                  <a:txBody>
                    <a:bodyPr/>
                    <a:lstStyle/>
                    <a:p>
                      <a:r>
                        <a:rPr lang="en-US" sz="2000" dirty="0" smtClean="0">
                          <a:latin typeface="Times New Roman" pitchFamily="18" charset="0"/>
                          <a:cs typeface="Times New Roman" pitchFamily="18" charset="0"/>
                        </a:rPr>
                        <a:t>Has its own limitations</a:t>
                      </a:r>
                      <a:r>
                        <a:rPr lang="en-US" sz="2000" baseline="0" dirty="0" smtClean="0">
                          <a:latin typeface="Times New Roman" pitchFamily="18" charset="0"/>
                          <a:cs typeface="Times New Roman" pitchFamily="18" charset="0"/>
                        </a:rPr>
                        <a:t> based on norms, rules and regulations </a:t>
                      </a:r>
                      <a:endParaRPr lang="en-US" sz="2000" dirty="0">
                        <a:latin typeface="Times New Roman" pitchFamily="18" charset="0"/>
                        <a:cs typeface="Times New Roman" pitchFamily="18" charset="0"/>
                      </a:endParaRPr>
                    </a:p>
                  </a:txBody>
                  <a:tcPr/>
                </a:tc>
              </a:tr>
              <a:tr h="794512">
                <a:tc>
                  <a:txBody>
                    <a:bodyPr/>
                    <a:lstStyle/>
                    <a:p>
                      <a:r>
                        <a:rPr lang="en-US" sz="2000" dirty="0" smtClean="0">
                          <a:latin typeface="Times New Roman" pitchFamily="18" charset="0"/>
                          <a:cs typeface="Times New Roman" pitchFamily="18" charset="0"/>
                        </a:rPr>
                        <a:t>Less limited, requires kindness, sympathy. Mutual understanding</a:t>
                      </a:r>
                      <a:endParaRPr lang="en-US" sz="2000" dirty="0">
                        <a:latin typeface="Times New Roman" pitchFamily="18" charset="0"/>
                        <a:cs typeface="Times New Roman" pitchFamily="18" charset="0"/>
                      </a:endParaRPr>
                    </a:p>
                  </a:txBody>
                  <a:tcPr/>
                </a:tc>
                <a:tc>
                  <a:txBody>
                    <a:bodyPr/>
                    <a:lstStyle/>
                    <a:p>
                      <a:r>
                        <a:rPr lang="en-US" sz="2000" dirty="0" smtClean="0">
                          <a:latin typeface="Times New Roman" pitchFamily="18" charset="0"/>
                          <a:cs typeface="Times New Roman" pitchFamily="18" charset="0"/>
                        </a:rPr>
                        <a:t>Requires qualities like self confidence, desire, aspiration .</a:t>
                      </a:r>
                      <a:endParaRPr lang="en-US" sz="2000" dirty="0">
                        <a:latin typeface="Times New Roman" pitchFamily="18" charset="0"/>
                        <a:cs typeface="Times New Roman" pitchFamily="18" charset="0"/>
                      </a:endParaRPr>
                    </a:p>
                  </a:txBody>
                  <a:tcPr/>
                </a:tc>
              </a:tr>
              <a:tr h="794512">
                <a:tc>
                  <a:txBody>
                    <a:bodyPr/>
                    <a:lstStyle/>
                    <a:p>
                      <a:r>
                        <a:rPr lang="en-US" sz="2000" dirty="0" smtClean="0">
                          <a:latin typeface="Times New Roman" pitchFamily="18" charset="0"/>
                          <a:cs typeface="Times New Roman" pitchFamily="18" charset="0"/>
                        </a:rPr>
                        <a:t>Brings satisfaction and </a:t>
                      </a:r>
                      <a:endParaRPr lang="en-US" sz="2000" dirty="0">
                        <a:latin typeface="Times New Roman" pitchFamily="18" charset="0"/>
                        <a:cs typeface="Times New Roman" pitchFamily="18" charset="0"/>
                      </a:endParaRPr>
                    </a:p>
                  </a:txBody>
                  <a:tcPr/>
                </a:tc>
                <a:tc>
                  <a:txBody>
                    <a:bodyPr/>
                    <a:lstStyle/>
                    <a:p>
                      <a:r>
                        <a:rPr lang="en-US" sz="2000" dirty="0" smtClean="0">
                          <a:latin typeface="Times New Roman" pitchFamily="18" charset="0"/>
                          <a:cs typeface="Times New Roman" pitchFamily="18" charset="0"/>
                        </a:rPr>
                        <a:t>Gain positive</a:t>
                      </a:r>
                      <a:r>
                        <a:rPr lang="en-US" sz="2000" baseline="0" dirty="0" smtClean="0">
                          <a:latin typeface="Times New Roman" pitchFamily="18" charset="0"/>
                          <a:cs typeface="Times New Roman" pitchFamily="18" charset="0"/>
                        </a:rPr>
                        <a:t> effect such as satisfaction , happiness etc.</a:t>
                      </a:r>
                      <a:endParaRPr lang="en-US" sz="20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200" b="1" dirty="0" smtClean="0">
                <a:latin typeface="Times New Roman" pitchFamily="18" charset="0"/>
                <a:cs typeface="Times New Roman" pitchFamily="18" charset="0"/>
              </a:rPr>
              <a:t>CONTRAVENTION</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486400"/>
          </a:xfrm>
        </p:spPr>
        <p:txBody>
          <a:bodyPr>
            <a:normAutofit/>
          </a:bodyPr>
          <a:lstStyle/>
          <a:p>
            <a:r>
              <a:rPr lang="en-US" dirty="0" smtClean="0">
                <a:latin typeface="Times New Roman" pitchFamily="18" charset="0"/>
                <a:cs typeface="Times New Roman" pitchFamily="18" charset="0"/>
              </a:rPr>
              <a:t>A dissociative process intermediate between competition and conflict.</a:t>
            </a:r>
          </a:p>
          <a:p>
            <a:pPr>
              <a:buNone/>
            </a:pPr>
            <a:r>
              <a:rPr lang="en-US" b="1" dirty="0" smtClean="0">
                <a:latin typeface="Times New Roman" pitchFamily="18" charset="0"/>
                <a:cs typeface="Times New Roman" pitchFamily="18" charset="0"/>
              </a:rPr>
              <a:t>Process:</a:t>
            </a:r>
          </a:p>
          <a:p>
            <a:r>
              <a:rPr lang="en-US" dirty="0" smtClean="0">
                <a:latin typeface="Times New Roman" pitchFamily="18" charset="0"/>
                <a:cs typeface="Times New Roman" pitchFamily="18" charset="0"/>
              </a:rPr>
              <a:t>Repulsing</a:t>
            </a:r>
          </a:p>
          <a:p>
            <a:r>
              <a:rPr lang="en-US" dirty="0" smtClean="0">
                <a:latin typeface="Times New Roman" pitchFamily="18" charset="0"/>
                <a:cs typeface="Times New Roman" pitchFamily="18" charset="0"/>
              </a:rPr>
              <a:t>Working against</a:t>
            </a:r>
          </a:p>
          <a:p>
            <a:r>
              <a:rPr lang="en-US" dirty="0" smtClean="0">
                <a:latin typeface="Times New Roman" pitchFamily="18" charset="0"/>
                <a:cs typeface="Times New Roman" pitchFamily="18" charset="0"/>
              </a:rPr>
              <a:t>Hindering</a:t>
            </a:r>
          </a:p>
          <a:p>
            <a:r>
              <a:rPr lang="en-US" dirty="0" smtClean="0">
                <a:latin typeface="Times New Roman" pitchFamily="18" charset="0"/>
                <a:cs typeface="Times New Roman" pitchFamily="18" charset="0"/>
              </a:rPr>
              <a:t>Protesting</a:t>
            </a:r>
          </a:p>
          <a:p>
            <a:r>
              <a:rPr lang="en-US" dirty="0" smtClean="0">
                <a:latin typeface="Times New Roman" pitchFamily="18" charset="0"/>
                <a:cs typeface="Times New Roman" pitchFamily="18" charset="0"/>
              </a:rPr>
              <a:t>Restraining</a:t>
            </a:r>
          </a:p>
          <a:p>
            <a:r>
              <a:rPr lang="en-US" dirty="0" smtClean="0">
                <a:latin typeface="Times New Roman" pitchFamily="18" charset="0"/>
                <a:cs typeface="Times New Roman" pitchFamily="18" charset="0"/>
              </a:rPr>
              <a:t>Upsetting another plans </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TECHNIQUE</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lstStyle/>
          <a:p>
            <a:r>
              <a:rPr lang="en-US" dirty="0" smtClean="0">
                <a:latin typeface="Times New Roman" pitchFamily="18" charset="0"/>
                <a:cs typeface="Times New Roman" pitchFamily="18" charset="0"/>
              </a:rPr>
              <a:t>Public denying</a:t>
            </a:r>
          </a:p>
          <a:p>
            <a:r>
              <a:rPr lang="en-US" dirty="0" smtClean="0">
                <a:latin typeface="Times New Roman" pitchFamily="18" charset="0"/>
                <a:cs typeface="Times New Roman" pitchFamily="18" charset="0"/>
              </a:rPr>
              <a:t>Humiliation</a:t>
            </a:r>
          </a:p>
          <a:p>
            <a:r>
              <a:rPr lang="en-US" dirty="0" smtClean="0">
                <a:latin typeface="Times New Roman" pitchFamily="18" charset="0"/>
                <a:cs typeface="Times New Roman" pitchFamily="18" charset="0"/>
              </a:rPr>
              <a:t>Ignoring</a:t>
            </a:r>
          </a:p>
          <a:p>
            <a:r>
              <a:rPr lang="en-US" dirty="0" smtClean="0">
                <a:latin typeface="Times New Roman" pitchFamily="18" charset="0"/>
                <a:cs typeface="Times New Roman" pitchFamily="18" charset="0"/>
              </a:rPr>
              <a:t>Blaming</a:t>
            </a:r>
          </a:p>
          <a:p>
            <a:r>
              <a:rPr lang="en-US" dirty="0" smtClean="0">
                <a:latin typeface="Times New Roman" pitchFamily="18" charset="0"/>
                <a:cs typeface="Times New Roman" pitchFamily="18" charset="0"/>
              </a:rPr>
              <a:t>Challenging</a:t>
            </a:r>
          </a:p>
          <a:p>
            <a:r>
              <a:rPr lang="en-US" dirty="0" smtClean="0">
                <a:latin typeface="Times New Roman" pitchFamily="18" charset="0"/>
                <a:cs typeface="Times New Roman" pitchFamily="18" charset="0"/>
              </a:rPr>
              <a:t>Disapproving</a:t>
            </a:r>
          </a:p>
          <a:p>
            <a:pPr>
              <a:buNone/>
            </a:pP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200" dirty="0" smtClean="0">
                <a:latin typeface="Times New Roman" pitchFamily="18" charset="0"/>
                <a:cs typeface="Times New Roman" pitchFamily="18" charset="0"/>
              </a:rPr>
              <a:t>SUMMARY </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lstStyle/>
          <a:p>
            <a:pPr algn="just">
              <a:lnSpc>
                <a:spcPct val="200000"/>
              </a:lnSpc>
            </a:pPr>
            <a:r>
              <a:rPr lang="en-US" dirty="0" smtClean="0">
                <a:latin typeface="Times New Roman" pitchFamily="18" charset="0"/>
                <a:cs typeface="Times New Roman" pitchFamily="18" charset="0"/>
              </a:rPr>
              <a:t> Today we have seen about social process is the fundamental ways in which the man interacts and establishes relationships. It is a repetitive form of behavior which is found in life.</a:t>
            </a:r>
          </a:p>
          <a:p>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CONCLUSION </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lnSpcReduction="10000"/>
          </a:bodyPr>
          <a:lstStyle/>
          <a:p>
            <a:pPr algn="just">
              <a:lnSpc>
                <a:spcPct val="150000"/>
              </a:lnSpc>
            </a:pPr>
            <a:r>
              <a:rPr lang="en-US" dirty="0" smtClean="0">
                <a:latin typeface="Times New Roman" pitchFamily="18" charset="0"/>
                <a:cs typeface="Times New Roman" pitchFamily="18" charset="0"/>
              </a:rPr>
              <a:t>Today we have seen about social process is the fundamental ways in which the man interacts and establishes relationships. It is a repetitive form of behavior which is found in life. Definition, types and characteristics of processes. I hope you all understood this topic well.</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latin typeface="Times New Roman" pitchFamily="18" charset="0"/>
                <a:cs typeface="Times New Roman" pitchFamily="18" charset="0"/>
              </a:rPr>
              <a:t>ASSIGNMENT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lstStyle/>
          <a:p>
            <a:r>
              <a:rPr lang="en-US" dirty="0" smtClean="0">
                <a:latin typeface="Times New Roman" pitchFamily="18" charset="0"/>
                <a:cs typeface="Times New Roman" pitchFamily="18" charset="0"/>
              </a:rPr>
              <a:t>Define assimilation</a:t>
            </a:r>
          </a:p>
          <a:p>
            <a:r>
              <a:rPr lang="en-US" dirty="0" smtClean="0">
                <a:latin typeface="Times New Roman" pitchFamily="18" charset="0"/>
                <a:cs typeface="Times New Roman" pitchFamily="18" charset="0"/>
              </a:rPr>
              <a:t>Write down about Conflict</a:t>
            </a:r>
          </a:p>
          <a:p>
            <a:r>
              <a:rPr lang="en-US" dirty="0" smtClean="0">
                <a:latin typeface="Times New Roman" pitchFamily="18" charset="0"/>
                <a:cs typeface="Times New Roman" pitchFamily="18" charset="0"/>
              </a:rPr>
              <a:t>Explain about Cooperation</a:t>
            </a:r>
          </a:p>
          <a:p>
            <a:r>
              <a:rPr lang="en-US" dirty="0" smtClean="0">
                <a:latin typeface="Times New Roman" pitchFamily="18" charset="0"/>
                <a:cs typeface="Times New Roman" pitchFamily="18" charset="0"/>
              </a:rPr>
              <a:t>Define social process</a:t>
            </a:r>
          </a:p>
          <a:p>
            <a:r>
              <a:rPr lang="en-US" dirty="0" smtClean="0">
                <a:latin typeface="Times New Roman" pitchFamily="18" charset="0"/>
                <a:cs typeface="Times New Roman" pitchFamily="18" charset="0"/>
              </a:rPr>
              <a:t>Mention associative social process</a:t>
            </a:r>
          </a:p>
          <a:p>
            <a:r>
              <a:rPr lang="en-US" dirty="0" smtClean="0">
                <a:latin typeface="Times New Roman" pitchFamily="18" charset="0"/>
                <a:cs typeface="Times New Roman" pitchFamily="18" charset="0"/>
              </a:rPr>
              <a:t>Types of accommodation</a:t>
            </a:r>
          </a:p>
          <a:p>
            <a:r>
              <a:rPr lang="en-US" dirty="0" smtClean="0">
                <a:latin typeface="Times New Roman" pitchFamily="18" charset="0"/>
                <a:cs typeface="Times New Roman" pitchFamily="18" charset="0"/>
              </a:rPr>
              <a:t>Differences between Cooperation and conflict</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BIBILOGRAPHY </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447800"/>
            <a:ext cx="8229600" cy="4678363"/>
          </a:xfrm>
        </p:spPr>
        <p:txBody>
          <a:bodyPr/>
          <a:lstStyle/>
          <a:p>
            <a:pPr algn="just">
              <a:lnSpc>
                <a:spcPct val="150000"/>
              </a:lnSpc>
            </a:pPr>
            <a:r>
              <a:rPr lang="en-US" dirty="0" err="1" smtClean="0">
                <a:latin typeface="Times New Roman" pitchFamily="18" charset="0"/>
                <a:cs typeface="Times New Roman" pitchFamily="18" charset="0"/>
              </a:rPr>
              <a:t>Neeraja</a:t>
            </a:r>
            <a:r>
              <a:rPr lang="en-US" dirty="0" smtClean="0">
                <a:latin typeface="Times New Roman" pitchFamily="18" charset="0"/>
                <a:cs typeface="Times New Roman" pitchFamily="18" charset="0"/>
              </a:rPr>
              <a:t> KP. Textbook of sociology for nursing students.1</a:t>
            </a:r>
            <a:r>
              <a:rPr lang="en-US" baseline="30000" dirty="0" smtClean="0">
                <a:latin typeface="Times New Roman" pitchFamily="18" charset="0"/>
                <a:cs typeface="Times New Roman" pitchFamily="18" charset="0"/>
              </a:rPr>
              <a:t>st</a:t>
            </a:r>
            <a:r>
              <a:rPr lang="en-US" dirty="0" smtClean="0">
                <a:latin typeface="Times New Roman" pitchFamily="18" charset="0"/>
                <a:cs typeface="Times New Roman" pitchFamily="18" charset="0"/>
              </a:rPr>
              <a:t> Edi. Published By </a:t>
            </a:r>
            <a:r>
              <a:rPr lang="en-US" dirty="0" err="1" smtClean="0">
                <a:latin typeface="Times New Roman" pitchFamily="18" charset="0"/>
                <a:cs typeface="Times New Roman" pitchFamily="18" charset="0"/>
              </a:rPr>
              <a:t>Jaypee</a:t>
            </a:r>
            <a:r>
              <a:rPr lang="en-US" dirty="0" smtClean="0">
                <a:latin typeface="Times New Roman" pitchFamily="18" charset="0"/>
                <a:cs typeface="Times New Roman" pitchFamily="18" charset="0"/>
              </a:rPr>
              <a:t> Brothers. P.G. </a:t>
            </a:r>
            <a:r>
              <a:rPr lang="en-US" dirty="0" smtClean="0">
                <a:latin typeface="Times New Roman" pitchFamily="18" charset="0"/>
                <a:cs typeface="Times New Roman" pitchFamily="18" charset="0"/>
              </a:rPr>
              <a:t>202-239</a:t>
            </a:r>
          </a:p>
          <a:p>
            <a:pPr algn="just">
              <a:lnSpc>
                <a:spcPct val="150000"/>
              </a:lnSpc>
            </a:pPr>
            <a:r>
              <a:rPr lang="en-US" dirty="0" smtClean="0">
                <a:latin typeface="Times New Roman" pitchFamily="18" charset="0"/>
                <a:cs typeface="Times New Roman" pitchFamily="18" charset="0"/>
              </a:rPr>
              <a:t>R.Sreevani2.Applied sociology </a:t>
            </a:r>
            <a:r>
              <a:rPr lang="en-US" dirty="0" smtClean="0">
                <a:latin typeface="Times New Roman" pitchFamily="18" charset="0"/>
                <a:cs typeface="Times New Roman" pitchFamily="18" charset="0"/>
              </a:rPr>
              <a:t> for </a:t>
            </a:r>
            <a:r>
              <a:rPr lang="en-US" dirty="0" err="1" smtClean="0">
                <a:latin typeface="Times New Roman" pitchFamily="18" charset="0"/>
                <a:cs typeface="Times New Roman" pitchFamily="18" charset="0"/>
              </a:rPr>
              <a:t>nurses.Jaypee</a:t>
            </a:r>
            <a:r>
              <a:rPr lang="en-US" dirty="0" smtClean="0">
                <a:latin typeface="Times New Roman" pitchFamily="18" charset="0"/>
                <a:cs typeface="Times New Roman" pitchFamily="18" charset="0"/>
              </a:rPr>
              <a:t> brothers 1</a:t>
            </a:r>
            <a:r>
              <a:rPr lang="en-US" baseline="30000" dirty="0" smtClean="0">
                <a:latin typeface="Times New Roman" pitchFamily="18" charset="0"/>
                <a:cs typeface="Times New Roman" pitchFamily="18" charset="0"/>
              </a:rPr>
              <a:t>st</a:t>
            </a:r>
            <a:r>
              <a:rPr lang="en-US" dirty="0" smtClean="0">
                <a:latin typeface="Times New Roman" pitchFamily="18" charset="0"/>
                <a:cs typeface="Times New Roman" pitchFamily="18" charset="0"/>
              </a:rPr>
              <a:t> Edition. </a:t>
            </a:r>
            <a:r>
              <a:rPr lang="en-US" smtClean="0">
                <a:latin typeface="Times New Roman" pitchFamily="18" charset="0"/>
                <a:cs typeface="Times New Roman" pitchFamily="18" charset="0"/>
              </a:rPr>
              <a:t>New </a:t>
            </a:r>
            <a:r>
              <a:rPr lang="en-US" dirty="0" smtClean="0">
                <a:latin typeface="Times New Roman" pitchFamily="18" charset="0"/>
                <a:cs typeface="Times New Roman" pitchFamily="18" charset="0"/>
              </a:rPr>
              <a:t>Delhi.</a:t>
            </a:r>
            <a:endParaRPr lang="en-US"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TotalTime>
  <Words>1789</Words>
  <Application>Microsoft Office PowerPoint</Application>
  <PresentationFormat>On-screen Show (4:3)</PresentationFormat>
  <Paragraphs>247</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KRISHNA  INSTITUTE  OF    NURSING    SCIENCE’S,  KARAD.</vt:lpstr>
      <vt:lpstr>Objectives</vt:lpstr>
      <vt:lpstr>SOCIAL PROCESS</vt:lpstr>
      <vt:lpstr>DEFINITION</vt:lpstr>
      <vt:lpstr>FORMS OF SOCIAL PROCESS</vt:lpstr>
      <vt:lpstr>ASSOCIATIVE SOCIAL PROCESS</vt:lpstr>
      <vt:lpstr>CHARACTERISTICS</vt:lpstr>
      <vt:lpstr>TYPES OF COOPERATION</vt:lpstr>
      <vt:lpstr>ADJUSTMENT</vt:lpstr>
      <vt:lpstr>ACCOMODATION</vt:lpstr>
      <vt:lpstr>DEFINITION</vt:lpstr>
      <vt:lpstr>CHARACTERISTICS OF ACCOMMODATION</vt:lpstr>
      <vt:lpstr>ASSIMILATION</vt:lpstr>
      <vt:lpstr>DEFINITION OF ASSIMILATION</vt:lpstr>
      <vt:lpstr>CHARACTERISTICS OF ASSIMILATION</vt:lpstr>
      <vt:lpstr>ISOLATION</vt:lpstr>
      <vt:lpstr>CONT---</vt:lpstr>
      <vt:lpstr>MERITS OF ISOLATION</vt:lpstr>
      <vt:lpstr>DEMERITS OF ISOLATION</vt:lpstr>
      <vt:lpstr>DIFFERENCE BETWEEN ACCOMODATION AND ASSIMILATION</vt:lpstr>
      <vt:lpstr>Cont---</vt:lpstr>
      <vt:lpstr>DISSOCIATIVE SOCIAL PROCESS</vt:lpstr>
      <vt:lpstr>CONFLICT</vt:lpstr>
      <vt:lpstr>CAUSES</vt:lpstr>
      <vt:lpstr>Cont---</vt:lpstr>
      <vt:lpstr>CHARACTERISTIC OF CONFLICT</vt:lpstr>
      <vt:lpstr>Cont.</vt:lpstr>
      <vt:lpstr>CLASSIFICATION OF CONFLICT</vt:lpstr>
      <vt:lpstr>DIFFERENCE BETWEEN CONFLICT AND COMPETITION</vt:lpstr>
      <vt:lpstr>DIFFERENCE BETWEEN CONFLICT AND Cooperation </vt:lpstr>
      <vt:lpstr>COMPETITION</vt:lpstr>
      <vt:lpstr>Cont---</vt:lpstr>
      <vt:lpstr>Effects:</vt:lpstr>
      <vt:lpstr>Cont---</vt:lpstr>
      <vt:lpstr>TYPES OF COMPETITION:</vt:lpstr>
      <vt:lpstr>DIFFERENCE BETWEEN COOPERATION AND COMPETITION</vt:lpstr>
      <vt:lpstr>CONTRAVENTION</vt:lpstr>
      <vt:lpstr>TECHNIQUE</vt:lpstr>
      <vt:lpstr>SUMMARY </vt:lpstr>
      <vt:lpstr>CONCLUSION </vt:lpstr>
      <vt:lpstr>ASSIGNMENT</vt:lpstr>
      <vt:lpstr>BIBILOGRAPHY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Akechelon</dc:creator>
  <cp:lastModifiedBy>Sangita</cp:lastModifiedBy>
  <cp:revision>53</cp:revision>
  <dcterms:created xsi:type="dcterms:W3CDTF">2006-08-16T00:00:00Z</dcterms:created>
  <dcterms:modified xsi:type="dcterms:W3CDTF">2022-04-26T03:17:37Z</dcterms:modified>
</cp:coreProperties>
</file>