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9" r:id="rId2"/>
    <p:sldId id="420" r:id="rId3"/>
    <p:sldId id="336" r:id="rId4"/>
    <p:sldId id="338" r:id="rId5"/>
    <p:sldId id="347" r:id="rId6"/>
    <p:sldId id="339" r:id="rId7"/>
    <p:sldId id="415" r:id="rId8"/>
    <p:sldId id="345" r:id="rId9"/>
    <p:sldId id="349" r:id="rId10"/>
    <p:sldId id="351" r:id="rId11"/>
    <p:sldId id="416" r:id="rId12"/>
    <p:sldId id="352" r:id="rId13"/>
    <p:sldId id="417" r:id="rId14"/>
    <p:sldId id="353" r:id="rId15"/>
    <p:sldId id="421" r:id="rId16"/>
    <p:sldId id="354" r:id="rId17"/>
    <p:sldId id="37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1386" y="-5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21/04/2022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609600"/>
            <a:ext cx="9144000" cy="5715000"/>
          </a:xfrm>
        </p:spPr>
        <p:txBody>
          <a:bodyPr>
            <a:normAutofit/>
          </a:bodyPr>
          <a:lstStyle/>
          <a:p>
            <a:pPr>
              <a:lnSpc>
                <a:spcPct val="150000"/>
              </a:lnSpc>
            </a:pPr>
            <a:r>
              <a:rPr lang="en-US" sz="3200" b="1" dirty="0" smtClean="0">
                <a:solidFill>
                  <a:srgbClr val="7030A0"/>
                </a:solidFill>
                <a:latin typeface="Times New Roman" pitchFamily="18" charset="0"/>
                <a:cs typeface="Times New Roman" pitchFamily="18" charset="0"/>
              </a:rPr>
              <a:t>TITLE OF THE TOPIC: </a:t>
            </a:r>
            <a:r>
              <a:rPr lang="en-US" sz="2800" b="1" dirty="0" smtClean="0">
                <a:solidFill>
                  <a:srgbClr val="7030A0"/>
                </a:solidFill>
                <a:latin typeface="Times New Roman" pitchFamily="18" charset="0"/>
                <a:cs typeface="Times New Roman" pitchFamily="18" charset="0"/>
              </a:rPr>
              <a:t>MECHANISM OF NORMAL LABOR</a:t>
            </a:r>
            <a:r>
              <a:rPr lang="en-US" sz="3200" b="1" dirty="0" smtClean="0">
                <a:solidFill>
                  <a:srgbClr val="7030A0"/>
                </a:solidFill>
                <a:latin typeface="Times New Roman" pitchFamily="18" charset="0"/>
                <a:cs typeface="Times New Roman" pitchFamily="18" charset="0"/>
              </a:rPr>
              <a:t/>
            </a:r>
            <a:br>
              <a:rPr lang="en-US" sz="3200" b="1" dirty="0" smtClean="0">
                <a:solidFill>
                  <a:srgbClr val="7030A0"/>
                </a:solidFill>
                <a:latin typeface="Times New Roman" pitchFamily="18" charset="0"/>
                <a:cs typeface="Times New Roman" pitchFamily="18" charset="0"/>
              </a:rPr>
            </a:br>
            <a:r>
              <a:rPr lang="en-US" sz="2800" b="1" dirty="0" smtClean="0">
                <a:solidFill>
                  <a:srgbClr val="7030A0"/>
                </a:solidFill>
                <a:latin typeface="Times New Roman" pitchFamily="18" charset="0"/>
                <a:cs typeface="Times New Roman" pitchFamily="18" charset="0"/>
              </a:rPr>
              <a:t>NAME OF THE TEACHER: DR. NITANJALI V. PATIL</a:t>
            </a:r>
            <a:br>
              <a:rPr lang="en-US" sz="2800" b="1" dirty="0" smtClean="0">
                <a:solidFill>
                  <a:srgbClr val="7030A0"/>
                </a:solidFill>
                <a:latin typeface="Times New Roman" pitchFamily="18" charset="0"/>
                <a:cs typeface="Times New Roman" pitchFamily="18" charset="0"/>
              </a:rPr>
            </a:br>
            <a:r>
              <a:rPr lang="en-US" sz="2800" b="1" dirty="0" smtClean="0">
                <a:solidFill>
                  <a:srgbClr val="7030A0"/>
                </a:solidFill>
                <a:latin typeface="Times New Roman" pitchFamily="18" charset="0"/>
                <a:cs typeface="Times New Roman" pitchFamily="18" charset="0"/>
              </a:rPr>
              <a:t>DESIGNATION: ASSISTANT PROFESSOR </a:t>
            </a:r>
            <a:br>
              <a:rPr lang="en-US" sz="2800" b="1" dirty="0" smtClean="0">
                <a:solidFill>
                  <a:srgbClr val="7030A0"/>
                </a:solidFill>
                <a:latin typeface="Times New Roman" pitchFamily="18" charset="0"/>
                <a:cs typeface="Times New Roman" pitchFamily="18" charset="0"/>
              </a:rPr>
            </a:br>
            <a:r>
              <a:rPr lang="en-US" sz="2800" b="1" dirty="0" smtClean="0">
                <a:solidFill>
                  <a:srgbClr val="7030A0"/>
                </a:solidFill>
                <a:latin typeface="Times New Roman" pitchFamily="18" charset="0"/>
                <a:cs typeface="Times New Roman" pitchFamily="18" charset="0"/>
              </a:rPr>
              <a:t>DEPARTMENT: KINS, KARAD. </a:t>
            </a:r>
            <a:endParaRPr lang="en-US" sz="3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382000" cy="5668963"/>
          </a:xfrm>
        </p:spPr>
        <p:txBody>
          <a:bodyPr>
            <a:noAutofit/>
          </a:bodyPr>
          <a:lstStyle/>
          <a:p>
            <a:pPr>
              <a:lnSpc>
                <a:spcPct val="150000"/>
              </a:lnSpc>
            </a:pPr>
            <a:r>
              <a:rPr lang="en-US" sz="2800" b="1" dirty="0" smtClean="0"/>
              <a:t>SPECIFIC LEARNING OBJECTIVE:</a:t>
            </a:r>
          </a:p>
          <a:p>
            <a:pPr>
              <a:lnSpc>
                <a:spcPct val="150000"/>
              </a:lnSpc>
              <a:buNone/>
            </a:pPr>
            <a:r>
              <a:rPr lang="en-US" sz="2800" dirty="0" smtClean="0"/>
              <a:t>AT THE END OF THE CLASS THE LEARNERS WILL BE ABLE TO:</a:t>
            </a:r>
          </a:p>
          <a:p>
            <a:pPr>
              <a:lnSpc>
                <a:spcPct val="170000"/>
              </a:lnSpc>
            </a:pPr>
            <a:r>
              <a:rPr lang="en-US" sz="2800" dirty="0" smtClean="0">
                <a:latin typeface="Times New Roman" pitchFamily="18" charset="0"/>
                <a:cs typeface="Times New Roman" pitchFamily="18" charset="0"/>
              </a:rPr>
              <a:t>DEFINE THE MECHANISM OF NORMAL LABOR </a:t>
            </a:r>
          </a:p>
          <a:p>
            <a:pPr lvl="0">
              <a:lnSpc>
                <a:spcPct val="170000"/>
              </a:lnSpc>
            </a:pPr>
            <a:r>
              <a:rPr lang="en-US" sz="2800" dirty="0" smtClean="0">
                <a:latin typeface="Times New Roman" pitchFamily="18" charset="0"/>
                <a:cs typeface="Times New Roman" pitchFamily="18" charset="0"/>
              </a:rPr>
              <a:t>DEMONSTRATE THE MECHANISM OF NORMAL LABOR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382000" cy="6019800"/>
          </a:xfrm>
        </p:spPr>
        <p:txBody>
          <a:bodyPr>
            <a:normAutofit/>
          </a:bodyPr>
          <a:lstStyle/>
          <a:p>
            <a:pPr>
              <a:lnSpc>
                <a:spcPct val="150000"/>
              </a:lnSpc>
            </a:pPr>
            <a:r>
              <a:rPr lang="en-US" dirty="0" smtClean="0"/>
              <a:t>DEFINITION: </a:t>
            </a:r>
          </a:p>
          <a:p>
            <a:pPr>
              <a:lnSpc>
                <a:spcPct val="150000"/>
              </a:lnSpc>
            </a:pPr>
            <a:r>
              <a:rPr lang="en-US" dirty="0" smtClean="0"/>
              <a:t>THE SERIES OF MOVEMENTS THAT OCCUR ON THE HEAD IN THE PROCESS OF ADAPTATION DURING ITS JOURNEY THROUGH THE PELVIS IS CALLED MECHANISM OF LABOR. </a:t>
            </a:r>
          </a:p>
          <a:p>
            <a:pPr>
              <a:lnSpc>
                <a:spcPct val="150000"/>
              </a:lnSpc>
            </a:pP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763000" cy="6324600"/>
          </a:xfrm>
        </p:spPr>
        <p:txBody>
          <a:bodyPr>
            <a:noAutofit/>
          </a:bodyPr>
          <a:lstStyle/>
          <a:p>
            <a:pPr>
              <a:lnSpc>
                <a:spcPct val="160000"/>
              </a:lnSpc>
            </a:pPr>
            <a:r>
              <a:rPr lang="en-US" sz="2000" b="1" dirty="0" smtClean="0"/>
              <a:t>THE MECHANISM OF NORMAL LABOUR- </a:t>
            </a:r>
            <a:r>
              <a:rPr lang="en-US" sz="2000" dirty="0" smtClean="0"/>
              <a:t>ARE THE </a:t>
            </a:r>
            <a:r>
              <a:rPr lang="en-US" sz="2000" b="1" dirty="0" smtClean="0">
                <a:solidFill>
                  <a:srgbClr val="FF0000"/>
                </a:solidFill>
              </a:rPr>
              <a:t>POSITIONAL MOVEMENTS </a:t>
            </a:r>
            <a:r>
              <a:rPr lang="en-US" sz="2000" dirty="0" smtClean="0"/>
              <a:t>OF THAT THE </a:t>
            </a:r>
            <a:r>
              <a:rPr lang="en-US" sz="2000" b="1" dirty="0" smtClean="0">
                <a:solidFill>
                  <a:srgbClr val="FF0000"/>
                </a:solidFill>
              </a:rPr>
              <a:t>FETUS UNDERGOES </a:t>
            </a:r>
            <a:r>
              <a:rPr lang="en-US" sz="2000" dirty="0" smtClean="0"/>
              <a:t>TO </a:t>
            </a:r>
            <a:r>
              <a:rPr lang="en-US" sz="2000" b="1" dirty="0" smtClean="0">
                <a:solidFill>
                  <a:srgbClr val="FF0000"/>
                </a:solidFill>
              </a:rPr>
              <a:t>ACCOMMODATE ITSELF </a:t>
            </a:r>
            <a:r>
              <a:rPr lang="en-US" sz="2000" dirty="0" smtClean="0"/>
              <a:t>TO THE </a:t>
            </a:r>
            <a:r>
              <a:rPr lang="en-US" sz="2000" b="1" dirty="0" smtClean="0">
                <a:solidFill>
                  <a:srgbClr val="FF0000"/>
                </a:solidFill>
              </a:rPr>
              <a:t>MATERNAL PELVIS</a:t>
            </a:r>
            <a:r>
              <a:rPr lang="en-US" sz="2000" dirty="0" smtClean="0"/>
              <a:t>.</a:t>
            </a:r>
          </a:p>
          <a:p>
            <a:pPr>
              <a:lnSpc>
                <a:spcPct val="160000"/>
              </a:lnSpc>
            </a:pPr>
            <a:r>
              <a:rPr lang="en-US" sz="2000" dirty="0" smtClean="0"/>
              <a:t>THE WAY THE FETUS IS NORMALLY SITUATED CAN BE DESCRIBED AS FOLLOWS</a:t>
            </a:r>
          </a:p>
          <a:p>
            <a:pPr lvl="0">
              <a:lnSpc>
                <a:spcPct val="160000"/>
              </a:lnSpc>
            </a:pPr>
            <a:r>
              <a:rPr lang="en-US" sz="2000" dirty="0" smtClean="0"/>
              <a:t>THE LIE IS LONGITUDINAL.</a:t>
            </a:r>
          </a:p>
          <a:p>
            <a:pPr lvl="0">
              <a:lnSpc>
                <a:spcPct val="160000"/>
              </a:lnSpc>
            </a:pPr>
            <a:r>
              <a:rPr lang="en-US" sz="2000" dirty="0" smtClean="0"/>
              <a:t>THE PRESENTATION CEPHALIC.</a:t>
            </a:r>
          </a:p>
          <a:p>
            <a:pPr lvl="0">
              <a:lnSpc>
                <a:spcPct val="160000"/>
              </a:lnSpc>
            </a:pPr>
            <a:r>
              <a:rPr lang="en-US" sz="2000" dirty="0" smtClean="0"/>
              <a:t>THE POSITION IS RIGHT OR LEFT OCCIPITOANTERIOR.</a:t>
            </a:r>
          </a:p>
          <a:p>
            <a:pPr lvl="0">
              <a:lnSpc>
                <a:spcPct val="160000"/>
              </a:lnSpc>
            </a:pPr>
            <a:r>
              <a:rPr lang="en-US" sz="2000" dirty="0" smtClean="0"/>
              <a:t>THE ATTITUDE IS ONE OF FLEXION.</a:t>
            </a:r>
          </a:p>
          <a:p>
            <a:pPr lvl="0">
              <a:lnSpc>
                <a:spcPct val="160000"/>
              </a:lnSpc>
            </a:pPr>
            <a:r>
              <a:rPr lang="en-US" sz="2000" dirty="0" smtClean="0"/>
              <a:t>THE DENOMINATOR IS ONE OF OCCIPUT.</a:t>
            </a:r>
          </a:p>
          <a:p>
            <a:pPr lvl="0">
              <a:lnSpc>
                <a:spcPct val="160000"/>
              </a:lnSpc>
            </a:pPr>
            <a:r>
              <a:rPr lang="en-US" sz="2000" dirty="0" smtClean="0"/>
              <a:t>THE PRESENTING PART IS THE POSTERIOR PART OF ANTERIOR PARITAL BONE.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lnSpcReduction="20000"/>
          </a:bodyPr>
          <a:lstStyle/>
          <a:p>
            <a:pPr>
              <a:lnSpc>
                <a:spcPct val="120000"/>
              </a:lnSpc>
            </a:pPr>
            <a:r>
              <a:rPr lang="en-US" sz="2800" b="1" dirty="0" smtClean="0"/>
              <a:t>POSITIONAL MOVEMENTS</a:t>
            </a:r>
          </a:p>
          <a:p>
            <a:pPr>
              <a:lnSpc>
                <a:spcPct val="120000"/>
              </a:lnSpc>
            </a:pPr>
            <a:r>
              <a:rPr lang="en-US" sz="2800" dirty="0" smtClean="0"/>
              <a:t>THERE ARE SEVERAL BASIC POSITIONAL MOVEMENTS WHICH TAKES PLACE WHEN THE FETUS IS IN </a:t>
            </a:r>
            <a:r>
              <a:rPr lang="en-US" sz="2800" b="1" dirty="0" smtClean="0">
                <a:solidFill>
                  <a:srgbClr val="FF0000"/>
                </a:solidFill>
              </a:rPr>
              <a:t>CEPHALIC VERTEX PRESENTATION</a:t>
            </a:r>
            <a:r>
              <a:rPr lang="en-US" sz="2800" dirty="0" smtClean="0"/>
              <a:t>.</a:t>
            </a:r>
          </a:p>
          <a:p>
            <a:pPr lvl="0">
              <a:lnSpc>
                <a:spcPct val="120000"/>
              </a:lnSpc>
            </a:pPr>
            <a:r>
              <a:rPr lang="en-US" sz="2800" dirty="0" smtClean="0"/>
              <a:t>ENGAGEMENT</a:t>
            </a:r>
          </a:p>
          <a:p>
            <a:pPr lvl="0">
              <a:lnSpc>
                <a:spcPct val="120000"/>
              </a:lnSpc>
            </a:pPr>
            <a:r>
              <a:rPr lang="en-US" sz="2800" dirty="0" smtClean="0"/>
              <a:t>DESCEND THROUGHOUT</a:t>
            </a:r>
          </a:p>
          <a:p>
            <a:pPr lvl="0">
              <a:lnSpc>
                <a:spcPct val="120000"/>
              </a:lnSpc>
            </a:pPr>
            <a:r>
              <a:rPr lang="en-US" sz="2800" dirty="0" smtClean="0"/>
              <a:t>FLEXION</a:t>
            </a:r>
          </a:p>
          <a:p>
            <a:pPr lvl="0">
              <a:lnSpc>
                <a:spcPct val="120000"/>
              </a:lnSpc>
            </a:pPr>
            <a:r>
              <a:rPr lang="en-US" sz="2800" dirty="0" smtClean="0"/>
              <a:t>INTERNAL ROTATION OF THE HEAD .</a:t>
            </a:r>
          </a:p>
          <a:p>
            <a:pPr lvl="0">
              <a:lnSpc>
                <a:spcPct val="120000"/>
              </a:lnSpc>
            </a:pPr>
            <a:r>
              <a:rPr lang="en-US" sz="2800" dirty="0" smtClean="0"/>
              <a:t>CROWNING</a:t>
            </a:r>
          </a:p>
          <a:p>
            <a:pPr lvl="0">
              <a:lnSpc>
                <a:spcPct val="120000"/>
              </a:lnSpc>
            </a:pPr>
            <a:r>
              <a:rPr lang="en-US" sz="2800" dirty="0" smtClean="0"/>
              <a:t>BIRTH OF THE HEAD BY EXTENSION.</a:t>
            </a:r>
          </a:p>
          <a:p>
            <a:pPr lvl="0">
              <a:lnSpc>
                <a:spcPct val="120000"/>
              </a:lnSpc>
            </a:pPr>
            <a:r>
              <a:rPr lang="en-US" sz="2800" dirty="0" smtClean="0"/>
              <a:t>RESTITUTION</a:t>
            </a:r>
          </a:p>
          <a:p>
            <a:pPr lvl="0">
              <a:lnSpc>
                <a:spcPct val="120000"/>
              </a:lnSpc>
            </a:pPr>
            <a:r>
              <a:rPr lang="en-US" sz="2800" dirty="0" smtClean="0"/>
              <a:t>INTERNAL ROTATION OF THE SHOULDERS .</a:t>
            </a:r>
          </a:p>
          <a:p>
            <a:pPr lvl="0">
              <a:lnSpc>
                <a:spcPct val="120000"/>
              </a:lnSpc>
            </a:pPr>
            <a:r>
              <a:rPr lang="en-US" sz="2800" dirty="0" smtClean="0"/>
              <a:t>EXTERNAL ROTATION OF THE HEAD .</a:t>
            </a:r>
          </a:p>
          <a:p>
            <a:pPr lvl="0">
              <a:lnSpc>
                <a:spcPct val="120000"/>
              </a:lnSpc>
            </a:pPr>
            <a:r>
              <a:rPr lang="en-US" sz="2800" dirty="0" smtClean="0"/>
              <a:t>BIRTH OF THE SHOULDERS AND BODY BY LATERAL FLEXION.</a:t>
            </a:r>
          </a:p>
          <a:p>
            <a:pPr>
              <a:lnSpc>
                <a:spcPct val="120000"/>
              </a:lnSpc>
            </a:pPr>
            <a:endParaRPr lang="en-US" b="1"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686800" cy="6324600"/>
          </a:xfrm>
        </p:spPr>
        <p:txBody>
          <a:bodyPr>
            <a:normAutofit lnSpcReduction="10000"/>
          </a:bodyPr>
          <a:lstStyle/>
          <a:p>
            <a:pPr lvl="0">
              <a:lnSpc>
                <a:spcPct val="160000"/>
              </a:lnSpc>
            </a:pPr>
            <a:r>
              <a:rPr lang="en-US" b="1" u="sng" dirty="0" smtClean="0">
                <a:solidFill>
                  <a:srgbClr val="7030A0"/>
                </a:solidFill>
              </a:rPr>
              <a:t>ENGAGEMENT:</a:t>
            </a:r>
            <a:r>
              <a:rPr lang="en-US" dirty="0" smtClean="0"/>
              <a:t> ENGAGEMENT TAKES PLACE WHEN THE </a:t>
            </a:r>
            <a:r>
              <a:rPr lang="en-US" b="1" dirty="0" smtClean="0">
                <a:solidFill>
                  <a:srgbClr val="FF0000"/>
                </a:solidFill>
              </a:rPr>
              <a:t>BIPARITAL DIAMETER OF THE FETAL HAS PASSED THROUGH THE PELVIC INLET.</a:t>
            </a:r>
            <a:r>
              <a:rPr lang="en-US" dirty="0" smtClean="0"/>
              <a:t> </a:t>
            </a:r>
          </a:p>
          <a:p>
            <a:pPr lvl="0">
              <a:lnSpc>
                <a:spcPct val="160000"/>
              </a:lnSpc>
            </a:pPr>
            <a:r>
              <a:rPr lang="en-US" dirty="0" smtClean="0"/>
              <a:t>PRIMIGRAVIDA-DURING THE LATTER WEEKS OF PREGNANCY.</a:t>
            </a:r>
          </a:p>
          <a:p>
            <a:pPr lvl="0">
              <a:lnSpc>
                <a:spcPct val="160000"/>
              </a:lnSpc>
            </a:pPr>
            <a:r>
              <a:rPr lang="en-US" dirty="0" smtClean="0"/>
              <a:t>MULTIGRAVIDAE-MUSCLE TONE IS LAX ENGAGEMENT MAY NOT OCCUR UNTIL LABOUR ACTUALLY BEGINS.</a:t>
            </a:r>
          </a:p>
          <a:p>
            <a:pPr>
              <a:lnSpc>
                <a:spcPct val="160000"/>
              </a:lnSpc>
            </a:pPr>
            <a:endParaRPr lang="en-US" b="1"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686800" cy="6324600"/>
          </a:xfrm>
        </p:spPr>
        <p:txBody>
          <a:bodyPr>
            <a:normAutofit/>
          </a:bodyPr>
          <a:lstStyle/>
          <a:p>
            <a:pPr lvl="0">
              <a:lnSpc>
                <a:spcPct val="160000"/>
              </a:lnSpc>
            </a:pPr>
            <a:r>
              <a:rPr lang="en-US" b="1" u="sng" dirty="0" smtClean="0">
                <a:solidFill>
                  <a:srgbClr val="7030A0"/>
                </a:solidFill>
              </a:rPr>
              <a:t>DESCEND</a:t>
            </a:r>
            <a:r>
              <a:rPr lang="en-US" b="1" dirty="0" smtClean="0">
                <a:solidFill>
                  <a:srgbClr val="7030A0"/>
                </a:solidFill>
              </a:rPr>
              <a:t>: </a:t>
            </a:r>
            <a:r>
              <a:rPr lang="en-US" dirty="0" smtClean="0"/>
              <a:t>OCCURS </a:t>
            </a:r>
            <a:r>
              <a:rPr lang="en-US" b="1" dirty="0" smtClean="0">
                <a:solidFill>
                  <a:srgbClr val="FF0000"/>
                </a:solidFill>
              </a:rPr>
              <a:t>THROUGHOUT THE MECHANISM OF LABOUR.</a:t>
            </a:r>
          </a:p>
          <a:p>
            <a:pPr lvl="0">
              <a:lnSpc>
                <a:spcPct val="160000"/>
              </a:lnSpc>
            </a:pPr>
            <a:r>
              <a:rPr lang="en-US" dirty="0" smtClean="0"/>
              <a:t>DESCEND IS THE RESULT OF </a:t>
            </a:r>
            <a:r>
              <a:rPr lang="en-US" b="1" dirty="0" smtClean="0">
                <a:solidFill>
                  <a:srgbClr val="FF0000"/>
                </a:solidFill>
              </a:rPr>
              <a:t>NUMBER OF FORCES </a:t>
            </a:r>
            <a:r>
              <a:rPr lang="en-US" dirty="0" smtClean="0"/>
              <a:t>INCLUDING </a:t>
            </a:r>
            <a:r>
              <a:rPr lang="en-US" b="1" dirty="0" smtClean="0">
                <a:solidFill>
                  <a:srgbClr val="FF0000"/>
                </a:solidFill>
              </a:rPr>
              <a:t>CONTRACTION AND MATERNAL PUSHING EFFORTS </a:t>
            </a:r>
            <a:r>
              <a:rPr lang="en-US" dirty="0" smtClean="0"/>
              <a:t>WITH </a:t>
            </a:r>
            <a:r>
              <a:rPr lang="en-US" b="1" dirty="0" smtClean="0">
                <a:solidFill>
                  <a:srgbClr val="FF0000"/>
                </a:solidFill>
              </a:rPr>
              <a:t>CONTRACTION</a:t>
            </a:r>
            <a:r>
              <a:rPr lang="en-US" dirty="0" smtClean="0"/>
              <a:t> OF HER </a:t>
            </a:r>
            <a:r>
              <a:rPr lang="en-US" b="1" dirty="0" smtClean="0">
                <a:solidFill>
                  <a:srgbClr val="FF0000"/>
                </a:solidFill>
              </a:rPr>
              <a:t>ABDOMINAL MUSCLES.</a:t>
            </a:r>
          </a:p>
          <a:p>
            <a:pPr>
              <a:lnSpc>
                <a:spcPct val="160000"/>
              </a:lnSpc>
            </a:pPr>
            <a:endParaRPr lang="en-US" b="1"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382000" cy="6019800"/>
          </a:xfrm>
        </p:spPr>
        <p:txBody>
          <a:bodyPr>
            <a:normAutofit fontScale="92500" lnSpcReduction="20000"/>
          </a:bodyPr>
          <a:lstStyle/>
          <a:p>
            <a:pPr lvl="0">
              <a:lnSpc>
                <a:spcPct val="150000"/>
              </a:lnSpc>
            </a:pPr>
            <a:r>
              <a:rPr lang="en-US" b="1" u="sng" dirty="0" smtClean="0">
                <a:solidFill>
                  <a:srgbClr val="7030A0"/>
                </a:solidFill>
              </a:rPr>
              <a:t>FLEXION:</a:t>
            </a:r>
            <a:r>
              <a:rPr lang="en-US" dirty="0" smtClean="0"/>
              <a:t> ESSENTIAL TO FURTHER DESCEND. </a:t>
            </a:r>
          </a:p>
          <a:p>
            <a:pPr lvl="0">
              <a:lnSpc>
                <a:spcPct val="150000"/>
              </a:lnSpc>
            </a:pPr>
            <a:r>
              <a:rPr lang="en-US" dirty="0" smtClean="0"/>
              <a:t>PRESSURE EXERTED DOWN THE FETAL AXIS WILL BE TRANSMITTED TO THE OCCIPUT. </a:t>
            </a:r>
          </a:p>
          <a:p>
            <a:pPr lvl="0">
              <a:lnSpc>
                <a:spcPct val="150000"/>
              </a:lnSpc>
            </a:pPr>
            <a:r>
              <a:rPr lang="en-US" dirty="0" smtClean="0"/>
              <a:t>OCCIPUT TO INCREASE FLEXION, WHICH RESULTS IN SUBSTITUTIONOF THE </a:t>
            </a:r>
            <a:r>
              <a:rPr lang="en-US" b="1" dirty="0" smtClean="0">
                <a:solidFill>
                  <a:srgbClr val="FF0000"/>
                </a:solidFill>
              </a:rPr>
              <a:t>SMALLER SUBOCCIPITO BREGMATIC DIAMETER OF 9.5CM </a:t>
            </a:r>
            <a:r>
              <a:rPr lang="en-US" dirty="0" smtClean="0"/>
              <a:t>FOR THE LARGER </a:t>
            </a:r>
            <a:r>
              <a:rPr lang="en-US" b="1" dirty="0" smtClean="0">
                <a:solidFill>
                  <a:srgbClr val="FF0000"/>
                </a:solidFill>
              </a:rPr>
              <a:t>SUBOCCIPITOFRONTAL DIAMETER OF 10CM.</a:t>
            </a:r>
            <a:r>
              <a:rPr lang="en-US" dirty="0" smtClean="0"/>
              <a:t> </a:t>
            </a:r>
          </a:p>
          <a:p>
            <a:pPr lvl="0">
              <a:lnSpc>
                <a:spcPct val="150000"/>
              </a:lnSpc>
            </a:pPr>
            <a:r>
              <a:rPr lang="en-US" b="1" dirty="0" smtClean="0">
                <a:solidFill>
                  <a:srgbClr val="FF0000"/>
                </a:solidFill>
              </a:rPr>
              <a:t>OCCIPUT</a:t>
            </a:r>
            <a:r>
              <a:rPr lang="en-US" dirty="0" smtClean="0"/>
              <a:t> BECOMES THE </a:t>
            </a:r>
            <a:r>
              <a:rPr lang="en-US" b="1" dirty="0" smtClean="0">
                <a:solidFill>
                  <a:srgbClr val="FF0000"/>
                </a:solidFill>
              </a:rPr>
              <a:t>LEADING PART </a:t>
            </a:r>
            <a:r>
              <a:rPr lang="en-US" dirty="0" smtClean="0"/>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324600"/>
          </a:xfrm>
        </p:spPr>
        <p:txBody>
          <a:bodyPr>
            <a:normAutofit fontScale="77500" lnSpcReduction="20000"/>
          </a:bodyPr>
          <a:lstStyle/>
          <a:p>
            <a:pPr lvl="0">
              <a:lnSpc>
                <a:spcPct val="170000"/>
              </a:lnSpc>
            </a:pPr>
            <a:r>
              <a:rPr lang="en-US" b="1" u="sng" dirty="0" smtClean="0">
                <a:solidFill>
                  <a:srgbClr val="7030A0"/>
                </a:solidFill>
              </a:rPr>
              <a:t>INTERNAL ROTATION OF THE HEAD</a:t>
            </a:r>
            <a:r>
              <a:rPr lang="en-US" b="1" dirty="0" smtClean="0">
                <a:solidFill>
                  <a:srgbClr val="7030A0"/>
                </a:solidFill>
              </a:rPr>
              <a:t>: </a:t>
            </a:r>
            <a:r>
              <a:rPr lang="en-US" dirty="0" smtClean="0"/>
              <a:t>ANTEROPOSTERIOR DIAMETER OF THE FETAL HEAD INTO THE ALIGNMENT WITH THE ANTEROPOSTERIOR DIAMETER OF THE MATERNAL PELVIS.</a:t>
            </a:r>
          </a:p>
          <a:p>
            <a:pPr lvl="0">
              <a:lnSpc>
                <a:spcPct val="170000"/>
              </a:lnSpc>
            </a:pPr>
            <a:r>
              <a:rPr lang="en-US" b="1" dirty="0" smtClean="0">
                <a:solidFill>
                  <a:srgbClr val="FF0000"/>
                </a:solidFill>
              </a:rPr>
              <a:t>OCCIPUT</a:t>
            </a:r>
            <a:r>
              <a:rPr lang="en-US" dirty="0" smtClean="0"/>
              <a:t> LEADS &amp; MEETS PELVIC FLOOR 1</a:t>
            </a:r>
            <a:r>
              <a:rPr lang="en-US" baseline="30000" dirty="0" smtClean="0"/>
              <a:t>ST</a:t>
            </a:r>
            <a:r>
              <a:rPr lang="en-US" dirty="0" smtClean="0"/>
              <a:t> &amp; </a:t>
            </a:r>
            <a:r>
              <a:rPr lang="en-US" b="1" dirty="0" smtClean="0">
                <a:solidFill>
                  <a:srgbClr val="FF0000"/>
                </a:solidFill>
              </a:rPr>
              <a:t>ROTATES 1/8 OF CIRCLE . </a:t>
            </a:r>
          </a:p>
          <a:p>
            <a:pPr>
              <a:lnSpc>
                <a:spcPct val="170000"/>
              </a:lnSpc>
            </a:pPr>
            <a:r>
              <a:rPr lang="en-US" b="1" dirty="0" smtClean="0">
                <a:solidFill>
                  <a:srgbClr val="FF0000"/>
                </a:solidFill>
              </a:rPr>
              <a:t>SLIGHT TWIST IN NECK </a:t>
            </a:r>
            <a:r>
              <a:rPr lang="en-US" dirty="0" smtClean="0"/>
              <a:t>OF THE FETUS. </a:t>
            </a:r>
          </a:p>
          <a:p>
            <a:pPr>
              <a:lnSpc>
                <a:spcPct val="170000"/>
              </a:lnSpc>
            </a:pPr>
            <a:r>
              <a:rPr lang="en-US" dirty="0" smtClean="0"/>
              <a:t>FETAL HEAD LIES IN THE WIDEST DIAMETER OF THE PELVIC OUTLET, AN EASY ESCAPE IS FACILITATED . </a:t>
            </a:r>
          </a:p>
          <a:p>
            <a:pPr>
              <a:lnSpc>
                <a:spcPct val="170000"/>
              </a:lnSpc>
            </a:pPr>
            <a:r>
              <a:rPr lang="en-US" b="1" dirty="0" smtClean="0">
                <a:solidFill>
                  <a:srgbClr val="FF0000"/>
                </a:solidFill>
              </a:rPr>
              <a:t>OCCIPUT</a:t>
            </a:r>
            <a:r>
              <a:rPr lang="en-US" dirty="0" smtClean="0"/>
              <a:t>  UNDER THE </a:t>
            </a:r>
            <a:r>
              <a:rPr lang="en-US" b="1" dirty="0" smtClean="0">
                <a:solidFill>
                  <a:srgbClr val="FF0000"/>
                </a:solidFill>
              </a:rPr>
              <a:t>PUBIC ARCH </a:t>
            </a:r>
            <a:r>
              <a:rPr lang="en-US" dirty="0" smtClean="0"/>
              <a:t>AND </a:t>
            </a:r>
            <a:r>
              <a:rPr lang="en-US" b="1" dirty="0" smtClean="0">
                <a:solidFill>
                  <a:srgbClr val="FF0000"/>
                </a:solidFill>
              </a:rPr>
              <a:t>CROWNING</a:t>
            </a:r>
            <a:r>
              <a:rPr lang="en-US" dirty="0" smtClean="0"/>
              <a:t> OCCURS. </a:t>
            </a:r>
            <a:endParaRPr lang="en-US" b="1"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534400" cy="6324600"/>
          </a:xfrm>
        </p:spPr>
        <p:txBody>
          <a:bodyPr>
            <a:normAutofit fontScale="85000" lnSpcReduction="10000"/>
          </a:bodyPr>
          <a:lstStyle/>
          <a:p>
            <a:pPr lvl="0">
              <a:lnSpc>
                <a:spcPct val="160000"/>
              </a:lnSpc>
            </a:pPr>
            <a:r>
              <a:rPr lang="en-US" b="1" u="sng" dirty="0" smtClean="0">
                <a:solidFill>
                  <a:srgbClr val="7030A0"/>
                </a:solidFill>
              </a:rPr>
              <a:t>CROWNING</a:t>
            </a:r>
            <a:r>
              <a:rPr lang="en-US" b="1" dirty="0" smtClean="0">
                <a:solidFill>
                  <a:srgbClr val="7030A0"/>
                </a:solidFill>
              </a:rPr>
              <a:t>:</a:t>
            </a:r>
            <a:r>
              <a:rPr lang="en-US" dirty="0" smtClean="0"/>
              <a:t> AFTER THE INTERNAL ROTATION OF THE HEAD, FURTHER DESCENT OCCURS UNTIL THE SUBOCCIPUT LIES UNDERNEATH THE PUBIC ARCH. </a:t>
            </a:r>
          </a:p>
          <a:p>
            <a:pPr lvl="0">
              <a:lnSpc>
                <a:spcPct val="160000"/>
              </a:lnSpc>
            </a:pPr>
            <a:r>
              <a:rPr lang="en-US" b="1" dirty="0" smtClean="0">
                <a:solidFill>
                  <a:srgbClr val="FF0000"/>
                </a:solidFill>
              </a:rPr>
              <a:t>MAXIMUM DIAMETER OF THE HEAD STRETCHES THE VULVAL OUTLET WITHOUT ANY RECESSION OF THE HEAD EVEN AFTER THE CONTRACTION IS OVER. </a:t>
            </a:r>
          </a:p>
          <a:p>
            <a:pPr lvl="0">
              <a:lnSpc>
                <a:spcPct val="160000"/>
              </a:lnSpc>
            </a:pPr>
            <a:r>
              <a:rPr lang="en-US" b="1" dirty="0" smtClean="0">
                <a:solidFill>
                  <a:srgbClr val="FF0000"/>
                </a:solidFill>
              </a:rPr>
              <a:t>THIS IS CALLED AS “CROWNING OF THE HEAD” </a:t>
            </a:r>
          </a:p>
          <a:p>
            <a:pPr>
              <a:lnSpc>
                <a:spcPct val="160000"/>
              </a:lnSpc>
            </a:pPr>
            <a:r>
              <a:rPr lang="en-IN" dirty="0" smtClean="0"/>
              <a:t>THE WIDEST TRANSVERSE DIAMETER (BIPARIETAL) IS BORN.</a:t>
            </a:r>
            <a:endParaRPr lang="en-US" b="1" dirty="0" smtClean="0">
              <a:solidFill>
                <a:srgbClr val="FF0000"/>
              </a:solidFill>
            </a:endParaRPr>
          </a:p>
          <a:p>
            <a:pPr>
              <a:lnSpc>
                <a:spcPct val="160000"/>
              </a:lnSpc>
            </a:pPr>
            <a:endParaRPr lang="en-US" b="1"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534400" cy="6324600"/>
          </a:xfrm>
        </p:spPr>
        <p:txBody>
          <a:bodyPr>
            <a:normAutofit/>
          </a:bodyPr>
          <a:lstStyle/>
          <a:p>
            <a:pPr lvl="0">
              <a:lnSpc>
                <a:spcPct val="160000"/>
              </a:lnSpc>
            </a:pPr>
            <a:r>
              <a:rPr lang="en-US" sz="2800" b="1" u="sng" dirty="0" smtClean="0">
                <a:solidFill>
                  <a:srgbClr val="7030A0"/>
                </a:solidFill>
              </a:rPr>
              <a:t>BIRTH OF THE HEAD BY EXTENSION </a:t>
            </a:r>
            <a:r>
              <a:rPr lang="en-US" sz="2800" b="1" dirty="0" smtClean="0">
                <a:solidFill>
                  <a:srgbClr val="7030A0"/>
                </a:solidFill>
              </a:rPr>
              <a:t> </a:t>
            </a:r>
            <a:r>
              <a:rPr lang="en-US" sz="2800" dirty="0" smtClean="0"/>
              <a:t>:</a:t>
            </a:r>
          </a:p>
          <a:p>
            <a:pPr lvl="0">
              <a:lnSpc>
                <a:spcPct val="160000"/>
              </a:lnSpc>
            </a:pPr>
            <a:r>
              <a:rPr lang="en-US" sz="2800" dirty="0" smtClean="0"/>
              <a:t>THE SUBOCCIPITAL REGION IMPINGES UNDER THE SYMPHYSIS PUBIS AND ACTS AS PIVOTAL JOINT. </a:t>
            </a:r>
          </a:p>
          <a:p>
            <a:pPr lvl="0">
              <a:lnSpc>
                <a:spcPct val="160000"/>
              </a:lnSpc>
            </a:pPr>
            <a:r>
              <a:rPr lang="en-US" sz="2800" dirty="0" smtClean="0"/>
              <a:t>HEAD IS BORN BY EXTENSION AS THE SINCIPUT, FACE AND CHIN SWEEP OVER THE PERINEUM. </a:t>
            </a:r>
          </a:p>
          <a:p>
            <a:pPr lvl="0">
              <a:lnSpc>
                <a:spcPct val="160000"/>
              </a:lnSpc>
            </a:pPr>
            <a:r>
              <a:rPr lang="en-US" sz="2800" dirty="0" smtClean="0"/>
              <a:t>H</a:t>
            </a:r>
            <a:r>
              <a:rPr lang="en-IN" sz="2800" dirty="0" smtClean="0"/>
              <a:t>EAD IS BORN BY THE MOVEMENT OF EXTENSION</a:t>
            </a:r>
            <a:endParaRPr lang="en-US" sz="2800" dirty="0" smtClean="0"/>
          </a:p>
          <a:p>
            <a:pPr>
              <a:lnSpc>
                <a:spcPct val="160000"/>
              </a:lnSpc>
            </a:pPr>
            <a:endParaRPr lang="en-US" sz="2800" b="1"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324600"/>
          </a:xfrm>
        </p:spPr>
        <p:txBody>
          <a:bodyPr>
            <a:normAutofit/>
          </a:bodyPr>
          <a:lstStyle/>
          <a:p>
            <a:pPr lvl="0">
              <a:lnSpc>
                <a:spcPct val="150000"/>
              </a:lnSpc>
            </a:pPr>
            <a:r>
              <a:rPr lang="en-US" b="1" u="sng" dirty="0" smtClean="0">
                <a:solidFill>
                  <a:srgbClr val="7030A0"/>
                </a:solidFill>
              </a:rPr>
              <a:t>RESTITUTION:</a:t>
            </a:r>
            <a:r>
              <a:rPr lang="en-US" dirty="0" smtClean="0"/>
              <a:t>  ROTATION OF THE HEAD EITHER TO THE LEFT OR RIGHT</a:t>
            </a:r>
          </a:p>
          <a:p>
            <a:pPr>
              <a:lnSpc>
                <a:spcPct val="150000"/>
              </a:lnSpc>
            </a:pPr>
            <a:r>
              <a:rPr lang="en-IN" dirty="0" smtClean="0"/>
              <a:t>THE TWIST IN THE NECK OF THE FETUS THAT RESULTED FROM INTERNAL ROTATION IS NOW CORRECTED BY A SLIGHT UNTWISTING MOVEMENT. </a:t>
            </a:r>
          </a:p>
          <a:p>
            <a:pPr>
              <a:lnSpc>
                <a:spcPct val="150000"/>
              </a:lnSpc>
            </a:pPr>
            <a:r>
              <a:rPr lang="en-IN" dirty="0" smtClean="0"/>
              <a:t>THE OCCIPUT MOVES 1/8</a:t>
            </a:r>
            <a:r>
              <a:rPr lang="en-IN" baseline="30000" dirty="0" smtClean="0"/>
              <a:t>TH</a:t>
            </a:r>
            <a:r>
              <a:rPr lang="en-IN" dirty="0" smtClean="0"/>
              <a:t> OF THE CIRCLE TOWARDS THE SIDE FROM WHICH IT STARTED.</a:t>
            </a:r>
            <a:endParaRPr lang="en-US" dirty="0" smtClean="0"/>
          </a:p>
          <a:p>
            <a:pPr>
              <a:lnSpc>
                <a:spcPct val="150000"/>
              </a:lnSpc>
            </a:pPr>
            <a:endParaRPr lang="en-US" b="1"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382000" cy="6019800"/>
          </a:xfrm>
        </p:spPr>
        <p:txBody>
          <a:bodyPr>
            <a:normAutofit/>
          </a:bodyPr>
          <a:lstStyle/>
          <a:p>
            <a:pPr lvl="0">
              <a:lnSpc>
                <a:spcPct val="160000"/>
              </a:lnSpc>
            </a:pPr>
            <a:r>
              <a:rPr lang="en-US" b="1" u="sng" dirty="0" smtClean="0">
                <a:solidFill>
                  <a:srgbClr val="7030A0"/>
                </a:solidFill>
              </a:rPr>
              <a:t>INTERNAL ROTATION OF THE SHOULDERS</a:t>
            </a:r>
            <a:r>
              <a:rPr lang="en-US" u="sng" dirty="0" smtClean="0"/>
              <a:t>: </a:t>
            </a:r>
          </a:p>
          <a:p>
            <a:pPr lvl="0">
              <a:lnSpc>
                <a:spcPct val="160000"/>
              </a:lnSpc>
            </a:pPr>
            <a:r>
              <a:rPr lang="en-IN" dirty="0" smtClean="0"/>
              <a:t>THE ANTERIOR SHOULDER REACHES THE PELVIC FLOOR FIRST IN THE LEFT OBLIQUE DIAMETER AND ROTATES FORWARD 1/8</a:t>
            </a:r>
            <a:r>
              <a:rPr lang="en-IN" baseline="30000" dirty="0" smtClean="0"/>
              <a:t>TH</a:t>
            </a:r>
            <a:r>
              <a:rPr lang="en-IN" dirty="0" smtClean="0"/>
              <a:t> OF THE CIRCLE FROM RIGHT TO LEFT AND THUS THE SHOULDERS ARE NOW IN THE ANTERO-POSTERIOR DIAMETER OF THE PELVIS.</a:t>
            </a:r>
            <a:endParaRPr lang="en-US" dirty="0" smtClean="0"/>
          </a:p>
          <a:p>
            <a:pPr>
              <a:lnSpc>
                <a:spcPct val="160000"/>
              </a:lnSpc>
            </a:pPr>
            <a:endParaRPr lang="en-US" b="1"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324600"/>
          </a:xfrm>
        </p:spPr>
        <p:txBody>
          <a:bodyPr>
            <a:normAutofit fontScale="92500"/>
          </a:bodyPr>
          <a:lstStyle/>
          <a:p>
            <a:pPr lvl="0">
              <a:lnSpc>
                <a:spcPct val="170000"/>
              </a:lnSpc>
            </a:pPr>
            <a:r>
              <a:rPr lang="en-US" b="1" u="sng" dirty="0" smtClean="0">
                <a:solidFill>
                  <a:srgbClr val="7030A0"/>
                </a:solidFill>
              </a:rPr>
              <a:t>EXTERNAL ROTATION OF THE HEAD: </a:t>
            </a:r>
            <a:r>
              <a:rPr lang="en-US" dirty="0" smtClean="0"/>
              <a:t>EXTERNAL ROTATION OF THE HEAD OCCURS AS THE SHOULDERS ROTATE 45 DEGREES INTERNALLY CAUSING THE HEAD TO ROTATE ANOTHER 45 DEGREES (AS THE SHOULDERS ROTATE TOWARDS THE SYMPHYSIS PUBIS FROM THE OBLIQUE DIAMETER IT CARRIES THE HEAD IN A MOVEMENT OF EXTERNAL ROTATION). </a:t>
            </a:r>
          </a:p>
          <a:p>
            <a:pPr>
              <a:lnSpc>
                <a:spcPct val="170000"/>
              </a:lnSpc>
            </a:pPr>
            <a:endParaRPr lang="en-US" b="1"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324600"/>
          </a:xfrm>
        </p:spPr>
        <p:txBody>
          <a:bodyPr>
            <a:normAutofit/>
          </a:bodyPr>
          <a:lstStyle/>
          <a:p>
            <a:pPr lvl="0">
              <a:lnSpc>
                <a:spcPct val="170000"/>
              </a:lnSpc>
            </a:pPr>
            <a:r>
              <a:rPr lang="en-US" dirty="0" smtClean="0"/>
              <a:t>EXTERNAL ROTATION OCCURS IN THE SAME DIRECTION AS RESTITUTION AND THE OCCIPUT OF THE FETAL HEAD NOW LIES LATERALLY.</a:t>
            </a:r>
          </a:p>
          <a:p>
            <a:pPr>
              <a:lnSpc>
                <a:spcPct val="170000"/>
              </a:lnSpc>
            </a:pPr>
            <a:endParaRPr lang="en-US" b="1"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763000" cy="6324600"/>
          </a:xfrm>
        </p:spPr>
        <p:txBody>
          <a:bodyPr>
            <a:normAutofit/>
          </a:bodyPr>
          <a:lstStyle/>
          <a:p>
            <a:pPr lvl="0">
              <a:lnSpc>
                <a:spcPct val="150000"/>
              </a:lnSpc>
              <a:buNone/>
            </a:pPr>
            <a:r>
              <a:rPr lang="en-US" sz="2800" b="1" u="sng" dirty="0" smtClean="0">
                <a:solidFill>
                  <a:srgbClr val="7030A0"/>
                </a:solidFill>
              </a:rPr>
              <a:t>BIRTH OF THE SHOULDERS &amp; BODY BY LATERAL FLEXION</a:t>
            </a:r>
          </a:p>
          <a:p>
            <a:pPr>
              <a:lnSpc>
                <a:spcPct val="150000"/>
              </a:lnSpc>
              <a:buNone/>
            </a:pPr>
            <a:r>
              <a:rPr lang="en-IN" sz="2800" dirty="0" smtClean="0"/>
              <a:t>THE ANTERIOR SHOULDER ESCAPES UNDER THE SYMPHYSIS PUBIS, POSTERIOR SHOULDER SWEEPS THE PERINEUM AND BODY IS BORN BY THE MOVEMENT OF LATERAL FLEXION.</a:t>
            </a:r>
            <a:endParaRPr lang="en-US" sz="28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382000" cy="6019800"/>
          </a:xfrm>
        </p:spPr>
        <p:txBody>
          <a:bodyPr>
            <a:normAutofit/>
          </a:bodyPr>
          <a:lstStyle/>
          <a:p>
            <a:pPr>
              <a:buNone/>
            </a:pPr>
            <a:r>
              <a:rPr lang="en-US" b="1" dirty="0" smtClean="0"/>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766</TotalTime>
  <Words>665</Words>
  <Application>Microsoft Office PowerPoint</Application>
  <PresentationFormat>On-screen Show (4:3)</PresentationFormat>
  <Paragraphs>59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TITLE OF THE TOPIC: MECHANISM OF NORMAL LABOR NAME OF THE TEACHER: DR. NITANJALI V. PATIL DESIGNATION: ASSISTANT PROFESSOR  DEPARTMENT: KINS, KARAD.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Normal Labor</dc:title>
  <dc:creator>Admin</dc:creator>
  <cp:lastModifiedBy>Admin</cp:lastModifiedBy>
  <cp:revision>91</cp:revision>
  <dcterms:created xsi:type="dcterms:W3CDTF">2006-08-16T00:00:00Z</dcterms:created>
  <dcterms:modified xsi:type="dcterms:W3CDTF">2022-04-21T09:03:15Z</dcterms:modified>
</cp:coreProperties>
</file>