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33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25" r:id="rId8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056" y="19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11783" y="1593545"/>
            <a:ext cx="7520432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 u="heavy">
                <a:solidFill>
                  <a:schemeClr val="tx1"/>
                </a:solidFill>
                <a:latin typeface="Calibri" panose="020F0502020204030204"/>
                <a:cs typeface="Calibri" panose="020F050202020403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127322"/>
                </a:solidFill>
                <a:latin typeface="Calibri" panose="020F0502020204030204"/>
                <a:cs typeface="Calibri" panose="020F050202020403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 u="heavy">
                <a:solidFill>
                  <a:schemeClr val="tx1"/>
                </a:solidFill>
                <a:latin typeface="Calibri" panose="020F0502020204030204"/>
                <a:cs typeface="Calibri" panose="020F050202020403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 u="heavy">
                <a:solidFill>
                  <a:schemeClr val="tx1"/>
                </a:solidFill>
                <a:latin typeface="Calibri" panose="020F0502020204030204"/>
                <a:cs typeface="Calibri" panose="020F050202020403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07414" y="-38353"/>
            <a:ext cx="6729171" cy="1854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 u="heavy">
                <a:solidFill>
                  <a:schemeClr val="tx1"/>
                </a:solidFill>
                <a:latin typeface="Calibri" panose="020F0502020204030204"/>
                <a:cs typeface="Calibri" panose="020F050202020403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596593"/>
            <a:ext cx="7838440" cy="2709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127322"/>
                </a:solidFill>
                <a:latin typeface="Calibri" panose="020F0502020204030204"/>
                <a:cs typeface="Calibri" panose="020F050202020403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71194" y="761441"/>
            <a:ext cx="4381500" cy="1489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u="none" spc="-70" dirty="0"/>
              <a:t>C</a:t>
            </a:r>
            <a:r>
              <a:rPr sz="3200" u="none" spc="-10" dirty="0"/>
              <a:t>ONCEPT </a:t>
            </a:r>
            <a:r>
              <a:rPr sz="3200" u="none" spc="-10" dirty="0">
                <a:sym typeface="+mn-ea"/>
              </a:rPr>
              <a:t>OF </a:t>
            </a:r>
            <a:r>
              <a:rPr sz="3200" u="none" spc="-5" dirty="0">
                <a:sym typeface="+mn-ea"/>
              </a:rPr>
              <a:t>ILLN</a:t>
            </a:r>
            <a:r>
              <a:rPr sz="3200" u="none" spc="-100" dirty="0">
                <a:sym typeface="+mn-ea"/>
              </a:rPr>
              <a:t>E</a:t>
            </a:r>
            <a:r>
              <a:rPr sz="3200" u="none" spc="-5" dirty="0">
                <a:sym typeface="+mn-ea"/>
              </a:rPr>
              <a:t>SS</a:t>
            </a:r>
            <a:br>
              <a:rPr sz="3200" u="none" spc="-5" dirty="0">
                <a:sym typeface="+mn-ea"/>
              </a:rPr>
            </a:br>
            <a:r>
              <a:rPr sz="3200" u="none" spc="-5" dirty="0">
                <a:sym typeface="+mn-ea"/>
              </a:rPr>
              <a:t> </a:t>
            </a:r>
            <a:r>
              <a:rPr lang="en-IN" sz="3200" u="none" spc="-5" dirty="0">
                <a:sym typeface="+mn-ea"/>
              </a:rPr>
              <a:t>Acute Chronic Terminal stages of </a:t>
            </a:r>
            <a:r>
              <a:rPr lang="en-IN" sz="3200" u="none" spc="-5" dirty="0" smtClean="0">
                <a:sym typeface="+mn-ea"/>
              </a:rPr>
              <a:t>illness </a:t>
            </a:r>
            <a:endParaRPr lang="en-IN" sz="3200" u="none" spc="-5" dirty="0">
              <a:sym typeface="+mn-e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3872" y="4419599"/>
            <a:ext cx="5523865" cy="1596591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70"/>
              </a:spcBef>
            </a:pPr>
            <a:r>
              <a:rPr lang="en-IN" sz="2800" dirty="0" smtClean="0">
                <a:latin typeface="Calibri" panose="020F0502020204030204"/>
                <a:cs typeface="Calibri" panose="020F0502020204030204"/>
              </a:rPr>
              <a:t>Mahesh </a:t>
            </a:r>
            <a:r>
              <a:rPr lang="en-IN" sz="2800" dirty="0" err="1" smtClean="0">
                <a:latin typeface="Calibri" panose="020F0502020204030204"/>
                <a:cs typeface="Calibri" panose="020F0502020204030204"/>
              </a:rPr>
              <a:t>chendake</a:t>
            </a:r>
          </a:p>
          <a:p>
            <a:pPr algn="ctr">
              <a:lnSpc>
                <a:spcPct val="100000"/>
              </a:lnSpc>
              <a:spcBef>
                <a:spcPts val="770"/>
              </a:spcBef>
            </a:pPr>
            <a:r>
              <a:rPr lang="en-IN" sz="2800" dirty="0">
                <a:latin typeface="Calibri" panose="020F0502020204030204"/>
                <a:cs typeface="Calibri" panose="020F0502020204030204"/>
              </a:rPr>
              <a:t>Associate </a:t>
            </a:r>
            <a:r>
              <a:rPr lang="en-IN" sz="2800" dirty="0" smtClean="0">
                <a:latin typeface="Calibri" panose="020F0502020204030204"/>
                <a:cs typeface="Calibri" panose="020F0502020204030204"/>
              </a:rPr>
              <a:t>professor</a:t>
            </a:r>
          </a:p>
          <a:p>
            <a:pPr algn="ctr">
              <a:lnSpc>
                <a:spcPct val="100000"/>
              </a:lnSpc>
              <a:spcBef>
                <a:spcPts val="770"/>
              </a:spcBef>
            </a:pPr>
            <a:r>
              <a:rPr lang="en-IN" sz="2800" dirty="0" err="1" smtClean="0">
                <a:latin typeface="Calibri" panose="020F0502020204030204"/>
                <a:cs typeface="Calibri" panose="020F0502020204030204"/>
              </a:rPr>
              <a:t>KINS,Karad</a:t>
            </a:r>
            <a:endParaRPr lang="en-IN" sz="2800" dirty="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943600" y="152400"/>
            <a:ext cx="3048000" cy="5181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7414" y="-38353"/>
            <a:ext cx="6729171" cy="61555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N" sz="4000" dirty="0" smtClean="0"/>
              <a:t>Specific learning objectives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xtLst/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At the end of the class the learners will be able to: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1.Describe </a:t>
            </a:r>
            <a:r>
              <a:rPr lang="en-US" spc="-70" dirty="0"/>
              <a:t>C</a:t>
            </a:r>
            <a:r>
              <a:rPr lang="en-US" spc="-10" dirty="0"/>
              <a:t>ONCEPT </a:t>
            </a:r>
            <a:r>
              <a:rPr lang="en-US" spc="-10" dirty="0">
                <a:sym typeface="+mn-ea"/>
              </a:rPr>
              <a:t>OF </a:t>
            </a:r>
            <a:r>
              <a:rPr lang="en-US" spc="-5" dirty="0" smtClean="0">
                <a:sym typeface="+mn-ea"/>
              </a:rPr>
              <a:t>ILLN</a:t>
            </a:r>
            <a:r>
              <a:rPr lang="en-US" spc="-100" dirty="0" smtClean="0">
                <a:sym typeface="+mn-ea"/>
              </a:rPr>
              <a:t>E</a:t>
            </a:r>
            <a:r>
              <a:rPr lang="en-US" spc="-5" dirty="0" smtClean="0">
                <a:sym typeface="+mn-ea"/>
              </a:rPr>
              <a:t>SS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IN" spc="-5" dirty="0" smtClean="0">
                <a:sym typeface="+mn-ea"/>
              </a:rPr>
              <a:t>2. Acute </a:t>
            </a:r>
            <a:r>
              <a:rPr lang="en-IN" spc="-5" dirty="0">
                <a:sym typeface="+mn-ea"/>
              </a:rPr>
              <a:t>Chronic Terminal stages of </a:t>
            </a:r>
            <a:r>
              <a:rPr lang="en-IN" spc="-5" dirty="0" smtClean="0">
                <a:sym typeface="+mn-ea"/>
              </a:rPr>
              <a:t>illness </a:t>
            </a:r>
            <a:r>
              <a:rPr lang="en-US" spc="-5" dirty="0">
                <a:sym typeface="+mn-ea"/>
              </a:rPr>
              <a:t/>
            </a:r>
            <a:br>
              <a:rPr lang="en-US" spc="-5" dirty="0">
                <a:sym typeface="+mn-ea"/>
              </a:rPr>
            </a:br>
            <a:endParaRPr lang="en-US" sz="2000" dirty="0">
              <a:ln w="11430">
                <a:solidFill>
                  <a:srgbClr val="FF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27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37026" y="1250061"/>
            <a:ext cx="2868295" cy="0"/>
          </a:xfrm>
          <a:custGeom>
            <a:avLst/>
            <a:gdLst/>
            <a:ahLst/>
            <a:cxnLst/>
            <a:rect l="l" t="t" r="r" b="b"/>
            <a:pathLst>
              <a:path w="2868295">
                <a:moveTo>
                  <a:pt x="0" y="0"/>
                </a:moveTo>
                <a:lnTo>
                  <a:pt x="2868168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13938" y="277495"/>
            <a:ext cx="2706370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dirty="0"/>
              <a:t>ILLN</a:t>
            </a:r>
            <a:r>
              <a:rPr sz="6600" u="none" spc="-60" dirty="0"/>
              <a:t>E</a:t>
            </a:r>
            <a:r>
              <a:rPr sz="6600" u="none" dirty="0"/>
              <a:t>SS</a:t>
            </a:r>
            <a:endParaRPr sz="6600"/>
          </a:p>
        </p:txBody>
      </p:sp>
      <p:sp>
        <p:nvSpPr>
          <p:cNvPr id="4" name="object 4"/>
          <p:cNvSpPr txBox="1"/>
          <p:nvPr/>
        </p:nvSpPr>
        <p:spPr>
          <a:xfrm>
            <a:off x="535940" y="1596593"/>
            <a:ext cx="7644130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“Illness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a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condition 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characterized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by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deviation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from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 normal health </a:t>
            </a:r>
            <a:r>
              <a:rPr sz="4400" b="1" spc="-40" dirty="0">
                <a:latin typeface="Calibri" panose="020F0502020204030204"/>
                <a:cs typeface="Calibri" panose="020F0502020204030204"/>
              </a:rPr>
              <a:t>state </a:t>
            </a:r>
            <a:r>
              <a:rPr sz="4400" b="1" spc="-4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which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is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manifested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by physical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psychological </a:t>
            </a:r>
            <a:r>
              <a:rPr sz="4400" b="1" spc="-4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symptoms.”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–  </a:t>
            </a:r>
            <a:r>
              <a:rPr sz="4400" b="1" spc="-7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Kozier.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834897"/>
            <a:ext cx="7940675" cy="4721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“Illness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a </a:t>
            </a:r>
            <a:r>
              <a:rPr sz="4400" b="1" spc="-35" dirty="0">
                <a:latin typeface="Calibri" panose="020F0502020204030204"/>
                <a:cs typeface="Calibri" panose="020F0502020204030204"/>
              </a:rPr>
              <a:t>state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in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which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55600" marR="5080">
              <a:lnSpc>
                <a:spcPct val="100000"/>
              </a:lnSpc>
            </a:pPr>
            <a:r>
              <a:rPr sz="4400" b="1" spc="-40" dirty="0">
                <a:latin typeface="Calibri" panose="020F0502020204030204"/>
                <a:cs typeface="Calibri" panose="020F0502020204030204"/>
              </a:rPr>
              <a:t>person’s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physical,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intellectual,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emotional, social or spiritual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functioning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is diminished or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impaired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comparison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</a:t>
            </a:r>
            <a:r>
              <a:rPr sz="4400" b="1" spc="-1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previous </a:t>
            </a:r>
            <a:r>
              <a:rPr sz="4400" b="1" spc="-4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experience”.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Potter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400" b="1" spc="-5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Perry.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4014" y="62610"/>
            <a:ext cx="7794625" cy="4502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78075" marR="5080" indent="-2366010">
              <a:lnSpc>
                <a:spcPct val="100000"/>
              </a:lnSpc>
              <a:spcBef>
                <a:spcPts val="100"/>
              </a:spcBef>
            </a:pPr>
            <a:r>
              <a:rPr sz="4800" b="1" u="heavy" spc="-40" dirty="0">
                <a:uFill>
                  <a:solidFill>
                    <a:srgbClr val="000000"/>
                  </a:solidFill>
                </a:uFill>
                <a:latin typeface="Calibri" panose="020F0502020204030204"/>
                <a:cs typeface="Calibri" panose="020F0502020204030204"/>
              </a:rPr>
              <a:t>VARIABLES </a:t>
            </a:r>
            <a:r>
              <a:rPr sz="4800" b="1" u="heavy" spc="-10" dirty="0">
                <a:uFill>
                  <a:solidFill>
                    <a:srgbClr val="000000"/>
                  </a:solidFill>
                </a:uFill>
                <a:latin typeface="Calibri" panose="020F0502020204030204"/>
                <a:cs typeface="Calibri" panose="020F0502020204030204"/>
              </a:rPr>
              <a:t>AFFECTING ILLNESS </a:t>
            </a:r>
            <a:r>
              <a:rPr sz="4800" b="1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4800" b="1" u="heavy" spc="-30" dirty="0">
                <a:uFill>
                  <a:solidFill>
                    <a:srgbClr val="000000"/>
                  </a:solidFill>
                </a:uFill>
                <a:latin typeface="Calibri" panose="020F0502020204030204"/>
                <a:cs typeface="Calibri" panose="020F0502020204030204"/>
              </a:rPr>
              <a:t>BEHAVIOUR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 marL="1474470" indent="-914400">
              <a:lnSpc>
                <a:spcPct val="100000"/>
              </a:lnSpc>
              <a:spcBef>
                <a:spcPts val="4140"/>
              </a:spcBef>
              <a:buAutoNum type="arabicPeriod"/>
              <a:tabLst>
                <a:tab pos="1474470" algn="l"/>
                <a:tab pos="1475105" algn="l"/>
              </a:tabLst>
            </a:pP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Internal</a:t>
            </a:r>
            <a:r>
              <a:rPr sz="48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Variables.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AutoNum type="arabicPeriod"/>
            </a:pPr>
            <a:endParaRPr sz="7000">
              <a:latin typeface="Times New Roman" panose="02020603050405020304"/>
              <a:cs typeface="Times New Roman" panose="02020603050405020304"/>
            </a:endParaRPr>
          </a:p>
          <a:p>
            <a:pPr marL="1310005" indent="-749935">
              <a:lnSpc>
                <a:spcPct val="100000"/>
              </a:lnSpc>
              <a:buAutoNum type="arabicPeriod"/>
              <a:tabLst>
                <a:tab pos="1310005" algn="l"/>
                <a:tab pos="1310640" algn="l"/>
              </a:tabLst>
            </a:pPr>
            <a:r>
              <a:rPr sz="4800" b="1" spc="-10" dirty="0">
                <a:latin typeface="Calibri" panose="020F0502020204030204"/>
                <a:cs typeface="Calibri" panose="020F0502020204030204"/>
              </a:rPr>
              <a:t>External</a:t>
            </a:r>
            <a:r>
              <a:rPr sz="4800" b="1" spc="-35" dirty="0"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30" dirty="0">
                <a:latin typeface="Calibri" panose="020F0502020204030204"/>
                <a:cs typeface="Calibri" panose="020F0502020204030204"/>
              </a:rPr>
              <a:t>Variables.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9462" y="277495"/>
            <a:ext cx="7487920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dirty="0"/>
              <a:t>INTERNAL</a:t>
            </a:r>
            <a:r>
              <a:rPr sz="6600" u="none" spc="-50" dirty="0"/>
              <a:t> VARIABLES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841883" y="1250061"/>
            <a:ext cx="7458709" cy="0"/>
          </a:xfrm>
          <a:custGeom>
            <a:avLst/>
            <a:gdLst/>
            <a:ahLst/>
            <a:cxnLst/>
            <a:rect l="l" t="t" r="r" b="b"/>
            <a:pathLst>
              <a:path w="7458709">
                <a:moveTo>
                  <a:pt x="0" y="0"/>
                </a:moveTo>
                <a:lnTo>
                  <a:pt x="7458456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593545"/>
            <a:ext cx="7372350" cy="4269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1. </a:t>
            </a: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Perception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</a:t>
            </a:r>
            <a:r>
              <a:rPr sz="48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har char="•"/>
            </a:pPr>
            <a:endParaRPr sz="7000">
              <a:latin typeface="Times New Roman" panose="02020603050405020304"/>
              <a:cs typeface="Times New Roman" panose="02020603050405020304"/>
            </a:endParaRPr>
          </a:p>
          <a:p>
            <a:pPr marL="355600" indent="-342900">
              <a:lnSpc>
                <a:spcPct val="100000"/>
              </a:lnSpc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dirty="0">
                <a:latin typeface="Calibri" panose="020F0502020204030204"/>
                <a:cs typeface="Calibri" panose="020F0502020204030204"/>
              </a:rPr>
              <a:t>2. </a:t>
            </a:r>
            <a:r>
              <a:rPr sz="4800" b="1" spc="-20" dirty="0">
                <a:latin typeface="Calibri" panose="020F0502020204030204"/>
                <a:cs typeface="Calibri" panose="020F0502020204030204"/>
              </a:rPr>
              <a:t>Nature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of</a:t>
            </a:r>
            <a:r>
              <a:rPr sz="4800" b="1" spc="30" dirty="0">
                <a:latin typeface="Calibri" panose="020F0502020204030204"/>
                <a:cs typeface="Calibri" panose="020F0502020204030204"/>
              </a:rPr>
              <a:t>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illness.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har char="•"/>
            </a:pPr>
            <a:endParaRPr sz="7000">
              <a:latin typeface="Times New Roman" panose="02020603050405020304"/>
              <a:cs typeface="Times New Roman" panose="02020603050405020304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3. </a:t>
            </a: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Characteristics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</a:t>
            </a:r>
            <a:r>
              <a:rPr sz="4800" b="1" spc="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9053" y="301497"/>
            <a:ext cx="763460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1. </a:t>
            </a:r>
            <a:r>
              <a:rPr sz="5400" spc="-20" dirty="0"/>
              <a:t>Perception </a:t>
            </a:r>
            <a:r>
              <a:rPr sz="5400" dirty="0"/>
              <a:t>of</a:t>
            </a:r>
            <a:r>
              <a:rPr sz="5400" spc="-30" dirty="0"/>
              <a:t> </a:t>
            </a:r>
            <a:r>
              <a:rPr sz="5400" spc="-20" dirty="0"/>
              <a:t>symptoms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444193"/>
            <a:ext cx="7202805" cy="20389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It is the </a:t>
            </a:r>
            <a:r>
              <a:rPr sz="4400" b="1" spc="-45" dirty="0">
                <a:latin typeface="Calibri" panose="020F0502020204030204"/>
                <a:cs typeface="Calibri" panose="020F0502020204030204"/>
              </a:rPr>
              <a:t>way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perceiving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symptoms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illness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that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influence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illness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8839" y="834897"/>
            <a:ext cx="7421245" cy="4721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64465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If a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</a:t>
            </a:r>
            <a:r>
              <a:rPr sz="4400" b="1" spc="-4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takes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not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too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seriously &amp;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takes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adequate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treatment, recovery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will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 quick, but if a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takes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it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very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seriously , it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become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life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threatening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or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fatal 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for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28597" y="277495"/>
            <a:ext cx="5690235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spc="-25" dirty="0"/>
              <a:t>Nature </a:t>
            </a:r>
            <a:r>
              <a:rPr sz="6600" u="none" dirty="0"/>
              <a:t>of</a:t>
            </a:r>
            <a:r>
              <a:rPr sz="6600" u="none" spc="-40" dirty="0"/>
              <a:t> </a:t>
            </a:r>
            <a:r>
              <a:rPr sz="6600" u="none" spc="-5" dirty="0"/>
              <a:t>illness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1741042" y="1250061"/>
            <a:ext cx="5660390" cy="0"/>
          </a:xfrm>
          <a:custGeom>
            <a:avLst/>
            <a:gdLst/>
            <a:ahLst/>
            <a:cxnLst/>
            <a:rect l="l" t="t" r="r" b="b"/>
            <a:pathLst>
              <a:path w="5660390">
                <a:moveTo>
                  <a:pt x="0" y="0"/>
                </a:moveTo>
                <a:lnTo>
                  <a:pt x="5660135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596593"/>
            <a:ext cx="7940675" cy="4319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054735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Nature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illness also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affects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</a:t>
            </a:r>
            <a:r>
              <a:rPr sz="4400" b="1" spc="-6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behaviour.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•"/>
            </a:pPr>
            <a:endParaRPr sz="6400">
              <a:latin typeface="Times New Roman" panose="02020603050405020304"/>
              <a:cs typeface="Times New Roman" panose="02020603050405020304"/>
            </a:endParaRPr>
          </a:p>
          <a:p>
            <a:pPr marL="355600" marR="5080" indent="-342900">
              <a:lnSpc>
                <a:spcPct val="100000"/>
              </a:lnSpc>
              <a:spcBef>
                <a:spcPts val="5"/>
              </a:spcBef>
              <a:buFont typeface="Arial" panose="020B0604020202020204"/>
              <a:buChar char="•"/>
              <a:tabLst>
                <a:tab pos="481965" algn="l"/>
                <a:tab pos="482600" algn="l"/>
              </a:tabLst>
            </a:pPr>
            <a:r>
              <a:rPr dirty="0"/>
              <a:t>	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As in the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case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an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acute</a:t>
            </a:r>
            <a:r>
              <a:rPr sz="4400" b="1" spc="-10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illness  when 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person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taking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treatment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that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will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be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1174" y="378078"/>
            <a:ext cx="752411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20" dirty="0"/>
              <a:t>Characteristics </a:t>
            </a:r>
            <a:r>
              <a:rPr sz="5400" dirty="0"/>
              <a:t>of a</a:t>
            </a:r>
            <a:r>
              <a:rPr sz="5400" spc="-45" dirty="0"/>
              <a:t> </a:t>
            </a:r>
            <a:r>
              <a:rPr sz="5400" spc="-10" dirty="0"/>
              <a:t>person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537157"/>
            <a:ext cx="7477125" cy="427672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59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1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How a </a:t>
            </a:r>
            <a:r>
              <a:rPr sz="41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</a:t>
            </a:r>
            <a:r>
              <a:rPr sz="41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responds </a:t>
            </a:r>
            <a:r>
              <a:rPr sz="41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1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  depends upon the adjusting,  </a:t>
            </a:r>
            <a:r>
              <a:rPr sz="41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coping</a:t>
            </a:r>
            <a:r>
              <a:rPr sz="41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1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abilities.</a:t>
            </a:r>
            <a:endParaRPr sz="41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har char="•"/>
            </a:pPr>
            <a:endParaRPr sz="5550">
              <a:latin typeface="Times New Roman" panose="02020603050405020304"/>
              <a:cs typeface="Times New Roman" panose="02020603050405020304"/>
            </a:endParaRPr>
          </a:p>
          <a:p>
            <a:pPr marL="355600" marR="62865" indent="-342900">
              <a:lnSpc>
                <a:spcPct val="90000"/>
              </a:lnSpc>
              <a:spcBef>
                <a:spcPts val="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100" b="1" dirty="0">
                <a:latin typeface="Calibri" panose="020F0502020204030204"/>
                <a:cs typeface="Calibri" panose="020F0502020204030204"/>
              </a:rPr>
              <a:t>He </a:t>
            </a:r>
            <a:r>
              <a:rPr sz="4100" b="1" spc="-25" dirty="0">
                <a:latin typeface="Calibri" panose="020F0502020204030204"/>
                <a:cs typeface="Calibri" panose="020F0502020204030204"/>
              </a:rPr>
              <a:t>may </a:t>
            </a:r>
            <a:r>
              <a:rPr sz="4100" b="1" spc="-5" dirty="0">
                <a:latin typeface="Calibri" panose="020F0502020204030204"/>
                <a:cs typeface="Calibri" panose="020F0502020204030204"/>
              </a:rPr>
              <a:t>become </a:t>
            </a:r>
            <a:r>
              <a:rPr sz="4100" b="1" spc="-15" dirty="0">
                <a:latin typeface="Calibri" panose="020F0502020204030204"/>
                <a:cs typeface="Calibri" panose="020F0502020204030204"/>
              </a:rPr>
              <a:t>well </a:t>
            </a:r>
            <a:r>
              <a:rPr sz="4100" b="1" spc="-10" dirty="0">
                <a:latin typeface="Calibri" panose="020F0502020204030204"/>
                <a:cs typeface="Calibri" panose="020F0502020204030204"/>
              </a:rPr>
              <a:t>adjusted </a:t>
            </a:r>
            <a:r>
              <a:rPr sz="4100" b="1" spc="-15" dirty="0">
                <a:latin typeface="Calibri" panose="020F0502020204030204"/>
                <a:cs typeface="Calibri" panose="020F0502020204030204"/>
              </a:rPr>
              <a:t>to  </a:t>
            </a:r>
            <a:r>
              <a:rPr sz="4100" b="1" dirty="0">
                <a:latin typeface="Calibri" panose="020F0502020204030204"/>
                <a:cs typeface="Calibri" panose="020F0502020204030204"/>
              </a:rPr>
              <a:t>illness or </a:t>
            </a:r>
            <a:r>
              <a:rPr sz="4100" b="1" spc="-25" dirty="0">
                <a:latin typeface="Calibri" panose="020F0502020204030204"/>
                <a:cs typeface="Calibri" panose="020F0502020204030204"/>
              </a:rPr>
              <a:t>may get </a:t>
            </a:r>
            <a:r>
              <a:rPr sz="4100" b="1" spc="-10" dirty="0">
                <a:latin typeface="Calibri" panose="020F0502020204030204"/>
                <a:cs typeface="Calibri" panose="020F0502020204030204"/>
              </a:rPr>
              <a:t>mentally  </a:t>
            </a:r>
            <a:r>
              <a:rPr sz="4100" b="1" spc="-5" dirty="0">
                <a:latin typeface="Calibri" panose="020F0502020204030204"/>
                <a:cs typeface="Calibri" panose="020F0502020204030204"/>
              </a:rPr>
              <a:t>disturbed.</a:t>
            </a:r>
            <a:endParaRPr sz="41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2218" y="277495"/>
            <a:ext cx="7581265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dirty="0"/>
              <a:t>EXTERNAL</a:t>
            </a:r>
            <a:r>
              <a:rPr sz="6600" u="none" spc="-75" dirty="0"/>
              <a:t> </a:t>
            </a:r>
            <a:r>
              <a:rPr sz="6600" u="none" spc="-50" dirty="0"/>
              <a:t>VARIABLES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794638" y="1250061"/>
            <a:ext cx="7554595" cy="0"/>
          </a:xfrm>
          <a:custGeom>
            <a:avLst/>
            <a:gdLst/>
            <a:ahLst/>
            <a:cxnLst/>
            <a:rect l="l" t="t" r="r" b="b"/>
            <a:pathLst>
              <a:path w="7554595">
                <a:moveTo>
                  <a:pt x="0" y="0"/>
                </a:moveTo>
                <a:lnTo>
                  <a:pt x="7554467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462697"/>
            <a:ext cx="6753859" cy="4721225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6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1.Visibility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106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2.Social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group.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105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3.Culture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values.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105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4.Economic</a:t>
            </a:r>
            <a:r>
              <a:rPr sz="4400" b="1" spc="-4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variable.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55600" marR="5080" indent="-342900">
              <a:lnSpc>
                <a:spcPct val="100000"/>
              </a:lnSpc>
              <a:spcBef>
                <a:spcPts val="106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5.Accesibility of health</a:t>
            </a:r>
            <a:r>
              <a:rPr sz="4400" b="1" spc="-5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care 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system.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7425" y="378078"/>
            <a:ext cx="776859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35" dirty="0"/>
              <a:t>1.VISIBILITY </a:t>
            </a:r>
            <a:r>
              <a:rPr sz="5400" spc="-5" dirty="0"/>
              <a:t>OF</a:t>
            </a:r>
            <a:r>
              <a:rPr sz="5400" spc="-30" dirty="0"/>
              <a:t> </a:t>
            </a:r>
            <a:r>
              <a:rPr sz="5400" spc="-35" dirty="0"/>
              <a:t>SYMPTOMS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596593"/>
            <a:ext cx="7944484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 visibility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symptoms  affects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body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image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as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well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as  </a:t>
            </a:r>
            <a:r>
              <a:rPr sz="4400" b="1" spc="-50" dirty="0">
                <a:latin typeface="Calibri" panose="020F0502020204030204"/>
                <a:cs typeface="Calibri" panose="020F0502020204030204"/>
              </a:rPr>
              <a:t>behaviour.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clients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  visible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are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more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likely  to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seek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more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assistance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than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clients without</a:t>
            </a:r>
            <a:r>
              <a:rPr sz="4400" b="1" spc="-5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867650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10" dirty="0">
                <a:latin typeface="Calibri" panose="020F0502020204030204"/>
                <a:cs typeface="Calibri" panose="020F0502020204030204"/>
              </a:rPr>
              <a:t>E.g.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person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with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lip ulcer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will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seek medical help sooner than a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with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sore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throat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because  the lip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sore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has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changed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physical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look.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99641" y="227203"/>
            <a:ext cx="574611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u="none" dirty="0"/>
              <a:t>SOCIAL</a:t>
            </a:r>
            <a:r>
              <a:rPr sz="7200" u="none" spc="-75" dirty="0"/>
              <a:t> </a:t>
            </a:r>
            <a:r>
              <a:rPr sz="7200" u="none" spc="-20" dirty="0"/>
              <a:t>GROUP</a:t>
            </a:r>
            <a:endParaRPr sz="7200"/>
          </a:p>
        </p:txBody>
      </p:sp>
      <p:sp>
        <p:nvSpPr>
          <p:cNvPr id="3" name="object 3"/>
          <p:cNvSpPr/>
          <p:nvPr/>
        </p:nvSpPr>
        <p:spPr>
          <a:xfrm>
            <a:off x="1712086" y="1287399"/>
            <a:ext cx="5718175" cy="0"/>
          </a:xfrm>
          <a:custGeom>
            <a:avLst/>
            <a:gdLst/>
            <a:ahLst/>
            <a:cxnLst/>
            <a:rect l="l" t="t" r="r" b="b"/>
            <a:pathLst>
              <a:path w="5718175">
                <a:moveTo>
                  <a:pt x="0" y="0"/>
                </a:moveTo>
                <a:lnTo>
                  <a:pt x="5718047" y="0"/>
                </a:lnTo>
              </a:path>
            </a:pathLst>
          </a:custGeom>
          <a:ln w="594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4933" y="2330214"/>
            <a:ext cx="8071866" cy="42229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14297" y="277495"/>
            <a:ext cx="5915025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dirty="0"/>
              <a:t>2.SOCIAL</a:t>
            </a:r>
            <a:r>
              <a:rPr sz="6600" u="none" spc="-85" dirty="0"/>
              <a:t> </a:t>
            </a:r>
            <a:r>
              <a:rPr sz="6600" u="none" spc="-20" dirty="0"/>
              <a:t>GROUP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1626742" y="1250061"/>
            <a:ext cx="5888990" cy="0"/>
          </a:xfrm>
          <a:custGeom>
            <a:avLst/>
            <a:gdLst/>
            <a:ahLst/>
            <a:cxnLst/>
            <a:rect l="l" t="t" r="r" b="b"/>
            <a:pathLst>
              <a:path w="5888990">
                <a:moveTo>
                  <a:pt x="0" y="0"/>
                </a:moveTo>
                <a:lnTo>
                  <a:pt x="5888735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529537"/>
            <a:ext cx="8072120" cy="458724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355600" marR="52705" indent="-342900">
              <a:lnSpc>
                <a:spcPct val="90000"/>
              </a:lnSpc>
              <a:spcBef>
                <a:spcPts val="63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Social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group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assist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recognizing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threat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illness or support the denial of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potential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•"/>
            </a:pPr>
            <a:endParaRPr sz="6000">
              <a:latin typeface="Times New Roman" panose="02020603050405020304"/>
              <a:cs typeface="Times New Roman" panose="02020603050405020304"/>
            </a:endParaRPr>
          </a:p>
          <a:p>
            <a:pPr marL="355600" marR="5080" indent="-342900">
              <a:lnSpc>
                <a:spcPts val="4750"/>
              </a:lnSpc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 clients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responds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positively</a:t>
            </a:r>
            <a:r>
              <a:rPr sz="4400" b="1" spc="-12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to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social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 support.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3742" y="277495"/>
            <a:ext cx="7574915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spc="-65" dirty="0"/>
              <a:t>CULTURAL</a:t>
            </a:r>
            <a:r>
              <a:rPr sz="6600" u="none" spc="-90" dirty="0"/>
              <a:t> </a:t>
            </a:r>
            <a:r>
              <a:rPr sz="6600" u="none" spc="-50" dirty="0"/>
              <a:t>VARIABLES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796162" y="1250061"/>
            <a:ext cx="7551420" cy="0"/>
          </a:xfrm>
          <a:custGeom>
            <a:avLst/>
            <a:gdLst/>
            <a:ahLst/>
            <a:cxnLst/>
            <a:rect l="l" t="t" r="r" b="b"/>
            <a:pathLst>
              <a:path w="7551420">
                <a:moveTo>
                  <a:pt x="0" y="0"/>
                </a:moveTo>
                <a:lnTo>
                  <a:pt x="7551419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" y="1600200"/>
            <a:ext cx="8229600" cy="4876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0462" y="327786"/>
            <a:ext cx="672147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70" dirty="0"/>
              <a:t>3.CULTURE </a:t>
            </a:r>
            <a:r>
              <a:rPr dirty="0"/>
              <a:t>&amp;</a:t>
            </a:r>
            <a:r>
              <a:rPr spc="20" dirty="0"/>
              <a:t> </a:t>
            </a:r>
            <a:r>
              <a:rPr spc="-90" dirty="0"/>
              <a:t>VALUES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93545"/>
            <a:ext cx="7216140" cy="2952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 panose="020B0604020202020204"/>
              <a:buChar char="•"/>
              <a:tabLst>
                <a:tab pos="355600" algn="l"/>
                <a:tab pos="1566545" algn="l"/>
              </a:tabLst>
            </a:pPr>
            <a:r>
              <a:rPr sz="4800" b="1" spc="-5" dirty="0">
                <a:latin typeface="Calibri" panose="020F0502020204030204"/>
                <a:cs typeface="Calibri" panose="020F0502020204030204"/>
              </a:rPr>
              <a:t>The	</a:t>
            </a:r>
            <a:r>
              <a:rPr sz="4800" b="1" spc="-10" dirty="0">
                <a:latin typeface="Calibri" panose="020F0502020204030204"/>
                <a:cs typeface="Calibri" panose="020F0502020204030204"/>
              </a:rPr>
              <a:t>culture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800" b="1" spc="-15" dirty="0">
                <a:latin typeface="Calibri" panose="020F0502020204030204"/>
                <a:cs typeface="Calibri" panose="020F0502020204030204"/>
              </a:rPr>
              <a:t>values teach 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800" b="1" spc="-15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how </a:t>
            </a:r>
            <a:r>
              <a:rPr sz="48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remain  </a:t>
            </a:r>
            <a:r>
              <a:rPr sz="48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healthy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also how </a:t>
            </a:r>
            <a:r>
              <a:rPr sz="48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 </a:t>
            </a: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recognize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illness.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2749" y="277495"/>
            <a:ext cx="7917815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spc="-25" dirty="0"/>
              <a:t>ECONOMIC</a:t>
            </a:r>
            <a:r>
              <a:rPr sz="6600" u="none" spc="-75" dirty="0"/>
              <a:t> </a:t>
            </a:r>
            <a:r>
              <a:rPr sz="6600" u="none" spc="-45" dirty="0"/>
              <a:t>VARIABLES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625475" y="1250061"/>
            <a:ext cx="7891780" cy="0"/>
          </a:xfrm>
          <a:custGeom>
            <a:avLst/>
            <a:gdLst/>
            <a:ahLst/>
            <a:cxnLst/>
            <a:rect l="l" t="t" r="r" b="b"/>
            <a:pathLst>
              <a:path w="7891780">
                <a:moveTo>
                  <a:pt x="0" y="0"/>
                </a:moveTo>
                <a:lnTo>
                  <a:pt x="7891272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3677" y="2376690"/>
            <a:ext cx="7815997" cy="39504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2322" y="327786"/>
            <a:ext cx="743712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4.ECONOMIC</a:t>
            </a:r>
            <a:r>
              <a:rPr spc="-55" dirty="0"/>
              <a:t> </a:t>
            </a:r>
            <a:r>
              <a:rPr spc="-40" dirty="0"/>
              <a:t>VARIABLE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86865"/>
            <a:ext cx="7613015" cy="4401185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109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1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economic </a:t>
            </a:r>
            <a:r>
              <a:rPr sz="41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constraints </a:t>
            </a:r>
            <a:r>
              <a:rPr sz="41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 </a:t>
            </a:r>
            <a:r>
              <a:rPr sz="41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delay </a:t>
            </a:r>
            <a:r>
              <a:rPr sz="41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1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treatment </a:t>
            </a:r>
            <a:r>
              <a:rPr sz="41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or </a:t>
            </a:r>
            <a:r>
              <a:rPr sz="41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</a:t>
            </a:r>
            <a:r>
              <a:rPr sz="41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allow  the </a:t>
            </a:r>
            <a:r>
              <a:rPr sz="41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</a:t>
            </a:r>
            <a:r>
              <a:rPr sz="41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1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carry </a:t>
            </a:r>
            <a:r>
              <a:rPr sz="41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out daily  activities.</a:t>
            </a:r>
            <a:endParaRPr sz="41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har char="•"/>
            </a:pPr>
            <a:endParaRPr sz="5100">
              <a:latin typeface="Times New Roman" panose="02020603050405020304"/>
              <a:cs typeface="Times New Roman" panose="02020603050405020304"/>
            </a:endParaRPr>
          </a:p>
          <a:p>
            <a:pPr marL="355600" marR="19050" indent="-342900">
              <a:lnSpc>
                <a:spcPct val="80000"/>
              </a:lnSpc>
              <a:buFont typeface="Arial" panose="020B0604020202020204"/>
              <a:buChar char="•"/>
              <a:tabLst>
                <a:tab pos="473075" algn="l"/>
                <a:tab pos="473075" algn="l"/>
              </a:tabLst>
            </a:pPr>
            <a:r>
              <a:rPr dirty="0"/>
              <a:t>	</a:t>
            </a:r>
            <a:r>
              <a:rPr sz="4100" b="1" dirty="0">
                <a:latin typeface="Calibri" panose="020F0502020204030204"/>
                <a:cs typeface="Calibri" panose="020F0502020204030204"/>
              </a:rPr>
              <a:t>Studies </a:t>
            </a:r>
            <a:r>
              <a:rPr sz="4100" b="1" spc="-25" dirty="0">
                <a:latin typeface="Calibri" panose="020F0502020204030204"/>
                <a:cs typeface="Calibri" panose="020F0502020204030204"/>
              </a:rPr>
              <a:t>have </a:t>
            </a:r>
            <a:r>
              <a:rPr sz="4100" b="1" spc="-5" dirty="0">
                <a:latin typeface="Calibri" panose="020F0502020204030204"/>
                <a:cs typeface="Calibri" panose="020F0502020204030204"/>
              </a:rPr>
              <a:t>shown </a:t>
            </a:r>
            <a:r>
              <a:rPr sz="4100" b="1" spc="-10" dirty="0">
                <a:latin typeface="Calibri" panose="020F0502020204030204"/>
                <a:cs typeface="Calibri" panose="020F0502020204030204"/>
              </a:rPr>
              <a:t>that persons  </a:t>
            </a:r>
            <a:r>
              <a:rPr sz="4100" b="1" dirty="0">
                <a:latin typeface="Calibri" panose="020F0502020204030204"/>
                <a:cs typeface="Calibri" panose="020F0502020204030204"/>
              </a:rPr>
              <a:t>of </a:t>
            </a:r>
            <a:r>
              <a:rPr sz="4100" b="1" spc="-5" dirty="0">
                <a:latin typeface="Calibri" panose="020F0502020204030204"/>
                <a:cs typeface="Calibri" panose="020F0502020204030204"/>
              </a:rPr>
              <a:t>low economic </a:t>
            </a:r>
            <a:r>
              <a:rPr sz="4100" b="1" spc="-20" dirty="0">
                <a:latin typeface="Calibri" panose="020F0502020204030204"/>
                <a:cs typeface="Calibri" panose="020F0502020204030204"/>
              </a:rPr>
              <a:t>status have  </a:t>
            </a:r>
            <a:r>
              <a:rPr sz="4100" b="1" spc="-5" dirty="0">
                <a:latin typeface="Calibri" panose="020F0502020204030204"/>
                <a:cs typeface="Calibri" panose="020F0502020204030204"/>
              </a:rPr>
              <a:t>chronic</a:t>
            </a:r>
            <a:r>
              <a:rPr sz="4100" b="1" spc="-20" dirty="0">
                <a:latin typeface="Calibri" panose="020F0502020204030204"/>
                <a:cs typeface="Calibri" panose="020F0502020204030204"/>
              </a:rPr>
              <a:t> </a:t>
            </a:r>
            <a:r>
              <a:rPr sz="4100" b="1" dirty="0">
                <a:latin typeface="Calibri" panose="020F0502020204030204"/>
                <a:cs typeface="Calibri" panose="020F0502020204030204"/>
              </a:rPr>
              <a:t>illness.</a:t>
            </a:r>
            <a:endParaRPr sz="41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0506" y="0"/>
            <a:ext cx="7544434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8390" marR="5080" indent="-2346325">
              <a:lnSpc>
                <a:spcPct val="100000"/>
              </a:lnSpc>
              <a:spcBef>
                <a:spcPts val="100"/>
              </a:spcBef>
            </a:pPr>
            <a:r>
              <a:rPr sz="5400" spc="-10" dirty="0"/>
              <a:t>5.ACCESIBILITY </a:t>
            </a:r>
            <a:r>
              <a:rPr sz="5400" spc="-5" dirty="0"/>
              <a:t>OF </a:t>
            </a:r>
            <a:r>
              <a:rPr sz="5400" spc="-80" dirty="0"/>
              <a:t>HEALTH  </a:t>
            </a:r>
            <a:r>
              <a:rPr sz="5400" spc="-15" dirty="0"/>
              <a:t>SERVICES.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978279"/>
            <a:ext cx="7824470" cy="203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proximity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health services  has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great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influence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on  individuals in utilizing the</a:t>
            </a:r>
            <a:r>
              <a:rPr sz="4400" b="1" spc="-8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same.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988" y="1575942"/>
            <a:ext cx="719772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u="none" spc="-135" dirty="0"/>
              <a:t>STAGES </a:t>
            </a:r>
            <a:r>
              <a:rPr sz="7200" u="none" spc="-5" dirty="0"/>
              <a:t>OF</a:t>
            </a:r>
            <a:r>
              <a:rPr sz="7200" u="none" spc="25" dirty="0"/>
              <a:t> </a:t>
            </a:r>
            <a:r>
              <a:rPr sz="7200" u="none" spc="-10" dirty="0"/>
              <a:t>ILLNESS</a:t>
            </a:r>
            <a:endParaRPr sz="7200"/>
          </a:p>
        </p:txBody>
      </p:sp>
      <p:sp>
        <p:nvSpPr>
          <p:cNvPr id="3" name="object 3"/>
          <p:cNvSpPr/>
          <p:nvPr/>
        </p:nvSpPr>
        <p:spPr>
          <a:xfrm>
            <a:off x="1167383" y="2635757"/>
            <a:ext cx="7172325" cy="0"/>
          </a:xfrm>
          <a:custGeom>
            <a:avLst/>
            <a:gdLst/>
            <a:ahLst/>
            <a:cxnLst/>
            <a:rect l="l" t="t" r="r" b="b"/>
            <a:pathLst>
              <a:path w="7172325">
                <a:moveTo>
                  <a:pt x="0" y="0"/>
                </a:moveTo>
                <a:lnTo>
                  <a:pt x="7171944" y="0"/>
                </a:lnTo>
              </a:path>
            </a:pathLst>
          </a:custGeom>
          <a:ln w="594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64994" y="2672918"/>
            <a:ext cx="458406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b="1" spc="-45" dirty="0">
                <a:latin typeface="Calibri" panose="020F0502020204030204"/>
                <a:cs typeface="Calibri" panose="020F0502020204030204"/>
              </a:rPr>
              <a:t>BEHAVIOUR</a:t>
            </a:r>
            <a:endParaRPr sz="72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77439" y="3733038"/>
            <a:ext cx="4559935" cy="0"/>
          </a:xfrm>
          <a:custGeom>
            <a:avLst/>
            <a:gdLst/>
            <a:ahLst/>
            <a:cxnLst/>
            <a:rect l="l" t="t" r="r" b="b"/>
            <a:pathLst>
              <a:path w="4559934">
                <a:moveTo>
                  <a:pt x="0" y="0"/>
                </a:moveTo>
                <a:lnTo>
                  <a:pt x="4559808" y="0"/>
                </a:lnTo>
              </a:path>
            </a:pathLst>
          </a:custGeom>
          <a:ln w="594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453897"/>
            <a:ext cx="7816215" cy="5659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86715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experience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illness of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complex.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</a:t>
            </a:r>
            <a:r>
              <a:rPr sz="4400" b="1" spc="-9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generally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passes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through five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stages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illness</a:t>
            </a:r>
            <a:r>
              <a:rPr sz="4400" b="1" spc="-6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behaviour.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•"/>
            </a:pPr>
            <a:endParaRPr sz="6400">
              <a:latin typeface="Times New Roman" panose="02020603050405020304"/>
              <a:cs typeface="Times New Roman" panose="02020603050405020304"/>
            </a:endParaRPr>
          </a:p>
          <a:p>
            <a:pPr marL="355600" marR="5080" indent="-342900">
              <a:lnSpc>
                <a:spcPct val="100000"/>
              </a:lnSpc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This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pattern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involves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how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person seeks, finds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completes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health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 care.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793518"/>
            <a:ext cx="2301875" cy="1488440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0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1.Stage</a:t>
            </a:r>
            <a:r>
              <a:rPr sz="4000" b="1" spc="-4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0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</a:t>
            </a:r>
            <a:endParaRPr sz="40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96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000" b="1" spc="-1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2.Stage</a:t>
            </a:r>
            <a:r>
              <a:rPr sz="4000" b="1" spc="-70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000" b="1" spc="-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II</a:t>
            </a:r>
            <a:endParaRPr sz="40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2256939"/>
            <a:ext cx="2927985" cy="2219960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5"/>
              </a:spcBef>
              <a:buFont typeface="Arial" panose="020B0604020202020204"/>
              <a:buChar char="•"/>
              <a:tabLst>
                <a:tab pos="355600" algn="l"/>
                <a:tab pos="2653030" algn="l"/>
              </a:tabLst>
            </a:pPr>
            <a:r>
              <a:rPr sz="4000" b="1" spc="-15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3.Stage</a:t>
            </a:r>
            <a:r>
              <a:rPr sz="4000" b="1" spc="5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000" b="1" spc="-5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III	:</a:t>
            </a:r>
            <a:endParaRPr sz="40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960"/>
              </a:spcBef>
              <a:buFont typeface="Arial" panose="020B0604020202020204"/>
              <a:buChar char="•"/>
              <a:tabLst>
                <a:tab pos="355600" algn="l"/>
                <a:tab pos="2680970" algn="l"/>
              </a:tabLst>
            </a:pPr>
            <a:r>
              <a:rPr sz="4000" b="1" spc="-15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4.Stage</a:t>
            </a:r>
            <a:r>
              <a:rPr sz="4000" b="1" spc="1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000" b="1" spc="-5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IV	:</a:t>
            </a:r>
            <a:endParaRPr sz="40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965"/>
              </a:spcBef>
              <a:buFont typeface="Arial" panose="020B0604020202020204"/>
              <a:buChar char="•"/>
              <a:tabLst>
                <a:tab pos="355600" algn="l"/>
                <a:tab pos="2774950" algn="l"/>
              </a:tabLst>
            </a:pPr>
            <a:r>
              <a:rPr sz="4000" b="1" spc="-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5.S</a:t>
            </a:r>
            <a:r>
              <a:rPr sz="4000" b="1" spc="-4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t</a:t>
            </a:r>
            <a:r>
              <a:rPr sz="4000" b="1" spc="-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a</a:t>
            </a:r>
            <a:r>
              <a:rPr sz="4000" b="1" spc="-5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g</a:t>
            </a:r>
            <a:r>
              <a:rPr sz="4000" b="1" spc="-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e</a:t>
            </a:r>
            <a:r>
              <a:rPr sz="4000" b="1" spc="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000" b="1" spc="-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V</a:t>
            </a:r>
            <a:r>
              <a:rPr sz="4000" b="1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	</a:t>
            </a:r>
            <a:r>
              <a:rPr sz="4000" b="1" spc="-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:</a:t>
            </a:r>
            <a:endParaRPr sz="40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54666" y="793518"/>
            <a:ext cx="5687060" cy="4293235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105410">
              <a:lnSpc>
                <a:spcPct val="100000"/>
              </a:lnSpc>
              <a:spcBef>
                <a:spcPts val="1055"/>
              </a:spcBef>
              <a:tabLst>
                <a:tab pos="702310" algn="l"/>
              </a:tabLst>
            </a:pPr>
            <a:r>
              <a:rPr sz="40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:	</a:t>
            </a:r>
            <a:r>
              <a:rPr sz="40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</a:t>
            </a:r>
            <a:r>
              <a:rPr sz="40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experience.</a:t>
            </a:r>
            <a:endParaRPr sz="4000">
              <a:latin typeface="Calibri" panose="020F0502020204030204"/>
              <a:cs typeface="Calibri" panose="020F0502020204030204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  <a:tabLst>
                <a:tab pos="609600" algn="l"/>
              </a:tabLst>
            </a:pPr>
            <a:r>
              <a:rPr sz="4000" b="1" spc="-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:	Assumption of sick</a:t>
            </a:r>
            <a:r>
              <a:rPr sz="4000" b="1" spc="140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000" b="1" spc="-1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role.</a:t>
            </a:r>
            <a:endParaRPr sz="4000">
              <a:latin typeface="Calibri" panose="020F0502020204030204"/>
              <a:cs typeface="Calibri" panose="020F0502020204030204"/>
            </a:endParaRPr>
          </a:p>
          <a:p>
            <a:pPr marL="661670" marR="248285" indent="-31750">
              <a:lnSpc>
                <a:spcPct val="120000"/>
              </a:lnSpc>
              <a:spcBef>
                <a:spcPts val="5"/>
              </a:spcBef>
            </a:pPr>
            <a:r>
              <a:rPr sz="4000" b="1" spc="-10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Medical </a:t>
            </a:r>
            <a:r>
              <a:rPr sz="4000" b="1" spc="-25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care </a:t>
            </a:r>
            <a:r>
              <a:rPr sz="4000" b="1" spc="-15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contact.  </a:t>
            </a:r>
            <a:r>
              <a:rPr sz="4000" b="1" spc="-1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Dependent client</a:t>
            </a:r>
            <a:r>
              <a:rPr sz="4000" b="1" spc="-35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000" b="1" spc="-2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care.</a:t>
            </a:r>
            <a:endParaRPr sz="4000">
              <a:latin typeface="Calibri" panose="020F0502020204030204"/>
              <a:cs typeface="Calibri" panose="020F0502020204030204"/>
            </a:endParaRPr>
          </a:p>
          <a:p>
            <a:pPr marL="1052195" marR="1630680" indent="-298450">
              <a:lnSpc>
                <a:spcPct val="100000"/>
              </a:lnSpc>
              <a:spcBef>
                <a:spcPts val="960"/>
              </a:spcBef>
            </a:pPr>
            <a:r>
              <a:rPr sz="4000" b="1" spc="-20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Recovery </a:t>
            </a:r>
            <a:r>
              <a:rPr sz="4000" b="1" spc="-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000" b="1" spc="-60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r</a:t>
            </a:r>
            <a:r>
              <a:rPr sz="4000" b="1" spc="-10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ehabili</a:t>
            </a:r>
            <a:r>
              <a:rPr sz="4000" b="1" spc="-5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t</a:t>
            </a:r>
            <a:r>
              <a:rPr sz="4000" b="1" spc="-50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a</a:t>
            </a:r>
            <a:r>
              <a:rPr sz="4000" b="1" spc="-5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tion.</a:t>
            </a:r>
            <a:endParaRPr sz="40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5525" y="461899"/>
            <a:ext cx="7693659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90" dirty="0"/>
              <a:t>STAGE </a:t>
            </a:r>
            <a:r>
              <a:rPr sz="4400" dirty="0"/>
              <a:t>I – </a:t>
            </a:r>
            <a:r>
              <a:rPr sz="4400" spc="-35" dirty="0"/>
              <a:t>SYMPTOM</a:t>
            </a:r>
            <a:r>
              <a:rPr sz="4400" spc="15" dirty="0"/>
              <a:t> </a:t>
            </a:r>
            <a:r>
              <a:rPr sz="4400" dirty="0"/>
              <a:t>EXPERIENCE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593545"/>
            <a:ext cx="7836534" cy="2952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the </a:t>
            </a:r>
            <a:r>
              <a:rPr sz="48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first stage, </a:t>
            </a:r>
            <a:r>
              <a:rPr sz="48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</a:t>
            </a:r>
            <a:r>
              <a:rPr sz="48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feels  </a:t>
            </a:r>
            <a:r>
              <a:rPr sz="48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that </a:t>
            </a:r>
            <a:r>
              <a:rPr sz="48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something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is </a:t>
            </a:r>
            <a:r>
              <a:rPr sz="48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wrong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but  he is not able </a:t>
            </a: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diagnose the  </a:t>
            </a:r>
            <a:r>
              <a:rPr sz="48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problem.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8050530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15" dirty="0">
                <a:latin typeface="Calibri" panose="020F0502020204030204"/>
                <a:cs typeface="Calibri" panose="020F0502020204030204"/>
              </a:rPr>
              <a:t>Perception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symptoms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includes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awareness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physical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change 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like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pain,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rashes,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lump. </a:t>
            </a:r>
            <a:r>
              <a:rPr sz="4400" b="1" spc="-7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end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this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stage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, he is able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make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decision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that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it is a 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an</a:t>
            </a:r>
            <a:r>
              <a:rPr sz="4400" b="1" spc="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4974" y="0"/>
            <a:ext cx="7672705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2205" marR="5080" indent="-2390140">
              <a:lnSpc>
                <a:spcPct val="100000"/>
              </a:lnSpc>
              <a:spcBef>
                <a:spcPts val="100"/>
              </a:spcBef>
              <a:tabLst>
                <a:tab pos="6881495" algn="l"/>
              </a:tabLst>
            </a:pPr>
            <a:r>
              <a:rPr sz="5400" spc="-50" dirty="0"/>
              <a:t>S</a:t>
            </a:r>
            <a:r>
              <a:rPr sz="5400" spc="-420" dirty="0"/>
              <a:t>T</a:t>
            </a:r>
            <a:r>
              <a:rPr sz="5400" spc="-55" dirty="0"/>
              <a:t>A</a:t>
            </a:r>
            <a:r>
              <a:rPr sz="5400" spc="-5" dirty="0"/>
              <a:t>G</a:t>
            </a:r>
            <a:r>
              <a:rPr sz="5400" dirty="0"/>
              <a:t>E</a:t>
            </a:r>
            <a:r>
              <a:rPr sz="5400" spc="-25" dirty="0"/>
              <a:t> </a:t>
            </a:r>
            <a:r>
              <a:rPr sz="5400" dirty="0"/>
              <a:t>II </a:t>
            </a:r>
            <a:r>
              <a:rPr sz="5400" spc="-5" dirty="0"/>
              <a:t>–</a:t>
            </a:r>
            <a:r>
              <a:rPr sz="5400" dirty="0"/>
              <a:t>ASSUMPTION	</a:t>
            </a:r>
            <a:r>
              <a:rPr sz="5400" spc="-5" dirty="0"/>
              <a:t>OF </a:t>
            </a:r>
            <a:r>
              <a:rPr sz="5400" u="none" spc="-5" dirty="0"/>
              <a:t> </a:t>
            </a:r>
            <a:r>
              <a:rPr sz="5400" dirty="0"/>
              <a:t>SICK</a:t>
            </a:r>
            <a:r>
              <a:rPr sz="5400" spc="-10" dirty="0"/>
              <a:t> </a:t>
            </a:r>
            <a:r>
              <a:rPr sz="5400" spc="-20" dirty="0"/>
              <a:t>ROLE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596593"/>
            <a:ext cx="8050530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If the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 persist,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then the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will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assume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sick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role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seek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confirmation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from family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others that they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are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indeed sick.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 Then he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gets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excuse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from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normal  duties &amp;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role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expectations.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997190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  <a:tab pos="3982085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Assumption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	sick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role results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in emotional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changes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such as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withdrawal,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depression,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physical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changes.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deny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delay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contact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health 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care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system.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30046" y="0"/>
            <a:ext cx="7280275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05050" marR="5080" indent="-2292985">
              <a:lnSpc>
                <a:spcPct val="100000"/>
              </a:lnSpc>
              <a:spcBef>
                <a:spcPts val="100"/>
              </a:spcBef>
              <a:tabLst>
                <a:tab pos="2653665" algn="l"/>
              </a:tabLst>
            </a:pPr>
            <a:r>
              <a:rPr sz="5400" spc="-110" dirty="0"/>
              <a:t>STAGE</a:t>
            </a:r>
            <a:r>
              <a:rPr sz="5400" spc="-20" dirty="0"/>
              <a:t> </a:t>
            </a:r>
            <a:r>
              <a:rPr sz="5400" dirty="0"/>
              <a:t>III	</a:t>
            </a:r>
            <a:r>
              <a:rPr sz="5400" spc="-5" dirty="0"/>
              <a:t>–MEDICAL</a:t>
            </a:r>
            <a:r>
              <a:rPr sz="5400" spc="-75" dirty="0"/>
              <a:t> </a:t>
            </a:r>
            <a:r>
              <a:rPr sz="5400" spc="-5" dirty="0"/>
              <a:t>CARE </a:t>
            </a:r>
            <a:r>
              <a:rPr sz="5400" u="none" spc="-5" dirty="0"/>
              <a:t> </a:t>
            </a:r>
            <a:r>
              <a:rPr sz="5400" spc="-75" dirty="0"/>
              <a:t>CONTACT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596593"/>
            <a:ext cx="8038465" cy="4721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7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this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stage,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acknowledges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illness &amp;</a:t>
            </a:r>
            <a:r>
              <a:rPr sz="4400" b="1" spc="-9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seeks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explanation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causes,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duration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illness &amp;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it’s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complications.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Health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professional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may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determine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whether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 ill or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not.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894320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10" dirty="0">
                <a:latin typeface="Calibri" panose="020F0502020204030204"/>
                <a:cs typeface="Calibri" panose="020F0502020204030204"/>
              </a:rPr>
              <a:t>After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knowing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about illness  some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seek medical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treatment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but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sometimes, they 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start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denying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symptoms.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0785" marR="5080" indent="-2435860">
              <a:lnSpc>
                <a:spcPct val="100000"/>
              </a:lnSpc>
              <a:spcBef>
                <a:spcPts val="100"/>
              </a:spcBef>
            </a:pPr>
            <a:r>
              <a:rPr sz="5400" spc="-110" dirty="0"/>
              <a:t>STAGE </a:t>
            </a:r>
            <a:r>
              <a:rPr sz="5400" dirty="0"/>
              <a:t>IV – </a:t>
            </a:r>
            <a:r>
              <a:rPr sz="5400" spc="-5" dirty="0"/>
              <a:t>DEPENDENT </a:t>
            </a:r>
            <a:r>
              <a:rPr sz="5400" u="none" spc="-5" dirty="0"/>
              <a:t> </a:t>
            </a:r>
            <a:r>
              <a:rPr sz="5400" spc="-110" dirty="0"/>
              <a:t>STAGE</a:t>
            </a:r>
            <a:endParaRPr sz="54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pc="-10" dirty="0"/>
              <a:t>After </a:t>
            </a:r>
            <a:r>
              <a:rPr dirty="0"/>
              <a:t>accepting the diagnosis,  </a:t>
            </a:r>
            <a:r>
              <a:rPr spc="-10" dirty="0"/>
              <a:t>client </a:t>
            </a:r>
            <a:r>
              <a:rPr dirty="0"/>
              <a:t>becomes dependent</a:t>
            </a:r>
            <a:r>
              <a:rPr spc="-130" dirty="0"/>
              <a:t> </a:t>
            </a:r>
            <a:r>
              <a:rPr dirty="0"/>
              <a:t>upon  health </a:t>
            </a:r>
            <a:r>
              <a:rPr spc="-20" dirty="0"/>
              <a:t>care </a:t>
            </a:r>
            <a:r>
              <a:rPr spc="-15" dirty="0"/>
              <a:t>professionals </a:t>
            </a:r>
            <a:r>
              <a:rPr spc="-25" dirty="0"/>
              <a:t>to </a:t>
            </a:r>
            <a:r>
              <a:rPr spc="-20" dirty="0"/>
              <a:t>get  </a:t>
            </a:r>
            <a:r>
              <a:rPr spc="-15" dirty="0"/>
              <a:t>treatment.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3545"/>
            <a:ext cx="7869555" cy="2952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spc="-15" dirty="0">
                <a:latin typeface="Calibri" panose="020F0502020204030204"/>
                <a:cs typeface="Calibri" panose="020F0502020204030204"/>
              </a:rPr>
              <a:t>Here,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800" b="1" spc="-15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800" b="1" spc="-5" dirty="0">
                <a:latin typeface="Calibri" panose="020F0502020204030204"/>
                <a:cs typeface="Calibri" panose="020F0502020204030204"/>
              </a:rPr>
              <a:t>accepts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care, </a:t>
            </a:r>
            <a:r>
              <a:rPr sz="4800" b="1" spc="-6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sympathy, </a:t>
            </a:r>
            <a:r>
              <a:rPr sz="48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protection  from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demands &amp; </a:t>
            </a:r>
            <a:r>
              <a:rPr sz="48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stress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</a:t>
            </a:r>
            <a:r>
              <a:rPr sz="48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life.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16635" marR="5080" indent="-965200">
              <a:lnSpc>
                <a:spcPct val="100000"/>
              </a:lnSpc>
              <a:spcBef>
                <a:spcPts val="100"/>
              </a:spcBef>
            </a:pPr>
            <a:r>
              <a:rPr sz="5400" spc="-110" dirty="0"/>
              <a:t>STAGE </a:t>
            </a:r>
            <a:r>
              <a:rPr sz="5400" dirty="0"/>
              <a:t>V – </a:t>
            </a:r>
            <a:r>
              <a:rPr sz="5400" spc="-45" dirty="0"/>
              <a:t>RECOVERY </a:t>
            </a:r>
            <a:r>
              <a:rPr sz="5400" dirty="0"/>
              <a:t>&amp; </a:t>
            </a:r>
            <a:r>
              <a:rPr sz="5400" u="none" dirty="0"/>
              <a:t> </a:t>
            </a:r>
            <a:r>
              <a:rPr sz="5400" spc="-65" dirty="0"/>
              <a:t>REHABILITATION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978279"/>
            <a:ext cx="7682230" cy="2708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This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the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stage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when the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symptoms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illness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get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subsiding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. 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starts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regaining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original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health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status.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704455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In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case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of chronic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illness,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final 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stage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involves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adjustment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prolonged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reduction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health  &amp;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functioning.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36977" y="1580515"/>
            <a:ext cx="4335145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dirty="0"/>
              <a:t>EM</a:t>
            </a:r>
            <a:r>
              <a:rPr sz="6600" u="none" spc="-145" dirty="0"/>
              <a:t>O</a:t>
            </a:r>
            <a:r>
              <a:rPr sz="6600" u="none" spc="-5" dirty="0"/>
              <a:t>TIONAL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2249423" y="2552700"/>
            <a:ext cx="4310380" cy="0"/>
          </a:xfrm>
          <a:custGeom>
            <a:avLst/>
            <a:gdLst/>
            <a:ahLst/>
            <a:cxnLst/>
            <a:rect l="l" t="t" r="r" b="b"/>
            <a:pathLst>
              <a:path w="4310380">
                <a:moveTo>
                  <a:pt x="0" y="0"/>
                </a:moveTo>
                <a:lnTo>
                  <a:pt x="4309872" y="0"/>
                </a:lnTo>
              </a:path>
            </a:pathLst>
          </a:custGeom>
          <a:ln w="548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78839" y="2586050"/>
            <a:ext cx="7691120" cy="1031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b="1" spc="-10" dirty="0">
                <a:latin typeface="Calibri" panose="020F0502020204030204"/>
                <a:cs typeface="Calibri" panose="020F0502020204030204"/>
              </a:rPr>
              <a:t>RESPONSE </a:t>
            </a:r>
            <a:r>
              <a:rPr sz="6600" b="1" spc="-90" dirty="0">
                <a:latin typeface="Calibri" panose="020F0502020204030204"/>
                <a:cs typeface="Calibri" panose="020F0502020204030204"/>
              </a:rPr>
              <a:t>TO</a:t>
            </a:r>
            <a:r>
              <a:rPr sz="6600" b="1" spc="-35" dirty="0">
                <a:latin typeface="Calibri" panose="020F0502020204030204"/>
                <a:cs typeface="Calibri" panose="020F0502020204030204"/>
              </a:rPr>
              <a:t> </a:t>
            </a:r>
            <a:r>
              <a:rPr sz="6600" b="1" spc="-10" dirty="0">
                <a:latin typeface="Calibri" panose="020F0502020204030204"/>
                <a:cs typeface="Calibri" panose="020F0502020204030204"/>
              </a:rPr>
              <a:t>ILLNESS</a:t>
            </a:r>
            <a:endParaRPr sz="66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91539" y="3558540"/>
            <a:ext cx="7656830" cy="0"/>
          </a:xfrm>
          <a:custGeom>
            <a:avLst/>
            <a:gdLst/>
            <a:ahLst/>
            <a:cxnLst/>
            <a:rect l="l" t="t" r="r" b="b"/>
            <a:pathLst>
              <a:path w="7656830">
                <a:moveTo>
                  <a:pt x="0" y="0"/>
                </a:moveTo>
                <a:lnTo>
                  <a:pt x="7656576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215897"/>
            <a:ext cx="7890509" cy="2708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An emotion is a bodily </a:t>
            </a:r>
            <a:r>
              <a:rPr sz="4400" b="1" spc="-40" dirty="0">
                <a:latin typeface="Calibri" panose="020F0502020204030204"/>
                <a:cs typeface="Calibri" panose="020F0502020204030204"/>
              </a:rPr>
              <a:t>state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which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involves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feelings that</a:t>
            </a:r>
            <a:r>
              <a:rPr sz="4400" b="1" spc="-9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may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be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consciously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or unconsciously 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motivated.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988300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How the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emotions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are</a:t>
            </a:r>
            <a:r>
              <a:rPr sz="4400" b="1" spc="-7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expressed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or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experienced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depends upon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person's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basic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personality,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perception, situation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also 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extent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support.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744459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  <a:tab pos="7336790" algn="l"/>
              </a:tabLst>
            </a:pPr>
            <a:r>
              <a:rPr sz="4400" b="1" spc="-20" dirty="0">
                <a:latin typeface="Calibri" panose="020F0502020204030204"/>
                <a:cs typeface="Calibri" panose="020F0502020204030204"/>
              </a:rPr>
              <a:t>By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knowing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emotional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responses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illness,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nurse can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</a:t>
            </a:r>
            <a:r>
              <a:rPr sz="4400" b="1" spc="-40" dirty="0">
                <a:latin typeface="Calibri" panose="020F0502020204030204"/>
                <a:cs typeface="Calibri" panose="020F0502020204030204"/>
              </a:rPr>
              <a:t>n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ticip</a:t>
            </a:r>
            <a:r>
              <a:rPr sz="4400" b="1" spc="-35" dirty="0">
                <a:latin typeface="Calibri" panose="020F0502020204030204"/>
                <a:cs typeface="Calibri" panose="020F0502020204030204"/>
              </a:rPr>
              <a:t>a</a:t>
            </a:r>
            <a:r>
              <a:rPr sz="4400" b="1" spc="-50" dirty="0">
                <a:latin typeface="Calibri" panose="020F0502020204030204"/>
                <a:cs typeface="Calibri" panose="020F0502020204030204"/>
              </a:rPr>
              <a:t>t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e</a:t>
            </a:r>
            <a:r>
              <a:rPr sz="4400" b="1" spc="-3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dif</a:t>
            </a:r>
            <a:r>
              <a:rPr sz="4400" b="1" spc="-70" dirty="0">
                <a:latin typeface="Calibri" panose="020F0502020204030204"/>
                <a:cs typeface="Calibri" panose="020F0502020204030204"/>
              </a:rPr>
              <a:t>f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e</a:t>
            </a:r>
            <a:r>
              <a:rPr sz="4400" b="1" spc="-50" dirty="0">
                <a:latin typeface="Calibri" panose="020F0502020204030204"/>
                <a:cs typeface="Calibri" panose="020F0502020204030204"/>
              </a:rPr>
              <a:t>r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e</a:t>
            </a:r>
            <a:r>
              <a:rPr sz="4400" b="1" spc="-35" dirty="0">
                <a:latin typeface="Calibri" panose="020F0502020204030204"/>
                <a:cs typeface="Calibri" panose="020F0502020204030204"/>
              </a:rPr>
              <a:t>n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</a:t>
            </a:r>
            <a:r>
              <a:rPr sz="4400" b="1" spc="-4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5" dirty="0">
                <a:latin typeface="Calibri" panose="020F0502020204030204"/>
                <a:cs typeface="Calibri" panose="020F0502020204030204"/>
              </a:rPr>
              <a:t>r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eaction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	&amp;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can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encourage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express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feelings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 a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constructive </a:t>
            </a:r>
            <a:r>
              <a:rPr sz="4400" b="1" spc="-10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way.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69136" y="2060448"/>
            <a:ext cx="5224780" cy="0"/>
          </a:xfrm>
          <a:custGeom>
            <a:avLst/>
            <a:gdLst/>
            <a:ahLst/>
            <a:cxnLst/>
            <a:rect l="l" t="t" r="r" b="b"/>
            <a:pathLst>
              <a:path w="5224780">
                <a:moveTo>
                  <a:pt x="0" y="0"/>
                </a:moveTo>
                <a:lnTo>
                  <a:pt x="5224271" y="0"/>
                </a:lnTo>
              </a:path>
            </a:pathLst>
          </a:custGeom>
          <a:ln w="670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63039" y="3279647"/>
            <a:ext cx="6277610" cy="0"/>
          </a:xfrm>
          <a:custGeom>
            <a:avLst/>
            <a:gdLst/>
            <a:ahLst/>
            <a:cxnLst/>
            <a:rect l="l" t="t" r="r" b="b"/>
            <a:pathLst>
              <a:path w="6277609">
                <a:moveTo>
                  <a:pt x="0" y="0"/>
                </a:moveTo>
                <a:lnTo>
                  <a:pt x="6277356" y="0"/>
                </a:lnTo>
              </a:path>
            </a:pathLst>
          </a:custGeom>
          <a:ln w="670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50594" y="881837"/>
            <a:ext cx="6305550" cy="36849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5715">
              <a:lnSpc>
                <a:spcPct val="100000"/>
              </a:lnSpc>
              <a:spcBef>
                <a:spcPts val="105"/>
              </a:spcBef>
            </a:pPr>
            <a:r>
              <a:rPr sz="8000" b="1" spc="-25" dirty="0">
                <a:latin typeface="Calibri" panose="020F0502020204030204"/>
                <a:cs typeface="Calibri" panose="020F0502020204030204"/>
              </a:rPr>
              <a:t>EMOTIONAL  </a:t>
            </a:r>
            <a:r>
              <a:rPr sz="8000" b="1" spc="-20" dirty="0">
                <a:latin typeface="Calibri" panose="020F0502020204030204"/>
                <a:cs typeface="Calibri" panose="020F0502020204030204"/>
              </a:rPr>
              <a:t>RESPONSES</a:t>
            </a:r>
            <a:r>
              <a:rPr sz="8000" b="1" spc="-60" dirty="0">
                <a:latin typeface="Calibri" panose="020F0502020204030204"/>
                <a:cs typeface="Calibri" panose="020F0502020204030204"/>
              </a:rPr>
              <a:t> </a:t>
            </a:r>
            <a:r>
              <a:rPr sz="8000" b="1" spc="-105" dirty="0">
                <a:latin typeface="Calibri" panose="020F0502020204030204"/>
                <a:cs typeface="Calibri" panose="020F0502020204030204"/>
              </a:rPr>
              <a:t>TO</a:t>
            </a:r>
            <a:endParaRPr sz="8000">
              <a:latin typeface="Calibri" panose="020F0502020204030204"/>
              <a:cs typeface="Calibri" panose="020F0502020204030204"/>
            </a:endParaRPr>
          </a:p>
          <a:p>
            <a:pPr marL="927100">
              <a:lnSpc>
                <a:spcPct val="100000"/>
              </a:lnSpc>
              <a:spcBef>
                <a:spcPts val="5"/>
              </a:spcBef>
            </a:pPr>
            <a:r>
              <a:rPr sz="8000" b="1" spc="-15" dirty="0">
                <a:latin typeface="Calibri" panose="020F0502020204030204"/>
                <a:cs typeface="Calibri" panose="020F0502020204030204"/>
              </a:rPr>
              <a:t>ILLNESS</a:t>
            </a:r>
            <a:endParaRPr sz="80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77439" y="4498847"/>
            <a:ext cx="3246120" cy="0"/>
          </a:xfrm>
          <a:custGeom>
            <a:avLst/>
            <a:gdLst/>
            <a:ahLst/>
            <a:cxnLst/>
            <a:rect l="l" t="t" r="r" b="b"/>
            <a:pathLst>
              <a:path w="3246120">
                <a:moveTo>
                  <a:pt x="0" y="0"/>
                </a:moveTo>
                <a:lnTo>
                  <a:pt x="3246120" y="0"/>
                </a:lnTo>
              </a:path>
            </a:pathLst>
          </a:custGeom>
          <a:ln w="670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4623" y="609723"/>
            <a:ext cx="7522845" cy="5146675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622300" indent="-610235">
              <a:lnSpc>
                <a:spcPct val="100000"/>
              </a:lnSpc>
              <a:spcBef>
                <a:spcPts val="1250"/>
              </a:spcBef>
              <a:buAutoNum type="arabicPeriod"/>
              <a:tabLst>
                <a:tab pos="622935" algn="l"/>
              </a:tabLst>
            </a:pPr>
            <a:r>
              <a:rPr sz="4800" b="1" spc="-10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Fear.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 marL="623570" marR="5080" indent="-623570">
              <a:lnSpc>
                <a:spcPct val="100000"/>
              </a:lnSpc>
              <a:spcBef>
                <a:spcPts val="1150"/>
              </a:spcBef>
              <a:buAutoNum type="arabicPeriod"/>
              <a:tabLst>
                <a:tab pos="623570" algn="l"/>
              </a:tabLst>
            </a:pPr>
            <a:r>
              <a:rPr sz="4800" b="1" spc="-15" dirty="0">
                <a:solidFill>
                  <a:srgbClr val="FF0000"/>
                </a:solidFill>
                <a:latin typeface="Calibri" panose="020F0502020204030204"/>
                <a:cs typeface="Calibri" panose="020F0502020204030204"/>
              </a:rPr>
              <a:t>Over </a:t>
            </a:r>
            <a:r>
              <a:rPr sz="4800" b="1" spc="-5" dirty="0">
                <a:solidFill>
                  <a:srgbClr val="FF0000"/>
                </a:solidFill>
                <a:latin typeface="Calibri" panose="020F0502020204030204"/>
                <a:cs typeface="Calibri" panose="020F0502020204030204"/>
              </a:rPr>
              <a:t>dependence </a:t>
            </a:r>
            <a:r>
              <a:rPr sz="4800" b="1" dirty="0">
                <a:solidFill>
                  <a:srgbClr val="FF0000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800" b="1" spc="-20" dirty="0">
                <a:solidFill>
                  <a:srgbClr val="FF0000"/>
                </a:solidFill>
                <a:latin typeface="Calibri" panose="020F0502020204030204"/>
                <a:cs typeface="Calibri" panose="020F0502020204030204"/>
              </a:rPr>
              <a:t>feeling  </a:t>
            </a:r>
            <a:r>
              <a:rPr sz="4800" b="1" dirty="0">
                <a:solidFill>
                  <a:srgbClr val="FF0000"/>
                </a:solidFill>
                <a:latin typeface="Calibri" panose="020F0502020204030204"/>
                <a:cs typeface="Calibri" panose="020F0502020204030204"/>
              </a:rPr>
              <a:t>of</a:t>
            </a:r>
            <a:r>
              <a:rPr sz="4800" b="1" spc="-5" dirty="0">
                <a:solidFill>
                  <a:srgbClr val="FF000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dirty="0">
                <a:solidFill>
                  <a:srgbClr val="FF0000"/>
                </a:solidFill>
                <a:latin typeface="Calibri" panose="020F0502020204030204"/>
                <a:cs typeface="Calibri" panose="020F0502020204030204"/>
              </a:rPr>
              <a:t>helplessness.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 marL="622300" indent="-610235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622935" algn="l"/>
              </a:tabLst>
            </a:pPr>
            <a:r>
              <a:rPr sz="4800" b="1" spc="-5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Anxiety.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 marL="622300" indent="-610235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622935" algn="l"/>
              </a:tabLst>
            </a:pPr>
            <a:r>
              <a:rPr sz="4800" b="1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Hope.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 marL="622300" indent="-610235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622935" algn="l"/>
              </a:tabLst>
            </a:pPr>
            <a:r>
              <a:rPr sz="4800" b="1" spc="-10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Anger </a:t>
            </a:r>
            <a:r>
              <a:rPr sz="4800" b="1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800" b="1" spc="-40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hostility.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685800"/>
            <a:ext cx="8382000" cy="5562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3833" y="227203"/>
            <a:ext cx="265684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u="none" dirty="0"/>
              <a:t>1.F</a:t>
            </a:r>
            <a:r>
              <a:rPr sz="7200" u="none" spc="-95" dirty="0"/>
              <a:t>E</a:t>
            </a:r>
            <a:r>
              <a:rPr sz="7200" u="none" dirty="0"/>
              <a:t>AR</a:t>
            </a:r>
            <a:endParaRPr sz="7200"/>
          </a:p>
        </p:txBody>
      </p:sp>
      <p:sp>
        <p:nvSpPr>
          <p:cNvPr id="3" name="object 3"/>
          <p:cNvSpPr/>
          <p:nvPr/>
        </p:nvSpPr>
        <p:spPr>
          <a:xfrm>
            <a:off x="3255898" y="1287399"/>
            <a:ext cx="2632075" cy="0"/>
          </a:xfrm>
          <a:custGeom>
            <a:avLst/>
            <a:gdLst/>
            <a:ahLst/>
            <a:cxnLst/>
            <a:rect l="l" t="t" r="r" b="b"/>
            <a:pathLst>
              <a:path w="2632075">
                <a:moveTo>
                  <a:pt x="0" y="0"/>
                </a:moveTo>
                <a:lnTo>
                  <a:pt x="2631948" y="0"/>
                </a:lnTo>
              </a:path>
            </a:pathLst>
          </a:custGeom>
          <a:ln w="594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476197"/>
            <a:ext cx="7933690" cy="4185285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355600" marR="307975" indent="-342900">
              <a:lnSpc>
                <a:spcPct val="80000"/>
              </a:lnSpc>
              <a:spcBef>
                <a:spcPts val="116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Fear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is an emotional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response 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characterized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by expectation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harm or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unpleasantness.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har char="•"/>
            </a:pPr>
            <a:endParaRPr sz="5500">
              <a:latin typeface="Times New Roman" panose="02020603050405020304"/>
              <a:cs typeface="Times New Roman" panose="02020603050405020304"/>
            </a:endParaRPr>
          </a:p>
          <a:p>
            <a:pPr marL="355600" marR="5080" indent="-342900">
              <a:lnSpc>
                <a:spcPct val="80000"/>
              </a:lnSpc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30" dirty="0">
                <a:latin typeface="Calibri" panose="020F0502020204030204"/>
                <a:cs typeface="Calibri" panose="020F0502020204030204"/>
              </a:rPr>
              <a:t>Normally,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body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reacts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by  attempting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avoid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or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withdraw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from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threat.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755890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25" dirty="0">
                <a:latin typeface="Calibri" panose="020F0502020204030204"/>
                <a:cs typeface="Calibri" panose="020F0502020204030204"/>
              </a:rPr>
              <a:t>Patient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with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fear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expresses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it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freely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but,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few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explanations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from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nurse can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alleviate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fear </a:t>
            </a:r>
            <a:r>
              <a:rPr sz="4400" b="1" spc="-45" dirty="0">
                <a:latin typeface="Calibri" panose="020F0502020204030204"/>
                <a:cs typeface="Calibri" panose="020F0502020204030204"/>
              </a:rPr>
              <a:t>readily</a:t>
            </a:r>
            <a:r>
              <a:rPr sz="4400" b="1" spc="-4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on the other hand  some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are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reluctant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express 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fears.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606" y="277495"/>
            <a:ext cx="7461884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600" u="none" spc="-35" dirty="0"/>
              <a:t>2.OVER</a:t>
            </a:r>
            <a:r>
              <a:rPr sz="6600" u="none" spc="-90" dirty="0"/>
              <a:t> </a:t>
            </a:r>
            <a:r>
              <a:rPr sz="6600" u="none" spc="-5" dirty="0"/>
              <a:t>DEPENDENCE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851052" y="1250061"/>
            <a:ext cx="7442200" cy="0"/>
          </a:xfrm>
          <a:custGeom>
            <a:avLst/>
            <a:gdLst/>
            <a:ahLst/>
            <a:cxnLst/>
            <a:rect l="l" t="t" r="r" b="b"/>
            <a:pathLst>
              <a:path w="7442200">
                <a:moveTo>
                  <a:pt x="0" y="0"/>
                </a:moveTo>
                <a:lnTo>
                  <a:pt x="7441666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596593"/>
            <a:ext cx="8068945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During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period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illness, the  dependence &amp;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feelings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helplessness usually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increase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up 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point they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harmful 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for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304800"/>
            <a:ext cx="8153400" cy="6248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780655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10" dirty="0">
                <a:latin typeface="Calibri" panose="020F0502020204030204"/>
                <a:cs typeface="Calibri" panose="020F0502020204030204"/>
              </a:rPr>
              <a:t>Nurse can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observe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over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dependency in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patient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can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assist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decrease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it in  a manner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compatible</a:t>
            </a:r>
            <a:r>
              <a:rPr sz="4400" b="1" spc="-5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with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sz="4400" b="1" spc="-25" dirty="0">
                <a:latin typeface="Calibri" panose="020F0502020204030204"/>
                <a:cs typeface="Calibri" panose="020F0502020204030204"/>
              </a:rPr>
              <a:t>patient’s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capabilities.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41245" y="158622"/>
            <a:ext cx="4462780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u="none" dirty="0"/>
              <a:t>3</a:t>
            </a:r>
            <a:r>
              <a:rPr sz="8000" u="none" spc="45" dirty="0"/>
              <a:t>.</a:t>
            </a:r>
            <a:r>
              <a:rPr sz="8000" u="none" dirty="0"/>
              <a:t>ANXIETY</a:t>
            </a:r>
            <a:endParaRPr sz="8000"/>
          </a:p>
        </p:txBody>
      </p:sp>
      <p:sp>
        <p:nvSpPr>
          <p:cNvPr id="3" name="object 3"/>
          <p:cNvSpPr/>
          <p:nvPr/>
        </p:nvSpPr>
        <p:spPr>
          <a:xfrm>
            <a:off x="2353691" y="1336928"/>
            <a:ext cx="4436745" cy="0"/>
          </a:xfrm>
          <a:custGeom>
            <a:avLst/>
            <a:gdLst/>
            <a:ahLst/>
            <a:cxnLst/>
            <a:rect l="l" t="t" r="r" b="b"/>
            <a:pathLst>
              <a:path w="4436745">
                <a:moveTo>
                  <a:pt x="0" y="0"/>
                </a:moveTo>
                <a:lnTo>
                  <a:pt x="4436363" y="0"/>
                </a:lnTo>
              </a:path>
            </a:pathLst>
          </a:custGeom>
          <a:ln w="670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596593"/>
            <a:ext cx="7785100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Illness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results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in </a:t>
            </a:r>
            <a:r>
              <a:rPr sz="4400" b="1" spc="-40" dirty="0">
                <a:latin typeface="Calibri" panose="020F0502020204030204"/>
                <a:cs typeface="Calibri" panose="020F0502020204030204"/>
              </a:rPr>
              <a:t>anxiety,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&amp; in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anxious patients,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insight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is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lacking.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Anxiety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leads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insomnia,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diarrhoea,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shift in</a:t>
            </a:r>
            <a:r>
              <a:rPr sz="4400" b="1" spc="-10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Bp,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fatigue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inadequate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coping  with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disease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condition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457200"/>
            <a:ext cx="8305800" cy="6019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8059420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nurse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should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have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proper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knowledge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about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anxiety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level</a:t>
            </a:r>
            <a:r>
              <a:rPr sz="4400" b="1" spc="-1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the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should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know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interventions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reduce</a:t>
            </a:r>
            <a:r>
              <a:rPr sz="4400" b="1" spc="-4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anxiety.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1726" y="227203"/>
            <a:ext cx="286194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200" u="none" dirty="0"/>
              <a:t>4.HOPE</a:t>
            </a:r>
            <a:endParaRPr sz="7200"/>
          </a:p>
        </p:txBody>
      </p:sp>
      <p:sp>
        <p:nvSpPr>
          <p:cNvPr id="3" name="object 3"/>
          <p:cNvSpPr/>
          <p:nvPr/>
        </p:nvSpPr>
        <p:spPr>
          <a:xfrm>
            <a:off x="3153791" y="1287399"/>
            <a:ext cx="2836545" cy="0"/>
          </a:xfrm>
          <a:custGeom>
            <a:avLst/>
            <a:gdLst/>
            <a:ahLst/>
            <a:cxnLst/>
            <a:rect l="l" t="t" r="r" b="b"/>
            <a:pathLst>
              <a:path w="2836545">
                <a:moveTo>
                  <a:pt x="0" y="0"/>
                </a:moveTo>
                <a:lnTo>
                  <a:pt x="2836163" y="0"/>
                </a:lnTo>
              </a:path>
            </a:pathLst>
          </a:custGeom>
          <a:ln w="5943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596593"/>
            <a:ext cx="8059420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10" dirty="0">
                <a:latin typeface="Calibri" panose="020F0502020204030204"/>
                <a:cs typeface="Calibri" panose="020F0502020204030204"/>
              </a:rPr>
              <a:t>Mostly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people hope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for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best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expect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 long &amp;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healthy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life.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Physical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emotional</a:t>
            </a:r>
            <a:r>
              <a:rPr sz="4400" b="1" spc="-8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equilibrium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gets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disturbed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even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death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occur if a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gives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up the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will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live.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758697"/>
            <a:ext cx="3686810" cy="4721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  <a:tab pos="1975485" algn="l"/>
              </a:tabLst>
            </a:pPr>
            <a:r>
              <a:rPr sz="4400" b="1" spc="-10" dirty="0">
                <a:latin typeface="Calibri" panose="020F0502020204030204"/>
                <a:cs typeface="Calibri" panose="020F0502020204030204"/>
              </a:rPr>
              <a:t>Nurse	can 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reinforce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 hope &amp; 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encourage</a:t>
            </a:r>
            <a:r>
              <a:rPr sz="4400" b="1" spc="-10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for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continuous  struggle.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495800" y="228600"/>
            <a:ext cx="4419600" cy="6400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3450" y="277495"/>
            <a:ext cx="7674609" cy="103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31845" algn="l"/>
              </a:tabLst>
            </a:pPr>
            <a:r>
              <a:rPr sz="6600" u="none" spc="5" dirty="0"/>
              <a:t>5.ANGER	</a:t>
            </a:r>
            <a:r>
              <a:rPr sz="6600" u="none" dirty="0"/>
              <a:t>&amp;</a:t>
            </a:r>
            <a:r>
              <a:rPr sz="6600" u="none" spc="-70" dirty="0"/>
              <a:t> </a:t>
            </a:r>
            <a:r>
              <a:rPr sz="6600" u="none" spc="-15" dirty="0"/>
              <a:t>HOSTILITY</a:t>
            </a:r>
            <a:endParaRPr sz="6600"/>
          </a:p>
        </p:txBody>
      </p:sp>
      <p:sp>
        <p:nvSpPr>
          <p:cNvPr id="3" name="object 3"/>
          <p:cNvSpPr/>
          <p:nvPr/>
        </p:nvSpPr>
        <p:spPr>
          <a:xfrm>
            <a:off x="745896" y="1250061"/>
            <a:ext cx="7650480" cy="0"/>
          </a:xfrm>
          <a:custGeom>
            <a:avLst/>
            <a:gdLst/>
            <a:ahLst/>
            <a:cxnLst/>
            <a:rect l="l" t="t" r="r" b="b"/>
            <a:pathLst>
              <a:path w="7650480">
                <a:moveTo>
                  <a:pt x="0" y="0"/>
                </a:moveTo>
                <a:lnTo>
                  <a:pt x="7650454" y="0"/>
                </a:lnTo>
              </a:path>
            </a:pathLst>
          </a:custGeom>
          <a:ln w="548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940" y="1596593"/>
            <a:ext cx="8134350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  <a:tab pos="3195320" algn="l"/>
                <a:tab pos="3306445" algn="l"/>
                <a:tab pos="4512945" algn="l"/>
              </a:tabLst>
            </a:pP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Anger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is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emotion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characteristically	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associated</a:t>
            </a:r>
            <a:r>
              <a:rPr sz="4400" b="1" spc="-9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frustrations		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struggling with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unpleasant	situation.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685405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It is commonly seen when the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goal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blocked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or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cannot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be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achieved,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or 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respect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for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self  has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lowered.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994650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Hostility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an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unfriendliness</a:t>
            </a:r>
            <a:r>
              <a:rPr sz="4400" b="1" spc="-10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that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is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associated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with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desire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for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aggression.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Sarcasm,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abusive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remarks are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expression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hostility.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346950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over </a:t>
            </a:r>
            <a:r>
              <a:rPr sz="4400" b="1" spc="5" dirty="0">
                <a:latin typeface="Calibri" panose="020F0502020204030204"/>
                <a:cs typeface="Calibri" panose="020F0502020204030204"/>
              </a:rPr>
              <a:t>demanding,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unreasonable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aggressive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argumentative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patients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express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their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hostility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through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their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behaviour.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449184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10" dirty="0">
                <a:latin typeface="Calibri" panose="020F0502020204030204"/>
                <a:cs typeface="Calibri" panose="020F0502020204030204"/>
              </a:rPr>
              <a:t>Nurse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should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have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complete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knowledge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about all these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emotions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so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that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help  the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adjust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/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adapt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situation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1094" y="1555826"/>
            <a:ext cx="562229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600" u="none" spc="-120" dirty="0"/>
              <a:t>IMPACT</a:t>
            </a:r>
            <a:r>
              <a:rPr sz="9600" u="none" spc="-95" dirty="0"/>
              <a:t> </a:t>
            </a:r>
            <a:r>
              <a:rPr sz="9600" u="none" spc="-10" dirty="0"/>
              <a:t>OF</a:t>
            </a:r>
            <a:endParaRPr sz="9600"/>
          </a:p>
        </p:txBody>
      </p:sp>
      <p:sp>
        <p:nvSpPr>
          <p:cNvPr id="3" name="object 3"/>
          <p:cNvSpPr/>
          <p:nvPr/>
        </p:nvSpPr>
        <p:spPr>
          <a:xfrm>
            <a:off x="1653539" y="2965704"/>
            <a:ext cx="5596255" cy="0"/>
          </a:xfrm>
          <a:custGeom>
            <a:avLst/>
            <a:gdLst/>
            <a:ahLst/>
            <a:cxnLst/>
            <a:rect l="l" t="t" r="r" b="b"/>
            <a:pathLst>
              <a:path w="5596255">
                <a:moveTo>
                  <a:pt x="0" y="0"/>
                </a:moveTo>
                <a:lnTo>
                  <a:pt x="5596128" y="0"/>
                </a:lnTo>
              </a:path>
            </a:pathLst>
          </a:custGeom>
          <a:ln w="792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64994" y="3019120"/>
            <a:ext cx="392049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600" b="1" spc="-20" dirty="0">
                <a:latin typeface="Calibri" panose="020F0502020204030204"/>
                <a:cs typeface="Calibri" panose="020F0502020204030204"/>
              </a:rPr>
              <a:t>ILLNESS</a:t>
            </a:r>
            <a:endParaRPr sz="96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77439" y="4428744"/>
            <a:ext cx="3892550" cy="0"/>
          </a:xfrm>
          <a:custGeom>
            <a:avLst/>
            <a:gdLst/>
            <a:ahLst/>
            <a:cxnLst/>
            <a:rect l="l" t="t" r="r" b="b"/>
            <a:pathLst>
              <a:path w="3892550">
                <a:moveTo>
                  <a:pt x="0" y="0"/>
                </a:moveTo>
                <a:lnTo>
                  <a:pt x="3892296" y="0"/>
                </a:lnTo>
              </a:path>
            </a:pathLst>
          </a:custGeom>
          <a:ln w="792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11783" y="1593545"/>
            <a:ext cx="710692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1.Impact of </a:t>
            </a:r>
            <a:r>
              <a:rPr sz="48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 </a:t>
            </a:r>
            <a:r>
              <a:rPr sz="48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on</a:t>
            </a:r>
            <a:r>
              <a:rPr sz="4800" b="1" spc="-4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1783" y="3350132"/>
            <a:ext cx="7509509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1510" marR="5080" indent="-638810">
              <a:lnSpc>
                <a:spcPct val="100000"/>
              </a:lnSpc>
              <a:spcBef>
                <a:spcPts val="100"/>
              </a:spcBef>
            </a:pPr>
            <a:r>
              <a:rPr sz="4800" b="1" dirty="0">
                <a:latin typeface="Calibri" panose="020F0502020204030204"/>
                <a:cs typeface="Calibri" panose="020F0502020204030204"/>
              </a:rPr>
              <a:t>2.Impact of </a:t>
            </a:r>
            <a:r>
              <a:rPr sz="4800" b="1" spc="-5" dirty="0">
                <a:latin typeface="Calibri" panose="020F0502020204030204"/>
                <a:cs typeface="Calibri" panose="020F0502020204030204"/>
              </a:rPr>
              <a:t>illness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on </a:t>
            </a:r>
            <a:r>
              <a:rPr sz="4800" b="1" spc="-15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800" b="1" dirty="0">
                <a:latin typeface="Calibri" panose="020F0502020204030204"/>
                <a:cs typeface="Calibri" panose="020F0502020204030204"/>
              </a:rPr>
              <a:t>&amp;  </a:t>
            </a:r>
            <a:r>
              <a:rPr sz="4800" b="1" spc="-60" dirty="0">
                <a:latin typeface="Calibri" panose="020F0502020204030204"/>
                <a:cs typeface="Calibri" panose="020F0502020204030204"/>
              </a:rPr>
              <a:t>family.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83386" y="205485"/>
            <a:ext cx="717486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0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1.BEHAVIOURAL </a:t>
            </a:r>
            <a:r>
              <a:rPr dirty="0"/>
              <a:t>&amp;  </a:t>
            </a:r>
            <a:r>
              <a:rPr spc="-20" dirty="0"/>
              <a:t>EMOTIONAL</a:t>
            </a:r>
            <a:r>
              <a:rPr spc="-45" dirty="0"/>
              <a:t> </a:t>
            </a:r>
            <a:r>
              <a:rPr spc="-15" dirty="0"/>
              <a:t>CHANGES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287650"/>
            <a:ext cx="7990840" cy="429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Font typeface="Arial" panose="020B0604020202020204"/>
              <a:buChar char="•"/>
              <a:tabLst>
                <a:tab pos="469900" algn="l"/>
                <a:tab pos="469900" algn="l"/>
              </a:tabLst>
            </a:pPr>
            <a:r>
              <a:rPr dirty="0"/>
              <a:t>	</a:t>
            </a:r>
            <a:r>
              <a:rPr sz="4000" b="1" spc="-25" dirty="0">
                <a:latin typeface="Calibri" panose="020F0502020204030204"/>
                <a:cs typeface="Calibri" panose="020F0502020204030204"/>
              </a:rPr>
              <a:t>Individual’s </a:t>
            </a:r>
            <a:r>
              <a:rPr sz="4000" b="1" spc="-15" dirty="0">
                <a:latin typeface="Calibri" panose="020F0502020204030204"/>
                <a:cs typeface="Calibri" panose="020F0502020204030204"/>
              </a:rPr>
              <a:t>reaction </a:t>
            </a:r>
            <a:r>
              <a:rPr sz="4000" b="1" spc="-30" dirty="0">
                <a:latin typeface="Calibri" panose="020F0502020204030204"/>
                <a:cs typeface="Calibri" panose="020F0502020204030204"/>
              </a:rPr>
              <a:t>towards </a:t>
            </a:r>
            <a:r>
              <a:rPr sz="4000" b="1" spc="-5" dirty="0">
                <a:latin typeface="Calibri" panose="020F0502020204030204"/>
                <a:cs typeface="Calibri" panose="020F0502020204030204"/>
              </a:rPr>
              <a:t>illness  depends on </a:t>
            </a:r>
            <a:r>
              <a:rPr sz="4000" b="1" dirty="0">
                <a:latin typeface="Calibri" panose="020F0502020204030204"/>
                <a:cs typeface="Calibri" panose="020F0502020204030204"/>
              </a:rPr>
              <a:t>his </a:t>
            </a:r>
            <a:r>
              <a:rPr sz="4000" b="1" spc="-15" dirty="0">
                <a:latin typeface="Calibri" panose="020F0502020204030204"/>
                <a:cs typeface="Calibri" panose="020F0502020204030204"/>
              </a:rPr>
              <a:t>attitude, </a:t>
            </a:r>
            <a:r>
              <a:rPr sz="4000" b="1" spc="-20" dirty="0">
                <a:latin typeface="Calibri" panose="020F0502020204030204"/>
                <a:cs typeface="Calibri" panose="020F0502020204030204"/>
              </a:rPr>
              <a:t>nature </a:t>
            </a:r>
            <a:r>
              <a:rPr sz="4000" b="1" spc="-5" dirty="0">
                <a:latin typeface="Calibri" panose="020F0502020204030204"/>
                <a:cs typeface="Calibri" panose="020F0502020204030204"/>
              </a:rPr>
              <a:t>of  </a:t>
            </a:r>
            <a:r>
              <a:rPr sz="4000" b="1" dirty="0">
                <a:latin typeface="Calibri" panose="020F0502020204030204"/>
                <a:cs typeface="Calibri" panose="020F0502020204030204"/>
              </a:rPr>
              <a:t>illness </a:t>
            </a:r>
            <a:r>
              <a:rPr sz="4000" b="1" spc="-5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000" b="1" spc="-15" dirty="0">
                <a:latin typeface="Calibri" panose="020F0502020204030204"/>
                <a:cs typeface="Calibri" panose="020F0502020204030204"/>
              </a:rPr>
              <a:t>reaction </a:t>
            </a:r>
            <a:r>
              <a:rPr sz="4000" b="1" spc="-5" dirty="0">
                <a:latin typeface="Calibri" panose="020F0502020204030204"/>
                <a:cs typeface="Calibri" panose="020F0502020204030204"/>
              </a:rPr>
              <a:t>of </a:t>
            </a:r>
            <a:r>
              <a:rPr sz="4000" b="1" spc="-10" dirty="0">
                <a:latin typeface="Calibri" panose="020F0502020204030204"/>
                <a:cs typeface="Calibri" panose="020F0502020204030204"/>
              </a:rPr>
              <a:t>others </a:t>
            </a:r>
            <a:r>
              <a:rPr sz="4000" b="1" spc="-25" dirty="0">
                <a:latin typeface="Calibri" panose="020F0502020204030204"/>
                <a:cs typeface="Calibri" panose="020F0502020204030204"/>
              </a:rPr>
              <a:t>to </a:t>
            </a:r>
            <a:r>
              <a:rPr sz="4000" b="1" spc="-5" dirty="0">
                <a:latin typeface="Calibri" panose="020F0502020204030204"/>
                <a:cs typeface="Calibri" panose="020F0502020204030204"/>
              </a:rPr>
              <a:t>it. </a:t>
            </a:r>
            <a:r>
              <a:rPr sz="40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Short </a:t>
            </a:r>
            <a:r>
              <a:rPr sz="40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term </a:t>
            </a:r>
            <a:r>
              <a:rPr sz="40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 </a:t>
            </a:r>
            <a:r>
              <a:rPr sz="40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causes </a:t>
            </a:r>
            <a:r>
              <a:rPr sz="40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few  </a:t>
            </a:r>
            <a:r>
              <a:rPr sz="40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behavioural </a:t>
            </a:r>
            <a:r>
              <a:rPr sz="40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changes </a:t>
            </a:r>
            <a:r>
              <a:rPr sz="40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the  functioning of the </a:t>
            </a:r>
            <a:r>
              <a:rPr sz="40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</a:t>
            </a:r>
            <a:r>
              <a:rPr sz="40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0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 </a:t>
            </a:r>
            <a:r>
              <a:rPr sz="4000" b="1" spc="-4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family.</a:t>
            </a:r>
            <a:endParaRPr sz="40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453897"/>
            <a:ext cx="8082280" cy="63303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9652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  <a:tab pos="4267835" algn="l"/>
              </a:tabLst>
            </a:pP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Life</a:t>
            </a:r>
            <a:r>
              <a:rPr sz="4400" b="1" spc="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threatening	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or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severe</a:t>
            </a:r>
            <a:r>
              <a:rPr sz="4400" b="1" spc="-8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  leads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more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extensive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behavioural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changes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such as  </a:t>
            </a:r>
            <a:r>
              <a:rPr sz="4400" b="1" spc="-4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anxiety,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shock, denial,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anger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withdrawal.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•"/>
            </a:pPr>
            <a:endParaRPr sz="6400">
              <a:latin typeface="Times New Roman" panose="02020603050405020304"/>
              <a:cs typeface="Times New Roman" panose="02020603050405020304"/>
            </a:endParaRPr>
          </a:p>
          <a:p>
            <a:pPr marL="355600" marR="5080" indent="-342900">
              <a:lnSpc>
                <a:spcPct val="100000"/>
              </a:lnSpc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nurse develops interventions 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assist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the client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in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coping with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stress.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1601" y="378078"/>
            <a:ext cx="800290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5" dirty="0"/>
              <a:t>2.IMPACT </a:t>
            </a:r>
            <a:r>
              <a:rPr sz="5400" spc="-5" dirty="0"/>
              <a:t>ON </a:t>
            </a:r>
            <a:r>
              <a:rPr sz="5400" spc="-130" dirty="0"/>
              <a:t>FAMILY</a:t>
            </a:r>
            <a:r>
              <a:rPr sz="5400" spc="15" dirty="0"/>
              <a:t> </a:t>
            </a:r>
            <a:r>
              <a:rPr sz="5400" spc="-20" dirty="0"/>
              <a:t>ROLES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596593"/>
            <a:ext cx="7805420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During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illness,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role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 members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get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disturbed,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be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for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shorter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or 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for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long</a:t>
            </a:r>
            <a:r>
              <a:rPr sz="4400" b="1" spc="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period.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215897"/>
            <a:ext cx="7687309" cy="3379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An individual &amp; a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adjust  easily </a:t>
            </a:r>
            <a:r>
              <a:rPr sz="4400" b="1" spc="-30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short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term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changes.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E.g.,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mother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two children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 common cold continues</a:t>
            </a:r>
            <a:r>
              <a:rPr sz="4400" b="1" spc="-8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 go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work.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8060690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Long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term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changes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require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an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adjustment process.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his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 requires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counseling &amp;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guidance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assist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them in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coping  with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role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changes.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4494" y="378078"/>
            <a:ext cx="773239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5" dirty="0"/>
              <a:t>3.IMPACT </a:t>
            </a:r>
            <a:r>
              <a:rPr sz="5400" spc="-5" dirty="0"/>
              <a:t>ON </a:t>
            </a:r>
            <a:r>
              <a:rPr sz="5400" spc="-35" dirty="0"/>
              <a:t>BODY</a:t>
            </a:r>
            <a:r>
              <a:rPr sz="5400" spc="5" dirty="0"/>
              <a:t> </a:t>
            </a:r>
            <a:r>
              <a:rPr sz="5400" spc="-20" dirty="0"/>
              <a:t>IMAGE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596593"/>
            <a:ext cx="8201659" cy="2709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  <a:tab pos="3504565" algn="l"/>
                <a:tab pos="4401185" algn="l"/>
                <a:tab pos="497078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1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reaction	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a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family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members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 to</a:t>
            </a:r>
            <a:r>
              <a:rPr sz="4400" b="1" spc="20" dirty="0">
                <a:latin typeface="Calibri" panose="020F0502020204030204"/>
                <a:cs typeface="Calibri" panose="020F0502020204030204"/>
              </a:rPr>
              <a:t>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illness	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</a:t>
            </a:r>
            <a:r>
              <a:rPr sz="4400" b="1" spc="-9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subsequent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change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body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image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depends  on the</a:t>
            </a:r>
            <a:r>
              <a:rPr sz="4400" b="1" spc="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following	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: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603250"/>
            <a:ext cx="7364730" cy="5001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spc="-70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1.The </a:t>
            </a:r>
            <a:r>
              <a:rPr sz="4800" b="1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type of</a:t>
            </a:r>
            <a:r>
              <a:rPr sz="4800" b="1" spc="60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10" dirty="0">
                <a:solidFill>
                  <a:srgbClr val="FF3300"/>
                </a:solidFill>
                <a:latin typeface="Calibri" panose="020F0502020204030204"/>
                <a:cs typeface="Calibri" panose="020F0502020204030204"/>
              </a:rPr>
              <a:t>changes.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har char="•"/>
            </a:pPr>
            <a:endParaRPr sz="7000">
              <a:latin typeface="Times New Roman" panose="02020603050405020304"/>
              <a:cs typeface="Times New Roman" panose="02020603050405020304"/>
            </a:endParaRPr>
          </a:p>
          <a:p>
            <a:pPr marL="355600" indent="-342900">
              <a:lnSpc>
                <a:spcPct val="100000"/>
              </a:lnSpc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spc="-50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2.Their </a:t>
            </a:r>
            <a:r>
              <a:rPr sz="4800" b="1" spc="-10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adaptive</a:t>
            </a:r>
            <a:r>
              <a:rPr sz="4800" b="1" spc="45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spc="-40" dirty="0">
                <a:solidFill>
                  <a:srgbClr val="C00000"/>
                </a:solidFill>
                <a:latin typeface="Calibri" panose="020F0502020204030204"/>
                <a:cs typeface="Calibri" panose="020F0502020204030204"/>
              </a:rPr>
              <a:t>capacity.</a:t>
            </a:r>
            <a:endParaRPr sz="48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har char="•"/>
            </a:pPr>
            <a:endParaRPr sz="7000">
              <a:latin typeface="Times New Roman" panose="02020603050405020304"/>
              <a:cs typeface="Times New Roman" panose="02020603050405020304"/>
            </a:endParaRPr>
          </a:p>
          <a:p>
            <a:pPr marL="355600" marR="5080" indent="-342900">
              <a:lnSpc>
                <a:spcPct val="100000"/>
              </a:lnSpc>
              <a:spcBef>
                <a:spcPts val="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800" b="1" spc="-7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3.The </a:t>
            </a:r>
            <a:r>
              <a:rPr sz="4800" b="1" spc="-55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rate </a:t>
            </a:r>
            <a:r>
              <a:rPr sz="4800" b="1" spc="-3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at </a:t>
            </a:r>
            <a:r>
              <a:rPr sz="4800" b="1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which </a:t>
            </a:r>
            <a:r>
              <a:rPr sz="4800" b="1" spc="-1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changes  </a:t>
            </a:r>
            <a:r>
              <a:rPr sz="4800" b="1" spc="-45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take</a:t>
            </a:r>
            <a:r>
              <a:rPr sz="4800" b="1" spc="-10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800" b="1" dirty="0">
                <a:solidFill>
                  <a:srgbClr val="CC00FF"/>
                </a:solidFill>
                <a:latin typeface="Calibri" panose="020F0502020204030204"/>
                <a:cs typeface="Calibri" panose="020F0502020204030204"/>
              </a:rPr>
              <a:t>place.</a:t>
            </a:r>
            <a:endParaRPr sz="48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063497"/>
            <a:ext cx="7788275" cy="4318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solidFill>
                  <a:srgbClr val="6F2F9F"/>
                </a:solidFill>
                <a:latin typeface="Calibri" panose="020F0502020204030204"/>
                <a:cs typeface="Calibri" panose="020F0502020204030204"/>
              </a:rPr>
              <a:t>4. </a:t>
            </a:r>
            <a:r>
              <a:rPr sz="4400" b="1" spc="-5" dirty="0">
                <a:solidFill>
                  <a:srgbClr val="6F2F9F"/>
                </a:solidFill>
                <a:latin typeface="Calibri" panose="020F0502020204030204"/>
                <a:cs typeface="Calibri" panose="020F0502020204030204"/>
              </a:rPr>
              <a:t>Supportive </a:t>
            </a:r>
            <a:r>
              <a:rPr sz="4400" b="1" spc="5" dirty="0">
                <a:solidFill>
                  <a:srgbClr val="6F2F9F"/>
                </a:solidFill>
                <a:latin typeface="Calibri" panose="020F0502020204030204"/>
                <a:cs typeface="Calibri" panose="020F0502020204030204"/>
              </a:rPr>
              <a:t>services</a:t>
            </a:r>
            <a:r>
              <a:rPr sz="4400" b="1" spc="-55" dirty="0">
                <a:solidFill>
                  <a:srgbClr val="6F2F9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5" dirty="0">
                <a:solidFill>
                  <a:srgbClr val="6F2F9F"/>
                </a:solidFill>
                <a:latin typeface="Calibri" panose="020F0502020204030204"/>
                <a:cs typeface="Calibri" panose="020F0502020204030204"/>
              </a:rPr>
              <a:t>available.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har char="•"/>
            </a:pPr>
            <a:endParaRPr sz="6400">
              <a:latin typeface="Times New Roman" panose="02020603050405020304"/>
              <a:cs typeface="Times New Roman" panose="02020603050405020304"/>
            </a:endParaRPr>
          </a:p>
          <a:p>
            <a:pPr marL="355600" marR="217805" indent="-342900">
              <a:lnSpc>
                <a:spcPct val="100000"/>
              </a:lnSpc>
              <a:spcBef>
                <a:spcPts val="5"/>
              </a:spcBef>
              <a:buFont typeface="Arial" panose="020B0604020202020204"/>
              <a:buChar char="•"/>
              <a:tabLst>
                <a:tab pos="481965" algn="l"/>
                <a:tab pos="482600" algn="l"/>
              </a:tabLst>
            </a:pPr>
            <a:r>
              <a:rPr dirty="0"/>
              <a:t>	</a:t>
            </a:r>
            <a:r>
              <a:rPr sz="4400" b="1" spc="-6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5.The </a:t>
            </a:r>
            <a:r>
              <a:rPr sz="4400" b="1" spc="-10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client responds </a:t>
            </a:r>
            <a:r>
              <a:rPr sz="4400" b="1" spc="-3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illness  as in the </a:t>
            </a:r>
            <a:r>
              <a:rPr sz="4400" b="1" spc="-4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way </a:t>
            </a:r>
            <a:r>
              <a:rPr sz="4400" b="1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of shock,  </a:t>
            </a:r>
            <a:r>
              <a:rPr sz="4400" b="1" spc="-20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withdrawal, </a:t>
            </a:r>
            <a:r>
              <a:rPr sz="4400" b="1" spc="-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acceptance </a:t>
            </a:r>
            <a:r>
              <a:rPr sz="4400" b="1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400" b="1" spc="-1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rehabilitation</a:t>
            </a:r>
            <a:r>
              <a:rPr sz="4400" spc="-15" dirty="0">
                <a:solidFill>
                  <a:srgbClr val="006FC0"/>
                </a:solidFill>
                <a:latin typeface="Calibri" panose="020F0502020204030204"/>
                <a:cs typeface="Calibri" panose="020F0502020204030204"/>
              </a:rPr>
              <a:t>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77695" marR="5080" indent="-1422400">
              <a:lnSpc>
                <a:spcPct val="100000"/>
              </a:lnSpc>
              <a:spcBef>
                <a:spcPts val="100"/>
              </a:spcBef>
            </a:pPr>
            <a:r>
              <a:rPr spc="-60" dirty="0"/>
              <a:t>4.IMPACT </a:t>
            </a:r>
            <a:r>
              <a:rPr spc="-5" dirty="0"/>
              <a:t>ON </a:t>
            </a:r>
            <a:r>
              <a:rPr dirty="0"/>
              <a:t>SELF  </a:t>
            </a:r>
            <a:r>
              <a:rPr spc="-15" dirty="0"/>
              <a:t>CONCEPT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2283079"/>
            <a:ext cx="7988934" cy="3379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Self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concept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means individual 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mental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image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of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themselves, </a:t>
            </a:r>
            <a:r>
              <a:rPr sz="4400" b="1" spc="-35" dirty="0">
                <a:latin typeface="Calibri" panose="020F0502020204030204"/>
                <a:cs typeface="Calibri" panose="020F0502020204030204"/>
              </a:rPr>
              <a:t>like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how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they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view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their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strengths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weakness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 all aspects of their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life.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911097"/>
            <a:ext cx="7772400" cy="4721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impact of illness on self  concept is not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easily observed,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but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when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concept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gets 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affected,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person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will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no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longer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meet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expectations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of 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leading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4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anxiety, 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frustration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conflict.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8020050" cy="33801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5" dirty="0">
                <a:latin typeface="Calibri" panose="020F0502020204030204"/>
                <a:cs typeface="Calibri" panose="020F0502020204030204"/>
              </a:rPr>
              <a:t>While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providing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care,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nurse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must 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be able </a:t>
            </a:r>
            <a:r>
              <a:rPr sz="4400" b="1" spc="-35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observe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changes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in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client's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member’s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self  concept &amp; then help them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adjust with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the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situation.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38300" marR="5080" indent="-1626235">
              <a:lnSpc>
                <a:spcPct val="100000"/>
              </a:lnSpc>
              <a:spcBef>
                <a:spcPts val="100"/>
              </a:spcBef>
            </a:pPr>
            <a:r>
              <a:rPr spc="-60" dirty="0"/>
              <a:t>5.IMPACT </a:t>
            </a:r>
            <a:r>
              <a:rPr spc="-5" dirty="0"/>
              <a:t>ON </a:t>
            </a:r>
            <a:r>
              <a:rPr spc="-145" dirty="0"/>
              <a:t>FAMILY  </a:t>
            </a:r>
            <a:r>
              <a:rPr spc="-20" dirty="0"/>
              <a:t>DYNAMICS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978279"/>
            <a:ext cx="7914005" cy="3379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spc="-20" dirty="0"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dynamics is a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process </a:t>
            </a:r>
            <a:r>
              <a:rPr sz="4400" b="1" spc="-15" dirty="0">
                <a:latin typeface="Calibri" panose="020F0502020204030204"/>
                <a:cs typeface="Calibri" panose="020F0502020204030204"/>
              </a:rPr>
              <a:t>by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which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functions, </a:t>
            </a:r>
            <a:r>
              <a:rPr sz="4400" b="1" spc="-3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makes 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decision,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gives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support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an  individual member &amp;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copes</a:t>
            </a:r>
            <a:r>
              <a:rPr sz="4400" b="1" spc="-114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with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every </a:t>
            </a:r>
            <a:r>
              <a:rPr sz="4400" b="1" spc="-3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day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changes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&amp;</a:t>
            </a:r>
            <a:r>
              <a:rPr sz="4400" b="1" spc="5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challenges.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96593"/>
            <a:ext cx="7896859" cy="4051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4400" b="1" dirty="0">
                <a:latin typeface="Calibri" panose="020F0502020204030204"/>
                <a:cs typeface="Calibri" panose="020F0502020204030204"/>
              </a:rPr>
              <a:t>Due </a:t>
            </a:r>
            <a:r>
              <a:rPr sz="4400" b="1" spc="-20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the illness impact on  </a:t>
            </a:r>
            <a:r>
              <a:rPr sz="4400" b="1" spc="-5" dirty="0">
                <a:latin typeface="Calibri" panose="020F0502020204030204"/>
                <a:cs typeface="Calibri" panose="020F0502020204030204"/>
              </a:rPr>
              <a:t>client,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it leads </a:t>
            </a:r>
            <a:r>
              <a:rPr sz="4400" b="1" spc="-25" dirty="0">
                <a:latin typeface="Calibri" panose="020F0502020204030204"/>
                <a:cs typeface="Calibri" panose="020F0502020204030204"/>
              </a:rPr>
              <a:t>to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changes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in the  </a:t>
            </a:r>
            <a:r>
              <a:rPr sz="4400" b="1" spc="-10" dirty="0">
                <a:latin typeface="Calibri" panose="020F0502020204030204"/>
                <a:cs typeface="Calibri" panose="020F0502020204030204"/>
              </a:rPr>
              <a:t>family </a:t>
            </a:r>
            <a:r>
              <a:rPr sz="4400" b="1" dirty="0">
                <a:latin typeface="Calibri" panose="020F0502020204030204"/>
                <a:cs typeface="Calibri" panose="020F0502020204030204"/>
              </a:rPr>
              <a:t>dynamics.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Nursing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interventions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should be</a:t>
            </a:r>
            <a:r>
              <a:rPr sz="4400" b="1" spc="-7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4400" b="1" spc="-2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devoted  </a:t>
            </a:r>
            <a:r>
              <a:rPr sz="4400" b="1" spc="-2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towards </a:t>
            </a:r>
            <a:r>
              <a:rPr sz="4400" b="1" spc="-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client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as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well </a:t>
            </a:r>
            <a:r>
              <a:rPr sz="4400" b="1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as </a:t>
            </a:r>
            <a:r>
              <a:rPr sz="4400" b="1" spc="-15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family  </a:t>
            </a:r>
            <a:r>
              <a:rPr sz="4400" b="1" spc="-10" dirty="0">
                <a:solidFill>
                  <a:srgbClr val="127322"/>
                </a:solidFill>
                <a:latin typeface="Calibri" panose="020F0502020204030204"/>
                <a:cs typeface="Calibri" panose="020F0502020204030204"/>
              </a:rPr>
              <a:t>members.</a:t>
            </a:r>
            <a:endParaRPr sz="44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71601" y="461594"/>
            <a:ext cx="4874512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Ch</a:t>
            </a:r>
            <a:r>
              <a:rPr spc="5" dirty="0"/>
              <a:t>a</a:t>
            </a:r>
            <a:r>
              <a:rPr spc="-85" dirty="0"/>
              <a:t>r</a:t>
            </a:r>
            <a:r>
              <a:rPr dirty="0"/>
              <a:t>ac</a:t>
            </a:r>
            <a:r>
              <a:rPr spc="-50" dirty="0"/>
              <a:t>t</a:t>
            </a:r>
            <a:r>
              <a:rPr dirty="0"/>
              <a:t>eri</a:t>
            </a:r>
            <a:r>
              <a:rPr spc="-45" dirty="0"/>
              <a:t>s</a:t>
            </a:r>
            <a:r>
              <a:rPr dirty="0"/>
              <a:t>tics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537461"/>
            <a:ext cx="7678420" cy="422402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355600" marR="538480" indent="-342900">
              <a:lnSpc>
                <a:spcPts val="2590"/>
              </a:lnSpc>
              <a:spcBef>
                <a:spcPts val="72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dirty="0">
                <a:latin typeface="Calibri" panose="020F0502020204030204"/>
                <a:cs typeface="Calibri" panose="020F0502020204030204"/>
              </a:rPr>
              <a:t>If a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condition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has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lasted more </a:t>
            </a:r>
            <a:r>
              <a:rPr sz="2700" dirty="0">
                <a:latin typeface="Calibri" panose="020F0502020204030204"/>
                <a:cs typeface="Calibri" panose="020F0502020204030204"/>
              </a:rPr>
              <a:t>then 6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months </a:t>
            </a:r>
            <a:r>
              <a:rPr sz="2700" dirty="0">
                <a:latin typeface="Calibri" panose="020F0502020204030204"/>
                <a:cs typeface="Calibri" panose="020F0502020204030204"/>
              </a:rPr>
              <a:t>it</a:t>
            </a:r>
            <a:r>
              <a:rPr sz="2700" spc="-145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dirty="0">
                <a:latin typeface="Calibri" panose="020F0502020204030204"/>
                <a:cs typeface="Calibri" panose="020F0502020204030204"/>
              </a:rPr>
              <a:t>is 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considered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to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be </a:t>
            </a:r>
            <a:r>
              <a:rPr sz="2700" dirty="0">
                <a:latin typeface="Calibri" panose="020F0502020204030204"/>
                <a:cs typeface="Calibri" panose="020F0502020204030204"/>
              </a:rPr>
              <a:t>a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chronic</a:t>
            </a:r>
            <a:r>
              <a:rPr sz="2700" spc="-55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dirty="0">
                <a:latin typeface="Calibri" panose="020F0502020204030204"/>
                <a:cs typeface="Calibri" panose="020F0502020204030204"/>
              </a:rPr>
              <a:t>illness</a:t>
            </a:r>
            <a:endParaRPr sz="27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buFont typeface="Arial" panose="020B0604020202020204"/>
              <a:buChar char="•"/>
            </a:pPr>
            <a:endParaRPr sz="270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 panose="020B0604020202020204"/>
              <a:buChar char="•"/>
            </a:pPr>
            <a:endParaRPr sz="3500">
              <a:latin typeface="Times New Roman" panose="02020603050405020304"/>
              <a:cs typeface="Times New Roman" panose="02020603050405020304"/>
            </a:endParaRPr>
          </a:p>
          <a:p>
            <a:pPr marL="355600" marR="74295" indent="-342900">
              <a:lnSpc>
                <a:spcPts val="2590"/>
              </a:lnSpc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spc="-10" dirty="0">
                <a:latin typeface="Calibri" panose="020F0502020204030204"/>
                <a:cs typeface="Calibri" panose="020F0502020204030204"/>
              </a:rPr>
              <a:t>Examples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of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chronically </a:t>
            </a:r>
            <a:r>
              <a:rPr sz="2700" dirty="0">
                <a:latin typeface="Calibri" panose="020F0502020204030204"/>
                <a:cs typeface="Calibri" panose="020F0502020204030204"/>
              </a:rPr>
              <a:t>ill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people </a:t>
            </a:r>
            <a:r>
              <a:rPr sz="2700" dirty="0">
                <a:latin typeface="Calibri" panose="020F0502020204030204"/>
                <a:cs typeface="Calibri" panose="020F0502020204030204"/>
              </a:rPr>
              <a:t>include those</a:t>
            </a:r>
            <a:r>
              <a:rPr sz="2700" spc="-95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dirty="0">
                <a:latin typeface="Calibri" panose="020F0502020204030204"/>
                <a:cs typeface="Calibri" panose="020F0502020204030204"/>
              </a:rPr>
              <a:t>with  </a:t>
            </a:r>
            <a:r>
              <a:rPr sz="2700" spc="-40" dirty="0">
                <a:latin typeface="Calibri" panose="020F0502020204030204"/>
                <a:cs typeface="Calibri" panose="020F0502020204030204"/>
              </a:rPr>
              <a:t>cancer,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heart disease,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cystic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fibrosis,</a:t>
            </a:r>
            <a:r>
              <a:rPr sz="2700" spc="-60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arthritis.</a:t>
            </a:r>
            <a:endParaRPr sz="27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buFont typeface="Arial" panose="020B0604020202020204"/>
              <a:buChar char="•"/>
            </a:pPr>
            <a:endParaRPr sz="270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 panose="020B0604020202020204"/>
              <a:buChar char="•"/>
            </a:pPr>
            <a:endParaRPr sz="3500">
              <a:latin typeface="Times New Roman" panose="02020603050405020304"/>
              <a:cs typeface="Times New Roman" panose="02020603050405020304"/>
            </a:endParaRPr>
          </a:p>
          <a:p>
            <a:pPr marL="355600" marR="5080" indent="-342900">
              <a:lnSpc>
                <a:spcPct val="80000"/>
              </a:lnSpc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spc="-25" dirty="0">
                <a:latin typeface="Calibri" panose="020F0502020204030204"/>
                <a:cs typeface="Calibri" panose="020F0502020204030204"/>
              </a:rPr>
              <a:t>Factors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affecting </a:t>
            </a:r>
            <a:r>
              <a:rPr sz="2700" dirty="0">
                <a:latin typeface="Calibri" panose="020F0502020204030204"/>
                <a:cs typeface="Calibri" panose="020F0502020204030204"/>
              </a:rPr>
              <a:t>the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cause </a:t>
            </a:r>
            <a:r>
              <a:rPr sz="2700" dirty="0">
                <a:latin typeface="Calibri" panose="020F0502020204030204"/>
                <a:cs typeface="Calibri" panose="020F0502020204030204"/>
              </a:rPr>
              <a:t>include </a:t>
            </a:r>
            <a:r>
              <a:rPr sz="2700" spc="-30" dirty="0">
                <a:latin typeface="Calibri" panose="020F0502020204030204"/>
                <a:cs typeface="Calibri" panose="020F0502020204030204"/>
              </a:rPr>
              <a:t>heredity,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life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style 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(stress,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diet,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exercise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etc.) </a:t>
            </a:r>
            <a:r>
              <a:rPr sz="2700" dirty="0">
                <a:latin typeface="Calibri" panose="020F0502020204030204"/>
                <a:cs typeface="Calibri" panose="020F0502020204030204"/>
              </a:rPr>
              <a:t>and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even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environmental 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factors</a:t>
            </a:r>
            <a:endParaRPr sz="27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461594"/>
            <a:ext cx="6168516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5 Needs of</a:t>
            </a:r>
            <a:r>
              <a:rPr spc="-80" dirty="0"/>
              <a:t> </a:t>
            </a:r>
            <a:r>
              <a:rPr dirty="0"/>
              <a:t>Priority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510635"/>
            <a:ext cx="3208655" cy="295211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 panose="020F0502020204030204"/>
                <a:cs typeface="Calibri" panose="020F0502020204030204"/>
              </a:rPr>
              <a:t>Employment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 panose="020F0502020204030204"/>
                <a:cs typeface="Calibri" panose="020F0502020204030204"/>
              </a:rPr>
              <a:t>Financial</a:t>
            </a:r>
            <a:r>
              <a:rPr sz="3200" spc="-50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support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 panose="020F0502020204030204"/>
                <a:cs typeface="Calibri" panose="020F0502020204030204"/>
              </a:rPr>
              <a:t>Health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 panose="020F0502020204030204"/>
                <a:cs typeface="Calibri" panose="020F0502020204030204"/>
              </a:rPr>
              <a:t>Housing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 panose="020F0502020204030204"/>
                <a:cs typeface="Calibri" panose="020F0502020204030204"/>
              </a:rPr>
              <a:t>Self-esteem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76980" y="604481"/>
            <a:ext cx="5751067" cy="57012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5800" y="461594"/>
            <a:ext cx="5345684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Empl</a:t>
            </a:r>
            <a:r>
              <a:rPr spc="-20" dirty="0"/>
              <a:t>o</a:t>
            </a:r>
            <a:r>
              <a:rPr dirty="0"/>
              <a:t>yme</a:t>
            </a:r>
            <a:r>
              <a:rPr spc="-35" dirty="0"/>
              <a:t>n</a:t>
            </a:r>
            <a:r>
              <a:rPr dirty="0"/>
              <a:t>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563370"/>
            <a:ext cx="8036559" cy="437007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5600" marR="1118870" indent="-342900">
              <a:lnSpc>
                <a:spcPts val="3240"/>
              </a:lnSpc>
              <a:spcBef>
                <a:spcPts val="50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000" spc="-10" dirty="0">
                <a:latin typeface="Calibri" panose="020F0502020204030204"/>
                <a:cs typeface="Calibri" panose="020F0502020204030204"/>
              </a:rPr>
              <a:t>Difficulties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will </a:t>
            </a:r>
            <a:r>
              <a:rPr sz="3000" dirty="0">
                <a:latin typeface="Calibri" panose="020F0502020204030204"/>
                <a:cs typeface="Calibri" panose="020F0502020204030204"/>
              </a:rPr>
              <a:t>arise if the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chronic illness </a:t>
            </a:r>
            <a:r>
              <a:rPr sz="3000" dirty="0">
                <a:latin typeface="Calibri" panose="020F0502020204030204"/>
                <a:cs typeface="Calibri" panose="020F0502020204030204"/>
              </a:rPr>
              <a:t>is  </a:t>
            </a:r>
            <a:r>
              <a:rPr sz="3000" spc="-20" dirty="0">
                <a:latin typeface="Calibri" panose="020F0502020204030204"/>
                <a:cs typeface="Calibri" panose="020F0502020204030204"/>
              </a:rPr>
              <a:t>physically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or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psychologically</a:t>
            </a:r>
            <a:r>
              <a:rPr sz="3000" dirty="0">
                <a:latin typeface="Calibri" panose="020F0502020204030204"/>
                <a:cs typeface="Calibri" panose="020F0502020204030204"/>
              </a:rPr>
              <a:t>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limiting</a:t>
            </a:r>
            <a:endParaRPr sz="3000">
              <a:latin typeface="Calibri" panose="020F0502020204030204"/>
              <a:cs typeface="Calibri" panose="020F0502020204030204"/>
            </a:endParaRPr>
          </a:p>
          <a:p>
            <a:pPr marL="355600" marR="5080" indent="-342900">
              <a:lnSpc>
                <a:spcPts val="3240"/>
              </a:lnSpc>
              <a:spcBef>
                <a:spcPts val="72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Calibri" panose="020F0502020204030204"/>
                <a:cs typeface="Calibri" panose="020F0502020204030204"/>
              </a:rPr>
              <a:t>If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unemployed, </a:t>
            </a:r>
            <a:r>
              <a:rPr sz="3000" dirty="0">
                <a:latin typeface="Calibri" panose="020F0502020204030204"/>
                <a:cs typeface="Calibri" panose="020F0502020204030204"/>
              </a:rPr>
              <a:t>a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person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will need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to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seek </a:t>
            </a:r>
            <a:r>
              <a:rPr sz="3000" spc="-25" dirty="0">
                <a:latin typeface="Calibri" panose="020F0502020204030204"/>
                <a:cs typeface="Calibri" panose="020F0502020204030204"/>
              </a:rPr>
              <a:t>welfare 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payments </a:t>
            </a:r>
            <a:r>
              <a:rPr sz="3000" spc="-20" dirty="0">
                <a:latin typeface="Calibri" panose="020F0502020204030204"/>
                <a:cs typeface="Calibri" panose="020F0502020204030204"/>
              </a:rPr>
              <a:t>from </a:t>
            </a:r>
            <a:r>
              <a:rPr sz="3000" dirty="0">
                <a:latin typeface="Calibri" panose="020F0502020204030204"/>
                <a:cs typeface="Calibri" panose="020F0502020204030204"/>
              </a:rPr>
              <a:t>the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government </a:t>
            </a:r>
            <a:r>
              <a:rPr sz="3000" dirty="0">
                <a:latin typeface="Calibri" panose="020F0502020204030204"/>
                <a:cs typeface="Calibri" panose="020F0502020204030204"/>
              </a:rPr>
              <a:t>and this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can  become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emotionally</a:t>
            </a:r>
            <a:r>
              <a:rPr sz="3000" spc="-20" dirty="0">
                <a:latin typeface="Calibri" panose="020F0502020204030204"/>
                <a:cs typeface="Calibri" panose="020F0502020204030204"/>
              </a:rPr>
              <a:t>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challenging</a:t>
            </a:r>
            <a:endParaRPr sz="3000">
              <a:latin typeface="Calibri" panose="020F0502020204030204"/>
              <a:cs typeface="Calibri" panose="020F0502020204030204"/>
            </a:endParaRPr>
          </a:p>
          <a:p>
            <a:pPr marL="355600" marR="31750" indent="-342900">
              <a:lnSpc>
                <a:spcPct val="90000"/>
              </a:lnSpc>
              <a:spcBef>
                <a:spcPts val="67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Calibri" panose="020F0502020204030204"/>
                <a:cs typeface="Calibri" panose="020F0502020204030204"/>
              </a:rPr>
              <a:t>This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can become difficult </a:t>
            </a:r>
            <a:r>
              <a:rPr sz="3000" dirty="0">
                <a:latin typeface="Calibri" panose="020F0502020204030204"/>
                <a:cs typeface="Calibri" panose="020F0502020204030204"/>
              </a:rPr>
              <a:t>if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primary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wage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earner  </a:t>
            </a:r>
            <a:r>
              <a:rPr sz="3000" dirty="0">
                <a:latin typeface="Calibri" panose="020F0502020204030204"/>
                <a:cs typeface="Calibri" panose="020F0502020204030204"/>
              </a:rPr>
              <a:t>in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family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becomes chronically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ill </a:t>
            </a:r>
            <a:r>
              <a:rPr sz="3000" dirty="0">
                <a:latin typeface="Calibri" panose="020F0502020204030204"/>
                <a:cs typeface="Calibri" panose="020F0502020204030204"/>
              </a:rPr>
              <a:t>which in turn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can  change </a:t>
            </a:r>
            <a:r>
              <a:rPr sz="3000" dirty="0">
                <a:latin typeface="Calibri" panose="020F0502020204030204"/>
                <a:cs typeface="Calibri" panose="020F0502020204030204"/>
              </a:rPr>
              <a:t>whole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dynamics of </a:t>
            </a:r>
            <a:r>
              <a:rPr sz="3000" dirty="0">
                <a:latin typeface="Calibri" panose="020F0502020204030204"/>
                <a:cs typeface="Calibri" panose="020F0502020204030204"/>
              </a:rPr>
              <a:t>the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family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structure  Difficulties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will arise </a:t>
            </a:r>
            <a:r>
              <a:rPr sz="3000" dirty="0">
                <a:latin typeface="Calibri" panose="020F0502020204030204"/>
                <a:cs typeface="Calibri" panose="020F0502020204030204"/>
              </a:rPr>
              <a:t>if the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chronic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illness </a:t>
            </a:r>
            <a:r>
              <a:rPr sz="3000" dirty="0">
                <a:latin typeface="Calibri" panose="020F0502020204030204"/>
                <a:cs typeface="Calibri" panose="020F0502020204030204"/>
              </a:rPr>
              <a:t>is  </a:t>
            </a:r>
            <a:r>
              <a:rPr sz="3000" spc="-15" dirty="0">
                <a:latin typeface="Calibri" panose="020F0502020204030204"/>
                <a:cs typeface="Calibri" panose="020F0502020204030204"/>
              </a:rPr>
              <a:t>physically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or </a:t>
            </a:r>
            <a:r>
              <a:rPr sz="3000" spc="-10" dirty="0">
                <a:latin typeface="Calibri" panose="020F0502020204030204"/>
                <a:cs typeface="Calibri" panose="020F0502020204030204"/>
              </a:rPr>
              <a:t>psychologically</a:t>
            </a:r>
            <a:r>
              <a:rPr sz="3000" dirty="0">
                <a:latin typeface="Calibri" panose="020F0502020204030204"/>
                <a:cs typeface="Calibri" panose="020F0502020204030204"/>
              </a:rPr>
              <a:t> </a:t>
            </a:r>
            <a:r>
              <a:rPr sz="3000" spc="-5" dirty="0">
                <a:latin typeface="Calibri" panose="020F0502020204030204"/>
                <a:cs typeface="Calibri" panose="020F0502020204030204"/>
              </a:rPr>
              <a:t>limiting</a:t>
            </a:r>
            <a:endParaRPr sz="30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2000" y="0"/>
            <a:ext cx="6295262" cy="67768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1000" y="533400"/>
            <a:ext cx="7321550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Financial</a:t>
            </a:r>
            <a:r>
              <a:rPr spc="-65" dirty="0"/>
              <a:t> </a:t>
            </a:r>
            <a:r>
              <a:rPr dirty="0"/>
              <a:t>Support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607565"/>
            <a:ext cx="7757159" cy="3538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 panose="020F0502020204030204"/>
                <a:cs typeface="Calibri" panose="020F0502020204030204"/>
              </a:rPr>
              <a:t>Significant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costs are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associated </a:t>
            </a:r>
            <a:r>
              <a:rPr sz="3200" dirty="0">
                <a:latin typeface="Calibri" panose="020F0502020204030204"/>
                <a:cs typeface="Calibri" panose="020F0502020204030204"/>
              </a:rPr>
              <a:t>with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medical 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costs </a:t>
            </a:r>
            <a:r>
              <a:rPr sz="3200" dirty="0">
                <a:latin typeface="Calibri" panose="020F0502020204030204"/>
                <a:cs typeface="Calibri" panose="020F0502020204030204"/>
              </a:rPr>
              <a:t>and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treatment </a:t>
            </a:r>
            <a:r>
              <a:rPr sz="3200" dirty="0">
                <a:latin typeface="Calibri" panose="020F0502020204030204"/>
                <a:cs typeface="Calibri" panose="020F0502020204030204"/>
              </a:rPr>
              <a:t>and in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many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cases </a:t>
            </a:r>
            <a:r>
              <a:rPr sz="3200" dirty="0">
                <a:latin typeface="Calibri" panose="020F0502020204030204"/>
                <a:cs typeface="Calibri" panose="020F0502020204030204"/>
              </a:rPr>
              <a:t>a 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person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may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have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multiple illnesses </a:t>
            </a:r>
            <a:r>
              <a:rPr sz="3200" dirty="0">
                <a:latin typeface="Calibri" panose="020F0502020204030204"/>
                <a:cs typeface="Calibri" panose="020F0502020204030204"/>
              </a:rPr>
              <a:t>adding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to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these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costs</a:t>
            </a:r>
            <a:endParaRPr sz="3200" dirty="0">
              <a:latin typeface="Calibri" panose="020F0502020204030204"/>
              <a:cs typeface="Calibri" panose="020F0502020204030204"/>
            </a:endParaRPr>
          </a:p>
          <a:p>
            <a:pPr marL="355600" marR="796925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Calibri" panose="020F0502020204030204"/>
                <a:cs typeface="Calibri" panose="020F0502020204030204"/>
              </a:rPr>
              <a:t>When a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chronic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illness impacts on  employment opportunities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there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will be 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considerable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financial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strain</a:t>
            </a:r>
            <a:endParaRPr sz="3200" dirty="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4"/>
            <a:ext cx="9144000" cy="68579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33600" y="461594"/>
            <a:ext cx="3202940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Health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607565"/>
            <a:ext cx="8048625" cy="3538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231775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 panose="020F0502020204030204"/>
                <a:cs typeface="Calibri" panose="020F0502020204030204"/>
              </a:rPr>
              <a:t>Chronically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ill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have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significant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health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care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needs, such </a:t>
            </a:r>
            <a:r>
              <a:rPr sz="3200" dirty="0">
                <a:latin typeface="Calibri" panose="020F0502020204030204"/>
                <a:cs typeface="Calibri" panose="020F0502020204030204"/>
              </a:rPr>
              <a:t>as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visits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to </a:t>
            </a:r>
            <a:r>
              <a:rPr sz="3200" dirty="0">
                <a:latin typeface="Calibri" panose="020F0502020204030204"/>
                <a:cs typeface="Calibri" panose="020F0502020204030204"/>
              </a:rPr>
              <a:t>a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general </a:t>
            </a:r>
            <a:r>
              <a:rPr sz="3200" spc="-30" dirty="0">
                <a:latin typeface="Calibri" panose="020F0502020204030204"/>
                <a:cs typeface="Calibri" panose="020F0502020204030204"/>
              </a:rPr>
              <a:t>practitioner, 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followed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by diagnostic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tests,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pharmaceutical 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prescriptions,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consultations </a:t>
            </a:r>
            <a:r>
              <a:rPr sz="3200" dirty="0">
                <a:latin typeface="Calibri" panose="020F0502020204030204"/>
                <a:cs typeface="Calibri" panose="020F0502020204030204"/>
              </a:rPr>
              <a:t>with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specialists,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visits </a:t>
            </a:r>
            <a:r>
              <a:rPr sz="3200" dirty="0">
                <a:latin typeface="Calibri" panose="020F0502020204030204"/>
                <a:cs typeface="Calibri" panose="020F0502020204030204"/>
              </a:rPr>
              <a:t>the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hospital </a:t>
            </a:r>
            <a:r>
              <a:rPr sz="3200" dirty="0">
                <a:latin typeface="Calibri" panose="020F0502020204030204"/>
                <a:cs typeface="Calibri" panose="020F0502020204030204"/>
              </a:rPr>
              <a:t>and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possible</a:t>
            </a:r>
            <a:r>
              <a:rPr sz="3200" spc="35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surgery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 panose="020F0502020204030204"/>
                <a:cs typeface="Calibri" panose="020F0502020204030204"/>
              </a:rPr>
              <a:t>People </a:t>
            </a:r>
            <a:r>
              <a:rPr sz="3200" dirty="0">
                <a:latin typeface="Calibri" panose="020F0502020204030204"/>
                <a:cs typeface="Calibri" panose="020F0502020204030204"/>
              </a:rPr>
              <a:t>with a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chronic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disease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make-up </a:t>
            </a:r>
            <a:r>
              <a:rPr sz="3200" dirty="0">
                <a:latin typeface="Calibri" panose="020F0502020204030204"/>
                <a:cs typeface="Calibri" panose="020F0502020204030204"/>
              </a:rPr>
              <a:t>52/100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visits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to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spc="-35" dirty="0">
                <a:latin typeface="Calibri" panose="020F0502020204030204"/>
                <a:cs typeface="Calibri" panose="020F0502020204030204"/>
              </a:rPr>
              <a:t>GP’s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66800" y="461594"/>
            <a:ext cx="4437126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Housing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607565"/>
            <a:ext cx="7923530" cy="3538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 panose="020F0502020204030204"/>
                <a:cs typeface="Calibri" panose="020F0502020204030204"/>
              </a:rPr>
              <a:t>Modifications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to </a:t>
            </a:r>
            <a:r>
              <a:rPr sz="3200" dirty="0">
                <a:latin typeface="Calibri" panose="020F0502020204030204"/>
                <a:cs typeface="Calibri" panose="020F0502020204030204"/>
              </a:rPr>
              <a:t>a house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may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be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required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if </a:t>
            </a:r>
            <a:r>
              <a:rPr sz="3200" dirty="0">
                <a:latin typeface="Calibri" panose="020F0502020204030204"/>
                <a:cs typeface="Calibri" panose="020F0502020204030204"/>
              </a:rPr>
              <a:t>a 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person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has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physical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limitations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such </a:t>
            </a:r>
            <a:r>
              <a:rPr sz="3200" dirty="0">
                <a:latin typeface="Calibri" panose="020F0502020204030204"/>
                <a:cs typeface="Calibri" panose="020F0502020204030204"/>
              </a:rPr>
              <a:t>as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ramps,  handrails, </a:t>
            </a:r>
            <a:r>
              <a:rPr sz="3200" dirty="0">
                <a:latin typeface="Calibri" panose="020F0502020204030204"/>
                <a:cs typeface="Calibri" panose="020F0502020204030204"/>
              </a:rPr>
              <a:t>and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modified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toilet </a:t>
            </a:r>
            <a:r>
              <a:rPr sz="3200" dirty="0">
                <a:latin typeface="Calibri" panose="020F0502020204030204"/>
                <a:cs typeface="Calibri" panose="020F0502020204030204"/>
              </a:rPr>
              <a:t>and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bathing  facilities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marR="577850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Calibri" panose="020F0502020204030204"/>
                <a:cs typeface="Calibri" panose="020F0502020204030204"/>
              </a:rPr>
              <a:t>In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some cases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patients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cannot </a:t>
            </a:r>
            <a:r>
              <a:rPr sz="3200" spc="-40" dirty="0">
                <a:latin typeface="Calibri" panose="020F0502020204030204"/>
                <a:cs typeface="Calibri" panose="020F0502020204030204"/>
              </a:rPr>
              <a:t>stay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in </a:t>
            </a:r>
            <a:r>
              <a:rPr sz="3200" dirty="0">
                <a:latin typeface="Calibri" panose="020F0502020204030204"/>
                <a:cs typeface="Calibri" panose="020F0502020204030204"/>
              </a:rPr>
              <a:t>their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homes </a:t>
            </a:r>
            <a:r>
              <a:rPr sz="3200" dirty="0">
                <a:latin typeface="Calibri" panose="020F0502020204030204"/>
                <a:cs typeface="Calibri" panose="020F0502020204030204"/>
              </a:rPr>
              <a:t>as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it </a:t>
            </a:r>
            <a:r>
              <a:rPr sz="3200" dirty="0">
                <a:latin typeface="Calibri" panose="020F0502020204030204"/>
                <a:cs typeface="Calibri" panose="020F0502020204030204"/>
              </a:rPr>
              <a:t>is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too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far </a:t>
            </a:r>
            <a:r>
              <a:rPr sz="3200" spc="-30" dirty="0">
                <a:latin typeface="Calibri" panose="020F0502020204030204"/>
                <a:cs typeface="Calibri" panose="020F0502020204030204"/>
              </a:rPr>
              <a:t>away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from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medical  </a:t>
            </a:r>
            <a:r>
              <a:rPr sz="3200" dirty="0">
                <a:latin typeface="Calibri" panose="020F0502020204030204"/>
                <a:cs typeface="Calibri" panose="020F0502020204030204"/>
              </a:rPr>
              <a:t>services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95400" y="461594"/>
            <a:ext cx="4629403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Self-Esteem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607565"/>
            <a:ext cx="7805420" cy="3538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35915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Calibri" panose="020F0502020204030204"/>
                <a:cs typeface="Calibri" panose="020F0502020204030204"/>
              </a:rPr>
              <a:t>A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person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with </a:t>
            </a:r>
            <a:r>
              <a:rPr sz="3200" dirty="0">
                <a:latin typeface="Calibri" panose="020F0502020204030204"/>
                <a:cs typeface="Calibri" panose="020F0502020204030204"/>
              </a:rPr>
              <a:t>a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serious medical illness </a:t>
            </a:r>
            <a:r>
              <a:rPr sz="3200" dirty="0">
                <a:latin typeface="Calibri" panose="020F0502020204030204"/>
                <a:cs typeface="Calibri" panose="020F0502020204030204"/>
              </a:rPr>
              <a:t>is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at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risk </a:t>
            </a:r>
            <a:r>
              <a:rPr sz="3200" dirty="0">
                <a:latin typeface="Calibri" panose="020F0502020204030204"/>
                <a:cs typeface="Calibri" panose="020F0502020204030204"/>
              </a:rPr>
              <a:t>of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developing associated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emotional 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problems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unlike </a:t>
            </a:r>
            <a:r>
              <a:rPr sz="3200" dirty="0">
                <a:latin typeface="Calibri" panose="020F0502020204030204"/>
                <a:cs typeface="Calibri" panose="020F0502020204030204"/>
              </a:rPr>
              <a:t>those with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temporary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sickness such </a:t>
            </a:r>
            <a:r>
              <a:rPr sz="3200" dirty="0">
                <a:latin typeface="Calibri" panose="020F0502020204030204"/>
                <a:cs typeface="Calibri" panose="020F0502020204030204"/>
              </a:rPr>
              <a:t>as the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flu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5600" algn="l"/>
              </a:tabLst>
            </a:pPr>
            <a:r>
              <a:rPr sz="3200" spc="-10" dirty="0">
                <a:latin typeface="Calibri" panose="020F0502020204030204"/>
                <a:cs typeface="Calibri" panose="020F0502020204030204"/>
              </a:rPr>
              <a:t>They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must </a:t>
            </a:r>
            <a:r>
              <a:rPr sz="3200" spc="-40" dirty="0">
                <a:latin typeface="Calibri" panose="020F0502020204030204"/>
                <a:cs typeface="Calibri" panose="020F0502020204030204"/>
              </a:rPr>
              <a:t>take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good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care </a:t>
            </a:r>
            <a:r>
              <a:rPr sz="3200" dirty="0">
                <a:latin typeface="Calibri" panose="020F0502020204030204"/>
                <a:cs typeface="Calibri" panose="020F0502020204030204"/>
              </a:rPr>
              <a:t>of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their bodies </a:t>
            </a:r>
            <a:r>
              <a:rPr sz="3200" dirty="0">
                <a:latin typeface="Calibri" panose="020F0502020204030204"/>
                <a:cs typeface="Calibri" panose="020F0502020204030204"/>
              </a:rPr>
              <a:t>and  accept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limitations </a:t>
            </a:r>
            <a:r>
              <a:rPr sz="3200" dirty="0">
                <a:latin typeface="Calibri" panose="020F0502020204030204"/>
                <a:cs typeface="Calibri" panose="020F0502020204030204"/>
              </a:rPr>
              <a:t>as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well </a:t>
            </a:r>
            <a:r>
              <a:rPr sz="3200" dirty="0">
                <a:latin typeface="Calibri" panose="020F0502020204030204"/>
                <a:cs typeface="Calibri" panose="020F0502020204030204"/>
              </a:rPr>
              <a:t>as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celebrating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their 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strengths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62125" y="979487"/>
            <a:ext cx="5934709" cy="51466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762000"/>
            <a:ext cx="8497671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35" dirty="0"/>
              <a:t>Factors </a:t>
            </a:r>
            <a:r>
              <a:rPr sz="4000" spc="-15" dirty="0"/>
              <a:t>Affecting </a:t>
            </a:r>
            <a:r>
              <a:rPr sz="4000" spc="-5" dirty="0"/>
              <a:t>Access </a:t>
            </a:r>
            <a:r>
              <a:rPr sz="4000" spc="-25" dirty="0"/>
              <a:t>to</a:t>
            </a:r>
            <a:r>
              <a:rPr sz="4000" spc="15" dirty="0"/>
              <a:t> </a:t>
            </a:r>
            <a:r>
              <a:rPr sz="4000" spc="-20" dirty="0"/>
              <a:t>Resources:</a:t>
            </a:r>
            <a:endParaRPr sz="4000" dirty="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484505" indent="-343535">
              <a:lnSpc>
                <a:spcPct val="100000"/>
              </a:lnSpc>
              <a:spcBef>
                <a:spcPts val="865"/>
              </a:spcBef>
              <a:buFont typeface="Arial" panose="020B0604020202020204"/>
              <a:buChar char="•"/>
              <a:tabLst>
                <a:tab pos="484505" algn="l"/>
                <a:tab pos="485140" algn="l"/>
              </a:tabLst>
            </a:pPr>
            <a:r>
              <a:rPr spc="-5" dirty="0"/>
              <a:t>Socio-economic</a:t>
            </a:r>
            <a:r>
              <a:rPr spc="-75" dirty="0"/>
              <a:t> </a:t>
            </a:r>
            <a:r>
              <a:rPr spc="-15" dirty="0"/>
              <a:t>status</a:t>
            </a:r>
          </a:p>
          <a:p>
            <a:pPr marL="2012950" lvl="1" indent="-343535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2012950" algn="l"/>
                <a:tab pos="2013585" algn="l"/>
              </a:tabLst>
            </a:pPr>
            <a:r>
              <a:rPr sz="3200" spc="-10" dirty="0">
                <a:latin typeface="Calibri" panose="020F0502020204030204"/>
                <a:cs typeface="Calibri" panose="020F0502020204030204"/>
              </a:rPr>
              <a:t>Age</a:t>
            </a:r>
            <a:endParaRPr sz="3200" dirty="0">
              <a:latin typeface="Calibri" panose="020F0502020204030204"/>
              <a:cs typeface="Calibri" panose="020F0502020204030204"/>
            </a:endParaRPr>
          </a:p>
          <a:p>
            <a:pPr marL="1570990" indent="-343535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1570990" algn="l"/>
                <a:tab pos="1571625" algn="l"/>
              </a:tabLst>
            </a:pPr>
            <a:r>
              <a:rPr spc="-5" dirty="0"/>
              <a:t>Disability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36800" y="1177925"/>
            <a:ext cx="4473575" cy="44735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461594"/>
            <a:ext cx="7772400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Socio-economic</a:t>
            </a:r>
            <a:r>
              <a:rPr spc="-45" dirty="0"/>
              <a:t> </a:t>
            </a:r>
            <a:r>
              <a:rPr spc="-20" dirty="0"/>
              <a:t>status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537461"/>
            <a:ext cx="7876540" cy="4141470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355600" marR="287020" indent="-342900">
              <a:lnSpc>
                <a:spcPts val="2590"/>
              </a:lnSpc>
              <a:spcBef>
                <a:spcPts val="72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spc="-15" dirty="0">
                <a:latin typeface="Calibri" panose="020F0502020204030204"/>
                <a:cs typeface="Calibri" panose="020F0502020204030204"/>
              </a:rPr>
              <a:t>Many suffering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can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not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work </a:t>
            </a:r>
            <a:r>
              <a:rPr sz="2700" dirty="0">
                <a:latin typeface="Calibri" panose="020F0502020204030204"/>
                <a:cs typeface="Calibri" panose="020F0502020204030204"/>
              </a:rPr>
              <a:t>and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have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no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income </a:t>
            </a:r>
            <a:r>
              <a:rPr sz="2700" dirty="0">
                <a:latin typeface="Calibri" panose="020F0502020204030204"/>
                <a:cs typeface="Calibri" panose="020F0502020204030204"/>
              </a:rPr>
              <a:t>as  their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illness </a:t>
            </a:r>
            <a:r>
              <a:rPr sz="2700" dirty="0">
                <a:latin typeface="Calibri" panose="020F0502020204030204"/>
                <a:cs typeface="Calibri" panose="020F0502020204030204"/>
              </a:rPr>
              <a:t>is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that</a:t>
            </a:r>
            <a:r>
              <a:rPr sz="2700" spc="-80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bad.</a:t>
            </a:r>
            <a:endParaRPr sz="2700" dirty="0">
              <a:latin typeface="Calibri" panose="020F0502020204030204"/>
              <a:cs typeface="Calibri" panose="020F0502020204030204"/>
            </a:endParaRPr>
          </a:p>
          <a:p>
            <a:pPr marL="355600" indent="-342900">
              <a:lnSpc>
                <a:spcPct val="100000"/>
              </a:lnSpc>
              <a:spcBef>
                <a:spcPts val="3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Calibri" panose="020F0502020204030204"/>
                <a:cs typeface="Calibri" panose="020F0502020204030204"/>
              </a:rPr>
              <a:t>They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rely </a:t>
            </a:r>
            <a:r>
              <a:rPr sz="2700" dirty="0">
                <a:latin typeface="Calibri" panose="020F0502020204030204"/>
                <a:cs typeface="Calibri" panose="020F0502020204030204"/>
              </a:rPr>
              <a:t>on the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public health</a:t>
            </a:r>
            <a:r>
              <a:rPr sz="2700" spc="-90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25" dirty="0">
                <a:latin typeface="Calibri" panose="020F0502020204030204"/>
                <a:cs typeface="Calibri" panose="020F0502020204030204"/>
              </a:rPr>
              <a:t>system.</a:t>
            </a:r>
            <a:endParaRPr sz="2700" dirty="0">
              <a:latin typeface="Calibri" panose="020F0502020204030204"/>
              <a:cs typeface="Calibri" panose="020F0502020204030204"/>
            </a:endParaRPr>
          </a:p>
          <a:p>
            <a:pPr marL="355600" marR="5080" indent="-342900">
              <a:lnSpc>
                <a:spcPts val="2590"/>
              </a:lnSpc>
              <a:spcBef>
                <a:spcPts val="62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Calibri" panose="020F0502020204030204"/>
                <a:cs typeface="Calibri" panose="020F0502020204030204"/>
              </a:rPr>
              <a:t>They </a:t>
            </a:r>
            <a:r>
              <a:rPr sz="2700" dirty="0">
                <a:latin typeface="Calibri" panose="020F0502020204030204"/>
                <a:cs typeface="Calibri" panose="020F0502020204030204"/>
              </a:rPr>
              <a:t>also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have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limited housing options </a:t>
            </a:r>
            <a:r>
              <a:rPr sz="2700" dirty="0">
                <a:latin typeface="Calibri" panose="020F0502020204030204"/>
                <a:cs typeface="Calibri" panose="020F0502020204030204"/>
              </a:rPr>
              <a:t>which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may</a:t>
            </a:r>
            <a:r>
              <a:rPr sz="2700" spc="-140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not  suit </a:t>
            </a:r>
            <a:r>
              <a:rPr sz="2700" dirty="0">
                <a:latin typeface="Calibri" panose="020F0502020204030204"/>
                <a:cs typeface="Calibri" panose="020F0502020204030204"/>
              </a:rPr>
              <a:t>their</a:t>
            </a:r>
            <a:r>
              <a:rPr sz="2700" spc="-45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needs.</a:t>
            </a:r>
            <a:endParaRPr sz="2700" dirty="0">
              <a:latin typeface="Calibri" panose="020F0502020204030204"/>
              <a:cs typeface="Calibri" panose="020F0502020204030204"/>
            </a:endParaRPr>
          </a:p>
          <a:p>
            <a:pPr marL="355600" marR="682625" indent="-342900">
              <a:lnSpc>
                <a:spcPts val="2590"/>
              </a:lnSpc>
              <a:spcBef>
                <a:spcPts val="655"/>
              </a:spcBef>
              <a:buFont typeface="Arial" panose="020B0604020202020204"/>
              <a:buChar char="•"/>
              <a:tabLst>
                <a:tab pos="354965" algn="l"/>
                <a:tab pos="355600" algn="l"/>
                <a:tab pos="3029585" algn="l"/>
              </a:tabLst>
            </a:pPr>
            <a:r>
              <a:rPr sz="2700" spc="-15" dirty="0">
                <a:latin typeface="Calibri" panose="020F0502020204030204"/>
                <a:cs typeface="Calibri" panose="020F0502020204030204"/>
              </a:rPr>
              <a:t>Physical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wellbeing	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affected </a:t>
            </a:r>
            <a:r>
              <a:rPr sz="2700" dirty="0">
                <a:latin typeface="Calibri" panose="020F0502020204030204"/>
                <a:cs typeface="Calibri" panose="020F0502020204030204"/>
              </a:rPr>
              <a:t>as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they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cannot</a:t>
            </a:r>
            <a:r>
              <a:rPr sz="2700" spc="-114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25" dirty="0">
                <a:latin typeface="Calibri" panose="020F0502020204030204"/>
                <a:cs typeface="Calibri" panose="020F0502020204030204"/>
              </a:rPr>
              <a:t>afford 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nutritious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foods</a:t>
            </a:r>
            <a:endParaRPr sz="2700" dirty="0">
              <a:latin typeface="Calibri" panose="020F0502020204030204"/>
              <a:cs typeface="Calibri" panose="020F0502020204030204"/>
            </a:endParaRPr>
          </a:p>
          <a:p>
            <a:pPr marL="355600" marR="149860" indent="-342900">
              <a:lnSpc>
                <a:spcPct val="80000"/>
              </a:lnSpc>
              <a:spcBef>
                <a:spcPts val="67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spc="-10" dirty="0">
                <a:latin typeface="Calibri" panose="020F0502020204030204"/>
                <a:cs typeface="Calibri" panose="020F0502020204030204"/>
              </a:rPr>
              <a:t>Economic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wellbeing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affected </a:t>
            </a:r>
            <a:r>
              <a:rPr sz="2700" dirty="0">
                <a:latin typeface="Calibri" panose="020F0502020204030204"/>
                <a:cs typeface="Calibri" panose="020F0502020204030204"/>
              </a:rPr>
              <a:t>as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they cannot </a:t>
            </a:r>
            <a:r>
              <a:rPr sz="2700" spc="-25" dirty="0">
                <a:latin typeface="Calibri" panose="020F0502020204030204"/>
                <a:cs typeface="Calibri" panose="020F0502020204030204"/>
              </a:rPr>
              <a:t>afford</a:t>
            </a:r>
            <a:r>
              <a:rPr sz="2700" spc="-135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to 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pay</a:t>
            </a:r>
            <a:r>
              <a:rPr sz="2700" spc="-25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bills</a:t>
            </a:r>
            <a:endParaRPr sz="2700" dirty="0">
              <a:latin typeface="Calibri" panose="020F0502020204030204"/>
              <a:cs typeface="Calibri" panose="020F0502020204030204"/>
            </a:endParaRPr>
          </a:p>
          <a:p>
            <a:pPr marL="355600" marR="24130" indent="-342900">
              <a:lnSpc>
                <a:spcPts val="2590"/>
              </a:lnSpc>
              <a:spcBef>
                <a:spcPts val="62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Calibri" panose="020F0502020204030204"/>
                <a:cs typeface="Calibri" panose="020F0502020204030204"/>
              </a:rPr>
              <a:t>Socioeconomic wellbeing </a:t>
            </a:r>
            <a:r>
              <a:rPr sz="2700" dirty="0">
                <a:latin typeface="Calibri" panose="020F0502020204030204"/>
                <a:cs typeface="Calibri" panose="020F0502020204030204"/>
              </a:rPr>
              <a:t>is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affected </a:t>
            </a:r>
            <a:r>
              <a:rPr sz="2700" dirty="0">
                <a:latin typeface="Calibri" panose="020F0502020204030204"/>
                <a:cs typeface="Calibri" panose="020F0502020204030204"/>
              </a:rPr>
              <a:t>as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they </a:t>
            </a:r>
            <a:r>
              <a:rPr sz="2700" spc="-15" dirty="0">
                <a:latin typeface="Calibri" panose="020F0502020204030204"/>
                <a:cs typeface="Calibri" panose="020F0502020204030204"/>
              </a:rPr>
              <a:t>may </a:t>
            </a:r>
            <a:r>
              <a:rPr sz="2700" spc="-20" dirty="0">
                <a:latin typeface="Calibri" panose="020F0502020204030204"/>
                <a:cs typeface="Calibri" panose="020F0502020204030204"/>
              </a:rPr>
              <a:t>have 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feelings </a:t>
            </a:r>
            <a:r>
              <a:rPr sz="2700" spc="-5" dirty="0">
                <a:latin typeface="Calibri" panose="020F0502020204030204"/>
                <a:cs typeface="Calibri" panose="020F0502020204030204"/>
              </a:rPr>
              <a:t>of</a:t>
            </a:r>
            <a:r>
              <a:rPr sz="2700" spc="-25" dirty="0">
                <a:latin typeface="Calibri" panose="020F0502020204030204"/>
                <a:cs typeface="Calibri" panose="020F0502020204030204"/>
              </a:rPr>
              <a:t> </a:t>
            </a:r>
            <a:r>
              <a:rPr sz="2700" spc="-10" dirty="0">
                <a:latin typeface="Calibri" panose="020F0502020204030204"/>
                <a:cs typeface="Calibri" panose="020F0502020204030204"/>
              </a:rPr>
              <a:t>doubt</a:t>
            </a:r>
            <a:endParaRPr sz="2700" dirty="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5"/>
              </a:spcBef>
            </a:pPr>
            <a:r>
              <a:rPr dirty="0"/>
              <a:t>A</a:t>
            </a:r>
            <a:r>
              <a:rPr spc="-40" dirty="0"/>
              <a:t>g</a:t>
            </a:r>
            <a:r>
              <a:rPr dirty="0"/>
              <a:t>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1607565"/>
            <a:ext cx="7922259" cy="35382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36525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55" dirty="0">
                <a:latin typeface="Calibri" panose="020F0502020204030204"/>
                <a:cs typeface="Calibri" panose="020F0502020204030204"/>
              </a:rPr>
              <a:t>Youth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do not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have </a:t>
            </a:r>
            <a:r>
              <a:rPr sz="3200" dirty="0">
                <a:latin typeface="Calibri" panose="020F0502020204030204"/>
                <a:cs typeface="Calibri" panose="020F0502020204030204"/>
              </a:rPr>
              <a:t>as much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knowledge </a:t>
            </a:r>
            <a:r>
              <a:rPr sz="3200" dirty="0">
                <a:latin typeface="Calibri" panose="020F0502020204030204"/>
                <a:cs typeface="Calibri" panose="020F0502020204030204"/>
              </a:rPr>
              <a:t>about 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what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they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could </a:t>
            </a:r>
            <a:r>
              <a:rPr sz="3200" dirty="0">
                <a:latin typeface="Calibri" panose="020F0502020204030204"/>
                <a:cs typeface="Calibri" panose="020F0502020204030204"/>
              </a:rPr>
              <a:t>be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doing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to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help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prevent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or 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maintain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their </a:t>
            </a:r>
            <a:r>
              <a:rPr sz="3200" dirty="0">
                <a:latin typeface="Calibri" panose="020F0502020204030204"/>
                <a:cs typeface="Calibri" panose="020F0502020204030204"/>
              </a:rPr>
              <a:t>illness,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however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they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have 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greater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skills </a:t>
            </a:r>
            <a:r>
              <a:rPr sz="3200" dirty="0">
                <a:latin typeface="Calibri" panose="020F0502020204030204"/>
                <a:cs typeface="Calibri" panose="020F0502020204030204"/>
              </a:rPr>
              <a:t>in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finding</a:t>
            </a:r>
            <a:r>
              <a:rPr sz="3200" spc="20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resources</a:t>
            </a:r>
            <a:endParaRPr sz="3200">
              <a:latin typeface="Calibri" panose="020F0502020204030204"/>
              <a:cs typeface="Calibri" panose="020F0502020204030204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 panose="020F0502020204030204"/>
                <a:cs typeface="Calibri" panose="020F0502020204030204"/>
              </a:rPr>
              <a:t>Older people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are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less </a:t>
            </a:r>
            <a:r>
              <a:rPr sz="3200" dirty="0">
                <a:latin typeface="Calibri" panose="020F0502020204030204"/>
                <a:cs typeface="Calibri" panose="020F0502020204030204"/>
              </a:rPr>
              <a:t>mobile and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usually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have 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more </a:t>
            </a:r>
            <a:r>
              <a:rPr sz="3200" dirty="0">
                <a:latin typeface="Calibri" panose="020F0502020204030204"/>
                <a:cs typeface="Calibri" panose="020F0502020204030204"/>
              </a:rPr>
              <a:t>than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one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chronic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illness making </a:t>
            </a:r>
            <a:r>
              <a:rPr sz="3200" dirty="0">
                <a:latin typeface="Calibri" panose="020F0502020204030204"/>
                <a:cs typeface="Calibri" panose="020F0502020204030204"/>
              </a:rPr>
              <a:t>all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of  their conditions</a:t>
            </a:r>
            <a:r>
              <a:rPr sz="3200" spc="20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worse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739" y="1607565"/>
            <a:ext cx="7927340" cy="19773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" panose="020B0604020202020204"/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Calibri" panose="020F0502020204030204"/>
                <a:cs typeface="Calibri" panose="020F0502020204030204"/>
              </a:rPr>
              <a:t>Those </a:t>
            </a:r>
            <a:r>
              <a:rPr sz="3200" dirty="0">
                <a:latin typeface="Calibri" panose="020F0502020204030204"/>
                <a:cs typeface="Calibri" panose="020F0502020204030204"/>
              </a:rPr>
              <a:t>who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are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suffering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from </a:t>
            </a:r>
            <a:r>
              <a:rPr sz="3200" dirty="0">
                <a:latin typeface="Calibri" panose="020F0502020204030204"/>
                <a:cs typeface="Calibri" panose="020F0502020204030204"/>
              </a:rPr>
              <a:t>a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chronic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illness  </a:t>
            </a:r>
            <a:r>
              <a:rPr sz="3200" dirty="0">
                <a:latin typeface="Calibri" panose="020F0502020204030204"/>
                <a:cs typeface="Calibri" panose="020F0502020204030204"/>
              </a:rPr>
              <a:t>and also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have </a:t>
            </a:r>
            <a:r>
              <a:rPr sz="3200" dirty="0">
                <a:latin typeface="Calibri" panose="020F0502020204030204"/>
                <a:cs typeface="Calibri" panose="020F0502020204030204"/>
              </a:rPr>
              <a:t>a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disability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can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find </a:t>
            </a:r>
            <a:r>
              <a:rPr sz="3200" dirty="0">
                <a:latin typeface="Calibri" panose="020F0502020204030204"/>
                <a:cs typeface="Calibri" panose="020F0502020204030204"/>
              </a:rPr>
              <a:t>it </a:t>
            </a:r>
            <a:r>
              <a:rPr sz="3200" spc="-15" dirty="0">
                <a:latin typeface="Calibri" panose="020F0502020204030204"/>
                <a:cs typeface="Calibri" panose="020F0502020204030204"/>
              </a:rPr>
              <a:t>hard </a:t>
            </a:r>
            <a:r>
              <a:rPr sz="3200" spc="-20" dirty="0">
                <a:latin typeface="Calibri" panose="020F0502020204030204"/>
                <a:cs typeface="Calibri" panose="020F0502020204030204"/>
              </a:rPr>
              <a:t>to  understand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what </a:t>
            </a:r>
            <a:r>
              <a:rPr sz="3200" dirty="0">
                <a:latin typeface="Calibri" panose="020F0502020204030204"/>
                <a:cs typeface="Calibri" panose="020F0502020204030204"/>
              </a:rPr>
              <a:t>is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going </a:t>
            </a:r>
            <a:r>
              <a:rPr sz="3200" dirty="0">
                <a:latin typeface="Calibri" panose="020F0502020204030204"/>
                <a:cs typeface="Calibri" panose="020F0502020204030204"/>
              </a:rPr>
              <a:t>on and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do </a:t>
            </a:r>
            <a:r>
              <a:rPr sz="3200" dirty="0">
                <a:latin typeface="Calibri" panose="020F0502020204030204"/>
                <a:cs typeface="Calibri" panose="020F0502020204030204"/>
              </a:rPr>
              <a:t>not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know  how </a:t>
            </a:r>
            <a:r>
              <a:rPr sz="3200" spc="-25" dirty="0">
                <a:latin typeface="Calibri" panose="020F0502020204030204"/>
                <a:cs typeface="Calibri" panose="020F0502020204030204"/>
              </a:rPr>
              <a:t>to </a:t>
            </a:r>
            <a:r>
              <a:rPr sz="3200" spc="-10" dirty="0">
                <a:latin typeface="Calibri" panose="020F0502020204030204"/>
                <a:cs typeface="Calibri" panose="020F0502020204030204"/>
              </a:rPr>
              <a:t>maintain </a:t>
            </a:r>
            <a:r>
              <a:rPr sz="3200" spc="-5" dirty="0">
                <a:latin typeface="Calibri" panose="020F0502020204030204"/>
                <a:cs typeface="Calibri" panose="020F0502020204030204"/>
              </a:rPr>
              <a:t>their</a:t>
            </a:r>
            <a:r>
              <a:rPr sz="3200" spc="65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latin typeface="Calibri" panose="020F0502020204030204"/>
                <a:cs typeface="Calibri" panose="020F0502020204030204"/>
              </a:rPr>
              <a:t>illness.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524000" y="461594"/>
            <a:ext cx="4100068" cy="9367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Disability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5905" y="115265"/>
            <a:ext cx="608901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600" u="none" spc="-5" dirty="0"/>
              <a:t>THANK</a:t>
            </a:r>
            <a:r>
              <a:rPr sz="9600" u="none" spc="-75" dirty="0"/>
              <a:t> </a:t>
            </a:r>
            <a:r>
              <a:rPr sz="9600" u="none" spc="-130" dirty="0"/>
              <a:t>YOU</a:t>
            </a:r>
            <a:endParaRPr sz="9600"/>
          </a:p>
        </p:txBody>
      </p:sp>
      <p:sp>
        <p:nvSpPr>
          <p:cNvPr id="3" name="object 3"/>
          <p:cNvSpPr/>
          <p:nvPr/>
        </p:nvSpPr>
        <p:spPr>
          <a:xfrm>
            <a:off x="1538350" y="1525650"/>
            <a:ext cx="6065520" cy="0"/>
          </a:xfrm>
          <a:custGeom>
            <a:avLst/>
            <a:gdLst/>
            <a:ahLst/>
            <a:cxnLst/>
            <a:rect l="l" t="t" r="r" b="b"/>
            <a:pathLst>
              <a:path w="6065520">
                <a:moveTo>
                  <a:pt x="0" y="0"/>
                </a:moveTo>
                <a:lnTo>
                  <a:pt x="6065520" y="0"/>
                </a:lnTo>
              </a:path>
            </a:pathLst>
          </a:custGeom>
          <a:ln w="7924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81000" y="1752600"/>
            <a:ext cx="8305800" cy="4800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27322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1782</Words>
  <Application>Microsoft Office PowerPoint</Application>
  <PresentationFormat>On-screen Show (4:3)</PresentationFormat>
  <Paragraphs>196</Paragraphs>
  <Slides>82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size="83" baseType="lpstr">
      <vt:lpstr>Office Theme</vt:lpstr>
      <vt:lpstr>CONCEPT OF ILLNESS  Acute Chronic Terminal stages of illness </vt:lpstr>
      <vt:lpstr>Specific learning objectives </vt:lpstr>
      <vt:lpstr>ILLNESS</vt:lpstr>
      <vt:lpstr>PowerPoint Presentation</vt:lpstr>
      <vt:lpstr>PowerPoint Presentation</vt:lpstr>
      <vt:lpstr>INTERNAL VARIABLES</vt:lpstr>
      <vt:lpstr>1. Perception of symptoms</vt:lpstr>
      <vt:lpstr>PowerPoint Presentation</vt:lpstr>
      <vt:lpstr>Nature of illness</vt:lpstr>
      <vt:lpstr>Characteristics of a person</vt:lpstr>
      <vt:lpstr>EXTERNAL VARIABLES</vt:lpstr>
      <vt:lpstr>1.VISIBILITY OF SYMPTOMS</vt:lpstr>
      <vt:lpstr>PowerPoint Presentation</vt:lpstr>
      <vt:lpstr>SOCIAL GROUP</vt:lpstr>
      <vt:lpstr>2.SOCIAL GROUP</vt:lpstr>
      <vt:lpstr>CULTURAL VARIABLES</vt:lpstr>
      <vt:lpstr>3.CULTURE &amp; VALUES</vt:lpstr>
      <vt:lpstr>ECONOMIC VARIABLES</vt:lpstr>
      <vt:lpstr>4.ECONOMIC VARIABLE</vt:lpstr>
      <vt:lpstr>5.ACCESIBILITY OF HEALTH  SERVICES.</vt:lpstr>
      <vt:lpstr>STAGES OF ILLNESS</vt:lpstr>
      <vt:lpstr>PowerPoint Presentation</vt:lpstr>
      <vt:lpstr>PowerPoint Presentation</vt:lpstr>
      <vt:lpstr>STAGE I – SYMPTOM EXPERIENCE</vt:lpstr>
      <vt:lpstr>PowerPoint Presentation</vt:lpstr>
      <vt:lpstr>STAGE II –ASSUMPTION OF  SICK ROLE</vt:lpstr>
      <vt:lpstr>PowerPoint Presentation</vt:lpstr>
      <vt:lpstr>STAGE III –MEDICAL CARE  CONTACT</vt:lpstr>
      <vt:lpstr>PowerPoint Presentation</vt:lpstr>
      <vt:lpstr>STAGE IV – DEPENDENT  STAGE</vt:lpstr>
      <vt:lpstr>PowerPoint Presentation</vt:lpstr>
      <vt:lpstr>STAGE V – RECOVERY &amp;  REHABILITATION</vt:lpstr>
      <vt:lpstr>PowerPoint Presentation</vt:lpstr>
      <vt:lpstr>EMOTIONAL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1.FEAR</vt:lpstr>
      <vt:lpstr>PowerPoint Presentation</vt:lpstr>
      <vt:lpstr>2.OVER DEPENDENCE</vt:lpstr>
      <vt:lpstr>PowerPoint Presentation</vt:lpstr>
      <vt:lpstr>PowerPoint Presentation</vt:lpstr>
      <vt:lpstr>3.ANXIETY</vt:lpstr>
      <vt:lpstr>PowerPoint Presentation</vt:lpstr>
      <vt:lpstr>PowerPoint Presentation</vt:lpstr>
      <vt:lpstr>4.HOPE</vt:lpstr>
      <vt:lpstr>PowerPoint Presentation</vt:lpstr>
      <vt:lpstr>5.ANGER &amp; HOSTILITY</vt:lpstr>
      <vt:lpstr>PowerPoint Presentation</vt:lpstr>
      <vt:lpstr>PowerPoint Presentation</vt:lpstr>
      <vt:lpstr>PowerPoint Presentation</vt:lpstr>
      <vt:lpstr>PowerPoint Presentation</vt:lpstr>
      <vt:lpstr>IMPACT OF</vt:lpstr>
      <vt:lpstr>PowerPoint Presentation</vt:lpstr>
      <vt:lpstr>1.BEHAVIOURAL &amp;  EMOTIONAL CHANGES</vt:lpstr>
      <vt:lpstr>PowerPoint Presentation</vt:lpstr>
      <vt:lpstr>2.IMPACT ON FAMILY ROLES</vt:lpstr>
      <vt:lpstr>PowerPoint Presentation</vt:lpstr>
      <vt:lpstr>PowerPoint Presentation</vt:lpstr>
      <vt:lpstr>3.IMPACT ON BODY IMAGE</vt:lpstr>
      <vt:lpstr>PowerPoint Presentation</vt:lpstr>
      <vt:lpstr>PowerPoint Presentation</vt:lpstr>
      <vt:lpstr>4.IMPACT ON SELF  CONCEPT</vt:lpstr>
      <vt:lpstr>PowerPoint Presentation</vt:lpstr>
      <vt:lpstr>PowerPoint Presentation</vt:lpstr>
      <vt:lpstr>5.IMPACT ON FAMILY  DYNAMICS</vt:lpstr>
      <vt:lpstr>PowerPoint Presentation</vt:lpstr>
      <vt:lpstr>Characteristics</vt:lpstr>
      <vt:lpstr>5 Needs of Priority</vt:lpstr>
      <vt:lpstr>Employment</vt:lpstr>
      <vt:lpstr>Financial Support</vt:lpstr>
      <vt:lpstr>Health</vt:lpstr>
      <vt:lpstr>Housing</vt:lpstr>
      <vt:lpstr>Self-Esteem</vt:lpstr>
      <vt:lpstr>Factors Affecting Access to Resources:</vt:lpstr>
      <vt:lpstr>Socio-economic status</vt:lpstr>
      <vt:lpstr>Age</vt:lpstr>
      <vt:lpstr>Disability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CONCEPT</dc:title>
  <dc:creator/>
  <cp:lastModifiedBy>Sai</cp:lastModifiedBy>
  <cp:revision>8</cp:revision>
  <dcterms:created xsi:type="dcterms:W3CDTF">2020-10-08T03:08:00Z</dcterms:created>
  <dcterms:modified xsi:type="dcterms:W3CDTF">2022-04-26T04:52:36Z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2017-12-20T05:30:00Z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2020-10-08T05:30:00Z</vt:filetime>
  </property>
  <property fmtid="{D5CDD505-2E9C-101B-9397-08002B2CF9AE}" pid="5" name="KSOProductBuildVer">
    <vt:lpwstr>1033-11.2.0.10463</vt:lpwstr>
  </property>
  <property fmtid="{D5CDD505-2E9C-101B-9397-08002B2CF9AE}" pid="6" name="ICV">
    <vt:lpwstr>CA8880EA3D4E42E9A5194BA0DA40356D</vt:lpwstr>
  </property>
</Properties>
</file>