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9" r:id="rId3"/>
    <p:sldId id="268" r:id="rId4"/>
    <p:sldId id="260" r:id="rId5"/>
    <p:sldId id="270" r:id="rId6"/>
    <p:sldId id="262" r:id="rId7"/>
    <p:sldId id="273" r:id="rId8"/>
    <p:sldId id="272" r:id="rId9"/>
    <p:sldId id="271" r:id="rId10"/>
    <p:sldId id="275" r:id="rId11"/>
    <p:sldId id="274" r:id="rId12"/>
    <p:sldId id="276" r:id="rId13"/>
    <p:sldId id="263" r:id="rId14"/>
    <p:sldId id="264" r:id="rId15"/>
    <p:sldId id="265" r:id="rId16"/>
    <p:sldId id="266" r:id="rId17"/>
    <p:sldId id="267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67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68313" y="1196975"/>
            <a:ext cx="8207375" cy="108267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469900" y="2422525"/>
            <a:ext cx="8212138" cy="1752600"/>
          </a:xfrm>
        </p:spPr>
        <p:txBody>
          <a:bodyPr/>
          <a:lstStyle>
            <a:lvl1pPr marL="0" indent="0" algn="ctr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</a:p>
        </p:txBody>
      </p:sp>
      <p:sp>
        <p:nvSpPr>
          <p:cNvPr id="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58DB32FF-34E7-9545-86A2-0DF334BA82C1}" type="datetimeFigureOut">
              <a:rPr lang="en-US" smtClean="0"/>
              <a:pPr/>
              <a:t>28/12/2021</a:t>
            </a:fld>
            <a:endParaRPr lang="en-US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42D70897-D982-EA43-8318-894E8D36E1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pPr/>
              <a:t>28/12/2021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pPr/>
              <a:t>28/12/2021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74750"/>
            <a:ext cx="40386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74750"/>
            <a:ext cx="40386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pPr/>
              <a:t>28/12/2021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pPr/>
              <a:t>28/12/2021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pPr/>
              <a:t>28/12/2021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pPr/>
              <a:t>28/12/2021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pPr/>
              <a:t>28/12/2021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pPr/>
              <a:t>28/12/2021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pPr/>
              <a:t>28/12/2021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59372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59372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pPr/>
              <a:t>28/12/2021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567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3"/>
          <p:cNvSpPr>
            <a:spLocks noGrp="1"/>
          </p:cNvSpPr>
          <p:nvPr>
            <p:ph type="title"/>
          </p:nvPr>
        </p:nvSpPr>
        <p:spPr>
          <a:xfrm>
            <a:off x="457200" y="190500"/>
            <a:ext cx="8229600" cy="58261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en-US" altLang="zh-CN" dirty="0"/>
              <a:t>Click to edit Master title style</a:t>
            </a:r>
          </a:p>
        </p:txBody>
      </p:sp>
      <p:sp>
        <p:nvSpPr>
          <p:cNvPr id="1028" name="Rectangle 4"/>
          <p:cNvSpPr>
            <a:spLocks noGrp="1"/>
          </p:cNvSpPr>
          <p:nvPr>
            <p:ph type="body" idx="1"/>
          </p:nvPr>
        </p:nvSpPr>
        <p:spPr>
          <a:xfrm>
            <a:off x="457200" y="1174750"/>
            <a:ext cx="8229600" cy="49530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en-US" altLang="zh-CN" dirty="0"/>
              <a:t>Click to edit Master text styles</a:t>
            </a:r>
          </a:p>
          <a:p>
            <a:pPr lvl="1"/>
            <a:r>
              <a:rPr lang="en-US" altLang="zh-CN" dirty="0"/>
              <a:t>Second level</a:t>
            </a:r>
          </a:p>
          <a:p>
            <a:pPr lvl="2"/>
            <a:r>
              <a:rPr lang="en-US" altLang="zh-CN" dirty="0"/>
              <a:t>Third level</a:t>
            </a:r>
          </a:p>
          <a:p>
            <a:pPr lvl="3"/>
            <a:r>
              <a:rPr lang="en-US" altLang="zh-CN" dirty="0"/>
              <a:t>Fourth level</a:t>
            </a:r>
          </a:p>
          <a:p>
            <a:pPr lvl="4"/>
            <a:r>
              <a:rPr lang="en-US" altLang="zh-CN" dirty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58DB32FF-34E7-9545-86A2-0DF334BA82C1}" type="datetimeFigureOut">
              <a:rPr lang="en-US" smtClean="0"/>
              <a:pPr/>
              <a:t>28/12/2021</a:t>
            </a:fld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42D70897-D982-EA43-8318-894E8D36E19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4850" y="110490"/>
            <a:ext cx="7772400" cy="1237615"/>
          </a:xfrm>
        </p:spPr>
        <p:txBody>
          <a:bodyPr>
            <a:normAutofit/>
          </a:bodyPr>
          <a:lstStyle/>
          <a:p>
            <a:r>
              <a: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KRISHNA INSTITUTE OF NURSING SCIENCES</a:t>
            </a:r>
            <a:endPara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3218" y="1257300"/>
            <a:ext cx="8581293" cy="5087229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ln/>
                <a:solidFill>
                  <a:schemeClr val="accent4"/>
                </a:solidFill>
                <a:latin typeface="Times New Roman" pitchFamily="18" charset="0"/>
                <a:cs typeface="Times New Roman" pitchFamily="18" charset="0"/>
              </a:rPr>
              <a:t>TOPIC:</a:t>
            </a:r>
            <a:endParaRPr sz="2800" b="1">
              <a:ln/>
              <a:solidFill>
                <a:schemeClr val="accent4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sz="28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NATIONAL CANCER CONTROL PRORAMME</a:t>
            </a:r>
            <a:endParaRPr lang="en-US" sz="28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b="1">
                <a:ln/>
                <a:solidFill>
                  <a:srgbClr val="7030A0"/>
                </a:solidFill>
                <a:effectLst/>
              </a:rPr>
              <a:t>      </a:t>
            </a:r>
          </a:p>
          <a:p>
            <a:pPr algn="l"/>
            <a:r>
              <a:rPr lang="en-US" b="1" dirty="0" smtClean="0">
                <a:ln/>
                <a:solidFill>
                  <a:srgbClr val="FF0000"/>
                </a:solidFill>
                <a:effectLst/>
              </a:rPr>
              <a:t>                      </a:t>
            </a:r>
            <a:r>
              <a:rPr lang="en-US" sz="3000" b="1" dirty="0" smtClean="0">
                <a:ln/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Presented By </a:t>
            </a:r>
            <a:r>
              <a:rPr lang="en-US" b="1" dirty="0" smtClean="0">
                <a:ln/>
                <a:solidFill>
                  <a:srgbClr val="FF0000"/>
                </a:solidFill>
                <a:effectLst/>
              </a:rPr>
              <a:t>:</a:t>
            </a:r>
          </a:p>
          <a:p>
            <a:pPr algn="l"/>
            <a:r>
              <a:rPr lang="en-US" b="1" dirty="0" smtClean="0">
                <a:ln/>
                <a:solidFill>
                  <a:srgbClr val="7030A0"/>
                </a:solidFill>
              </a:rPr>
              <a:t>                                     </a:t>
            </a:r>
            <a:r>
              <a:rPr lang="en-US" sz="2800" b="1" dirty="0" err="1" smtClean="0">
                <a:ln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Mrs.A.V.Katti</a:t>
            </a:r>
            <a:endParaRPr lang="en-US" sz="2800" b="1" dirty="0" smtClean="0">
              <a:ln/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en-US" sz="2800" b="1" dirty="0" smtClean="0">
                <a:ln/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                                    </a:t>
            </a:r>
            <a:r>
              <a:rPr lang="en-US" sz="2800" b="1" dirty="0" err="1" smtClean="0">
                <a:ln/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MSc</a:t>
            </a:r>
            <a:r>
              <a:rPr lang="en-US" sz="2800" b="1" dirty="0" smtClean="0">
                <a:ln/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(N)</a:t>
            </a:r>
          </a:p>
          <a:p>
            <a:pPr algn="l"/>
            <a:r>
              <a:rPr lang="en-US" b="1" dirty="0" smtClean="0">
                <a:ln/>
                <a:solidFill>
                  <a:srgbClr val="7030A0"/>
                </a:solidFill>
              </a:rPr>
              <a:t> </a:t>
            </a:r>
            <a:r>
              <a:rPr lang="en-US" b="1" dirty="0" smtClean="0">
                <a:ln/>
                <a:solidFill>
                  <a:srgbClr val="7030A0"/>
                </a:solidFill>
              </a:rPr>
              <a:t>                      </a:t>
            </a:r>
            <a:r>
              <a:rPr lang="en-US" sz="3000" b="1" dirty="0" smtClean="0">
                <a:ln/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Dept :</a:t>
            </a:r>
            <a:endParaRPr lang="en-US" b="1" dirty="0" smtClean="0">
              <a:ln/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en-US" b="1" dirty="0" smtClean="0">
                <a:ln/>
                <a:solidFill>
                  <a:srgbClr val="7030A0"/>
                </a:solidFill>
                <a:effectLst/>
              </a:rPr>
              <a:t> </a:t>
            </a:r>
            <a:r>
              <a:rPr lang="en-US" b="1" dirty="0" smtClean="0">
                <a:ln/>
                <a:solidFill>
                  <a:srgbClr val="7030A0"/>
                </a:solidFill>
                <a:effectLst/>
              </a:rPr>
              <a:t>                             </a:t>
            </a:r>
            <a:r>
              <a:rPr lang="en-US" sz="3000" b="1" dirty="0" smtClean="0">
                <a:ln/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Community Health Nursing</a:t>
            </a:r>
            <a:endParaRPr b="1">
              <a:ln/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b="1">
                <a:ln/>
                <a:solidFill>
                  <a:srgbClr val="7030A0"/>
                </a:solidFill>
                <a:effectLst/>
              </a:rPr>
              <a:t>  </a:t>
            </a:r>
          </a:p>
          <a:p>
            <a:endParaRPr b="1">
              <a:ln/>
              <a:solidFill>
                <a:srgbClr val="7030A0"/>
              </a:solidFill>
              <a:effectLst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70"/>
            <a:ext cx="8229600" cy="1008380"/>
          </a:xfrm>
        </p:spPr>
        <p:txBody>
          <a:bodyPr/>
          <a:lstStyle/>
          <a:p>
            <a:r>
              <a:rPr sz="2800" b="1">
                <a:latin typeface="Times New Roman" pitchFamily="18" charset="0"/>
                <a:cs typeface="Times New Roman" pitchFamily="18" charset="0"/>
              </a:rPr>
              <a:t>GENERAL OBJECTIVE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5083" y="1010285"/>
            <a:ext cx="8679765" cy="5155565"/>
          </a:xfrm>
        </p:spPr>
        <p:txBody>
          <a:bodyPr>
            <a:normAutofit fontScale="97500"/>
          </a:bodyPr>
          <a:lstStyle/>
          <a:p>
            <a:pPr marL="0" indent="0"/>
            <a:r>
              <a:rPr/>
              <a:t> </a:t>
            </a:r>
            <a:r>
              <a:rPr smtClean="0"/>
              <a:t>  </a:t>
            </a:r>
            <a:r>
              <a:rPr sz="3100">
                <a:latin typeface="Times New Roman" pitchFamily="18" charset="0"/>
                <a:cs typeface="Times New Roman" pitchFamily="18" charset="0"/>
              </a:rPr>
              <a:t>To  Introduce the topic National cancer </a:t>
            </a:r>
          </a:p>
          <a:p>
            <a:pPr marL="0" lvl="0" indent="0">
              <a:buNone/>
            </a:pPr>
            <a:r>
              <a:rPr sz="310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sz="3100">
                <a:latin typeface="Times New Roman" pitchFamily="18" charset="0"/>
                <a:cs typeface="Times New Roman" pitchFamily="18" charset="0"/>
              </a:rPr>
              <a:t>control </a:t>
            </a:r>
            <a:r>
              <a:rPr sz="3100" smtClean="0">
                <a:latin typeface="Times New Roman" pitchFamily="18" charset="0"/>
                <a:cs typeface="Times New Roman" pitchFamily="18" charset="0"/>
              </a:rPr>
              <a:t>programme.</a:t>
            </a:r>
            <a:endParaRPr lang="en-US" sz="31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/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sz="3100" smtClean="0">
                <a:latin typeface="Times New Roman" pitchFamily="18" charset="0"/>
                <a:cs typeface="Times New Roman" pitchFamily="18" charset="0"/>
              </a:rPr>
              <a:t>To </a:t>
            </a:r>
            <a:r>
              <a:rPr sz="3100">
                <a:latin typeface="Times New Roman" pitchFamily="18" charset="0"/>
                <a:cs typeface="Times New Roman" pitchFamily="18" charset="0"/>
              </a:rPr>
              <a:t>explain objectives of the programme.</a:t>
            </a:r>
          </a:p>
          <a:p>
            <a:pPr marL="0" indent="0"/>
            <a:r>
              <a:rPr sz="3100">
                <a:latin typeface="Times New Roman" pitchFamily="18" charset="0"/>
                <a:cs typeface="Times New Roman" pitchFamily="18" charset="0"/>
              </a:rPr>
              <a:t>   </a:t>
            </a:r>
            <a:r>
              <a:rPr sz="31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3100">
                <a:latin typeface="Times New Roman" pitchFamily="18" charset="0"/>
                <a:cs typeface="Times New Roman" pitchFamily="18" charset="0"/>
              </a:rPr>
              <a:t>Describe scheme under revised programme</a:t>
            </a:r>
          </a:p>
          <a:p>
            <a:pPr marL="0" indent="0"/>
            <a:r>
              <a:rPr sz="3100">
                <a:latin typeface="Times New Roman" pitchFamily="18" charset="0"/>
                <a:cs typeface="Times New Roman" pitchFamily="18" charset="0"/>
              </a:rPr>
              <a:t>   </a:t>
            </a:r>
            <a:r>
              <a:rPr sz="31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3100">
                <a:latin typeface="Times New Roman" pitchFamily="18" charset="0"/>
                <a:cs typeface="Times New Roman" pitchFamily="18" charset="0"/>
              </a:rPr>
              <a:t>To  describe training  manuals.</a:t>
            </a:r>
          </a:p>
          <a:p>
            <a:pPr marL="0" indent="0"/>
            <a:r>
              <a:rPr sz="310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3100" smtClean="0">
                <a:latin typeface="Times New Roman" pitchFamily="18" charset="0"/>
                <a:cs typeface="Times New Roman" pitchFamily="18" charset="0"/>
              </a:rPr>
              <a:t>To </a:t>
            </a:r>
            <a:r>
              <a:rPr sz="3100">
                <a:latin typeface="Times New Roman" pitchFamily="18" charset="0"/>
                <a:cs typeface="Times New Roman" pitchFamily="18" charset="0"/>
              </a:rPr>
              <a:t>explain new intiative.</a:t>
            </a:r>
          </a:p>
          <a:p>
            <a:pPr marL="0" indent="0"/>
            <a:r>
              <a:rPr sz="310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3100" smtClean="0">
                <a:latin typeface="Times New Roman" pitchFamily="18" charset="0"/>
                <a:cs typeface="Times New Roman" pitchFamily="18" charset="0"/>
              </a:rPr>
              <a:t>Role </a:t>
            </a:r>
            <a:r>
              <a:rPr sz="3100">
                <a:latin typeface="Times New Roman" pitchFamily="18" charset="0"/>
                <a:cs typeface="Times New Roman" pitchFamily="18" charset="0"/>
              </a:rPr>
              <a:t>of nurse in prevention and control of </a:t>
            </a:r>
          </a:p>
          <a:p>
            <a:pPr marL="0" lvl="0" indent="0">
              <a:buNone/>
            </a:pPr>
            <a:r>
              <a:rPr sz="310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sz="3100" smtClean="0">
                <a:latin typeface="Times New Roman" pitchFamily="18" charset="0"/>
                <a:cs typeface="Times New Roman" pitchFamily="18" charset="0"/>
              </a:rPr>
              <a:t>cancer</a:t>
            </a:r>
            <a:r>
              <a:rPr sz="310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lvl="0" indent="0">
              <a:buNone/>
            </a:pPr>
            <a:r>
              <a:t>          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7286"/>
            <a:ext cx="8405446" cy="5860464"/>
          </a:xfrm>
        </p:spPr>
        <p:txBody>
          <a:bodyPr/>
          <a:lstStyle/>
          <a:p>
            <a:pPr>
              <a:buNone/>
            </a:pPr>
            <a:r>
              <a:rPr lang="en-US" b="1" i="1" dirty="0" smtClean="0"/>
              <a:t> 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INTRODUCTION: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A National Cancer Control Programme is a public health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programme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designed to reduce the number of cancer cases and deaths and improve quality of life of cancer patients, through the systematic and equitable implementation of evidence-based strategies for prevention, early detection, diagnosis, treatment, and palliation, making the best use of available resources.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309489"/>
            <a:ext cx="8475785" cy="6189785"/>
          </a:xfrm>
        </p:spPr>
        <p:txBody>
          <a:bodyPr/>
          <a:lstStyle/>
          <a:p>
            <a:pPr marL="0" lvl="0" indent="0" algn="just">
              <a:lnSpc>
                <a:spcPct val="150000"/>
              </a:lnSpc>
              <a:buNone/>
            </a:pPr>
            <a:r>
              <a:rPr sz="2800">
                <a:latin typeface="Times New Roman" pitchFamily="18" charset="0"/>
                <a:cs typeface="Times New Roman" pitchFamily="18" charset="0"/>
              </a:rPr>
              <a:t>    </a:t>
            </a:r>
            <a:r>
              <a:rPr sz="2800" smtClean="0">
                <a:latin typeface="Times New Roman" pitchFamily="18" charset="0"/>
                <a:cs typeface="Times New Roman" pitchFamily="18" charset="0"/>
              </a:rPr>
              <a:t>National </a:t>
            </a:r>
            <a:r>
              <a:rPr sz="2800">
                <a:latin typeface="Times New Roman" pitchFamily="18" charset="0"/>
                <a:cs typeface="Times New Roman" pitchFamily="18" charset="0"/>
              </a:rPr>
              <a:t>cancer control programme started  in  1975  and was revised  in 1984  to strengthen it with the objectives</a:t>
            </a:r>
            <a:r>
              <a:rPr sz="280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 algn="just">
              <a:lnSpc>
                <a:spcPct val="150000"/>
              </a:lnSpc>
              <a:buNone/>
            </a:pPr>
            <a:r>
              <a:rPr sz="28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800">
                <a:latin typeface="Times New Roman" pitchFamily="18" charset="0"/>
                <a:cs typeface="Times New Roman" pitchFamily="18" charset="0"/>
              </a:rPr>
              <a:t>National cancer control programme is a public health progrmme designed to reduce  the no: of cancer cases and deaths to improve quality of life of cancer patients, through the systamatic and equitable implementation of evidence based strategies</a:t>
            </a:r>
          </a:p>
          <a:p>
            <a:pPr marL="0" lvl="0" indent="0">
              <a:buNone/>
            </a:pP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37625"/>
            <a:ext cx="8229600" cy="6006904"/>
          </a:xfrm>
        </p:spPr>
        <p:txBody>
          <a:bodyPr/>
          <a:lstStyle/>
          <a:p>
            <a:pPr>
              <a:buNone/>
            </a:pPr>
            <a:r>
              <a:rPr lang="en-US" sz="2800" b="1" dirty="0" smtClean="0"/>
              <a:t> 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OBJECTIVES OF THE PROGRAMME: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dirty="0" smtClean="0"/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Primary prevention of cancers by health education.</a:t>
            </a:r>
          </a:p>
          <a:p>
            <a:pPr lvl="0" algn="just">
              <a:lnSpc>
                <a:spcPct val="15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Secondary prevention i.e. early detection and diagnosis of common cancer such as cancer of cervix, mouth, breast, and tobacco related cancer by screening/ self examination method, and,</a:t>
            </a:r>
          </a:p>
          <a:p>
            <a:pPr lvl="0" algn="just">
              <a:lnSpc>
                <a:spcPct val="15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Tertiary prevention i.e. strengthening  of the existing institutions of comprehensive therapy including palliative care.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11468"/>
            <a:ext cx="8229600" cy="1143000"/>
          </a:xfrm>
        </p:spPr>
        <p:txBody>
          <a:bodyPr/>
          <a:lstStyle/>
          <a:p>
            <a:r>
              <a:rPr sz="2400" b="1">
                <a:latin typeface="Times New Roman" pitchFamily="18" charset="0"/>
                <a:cs typeface="Times New Roman" pitchFamily="18" charset="0"/>
              </a:rPr>
              <a:t>THE SCHEME UNDER THE REVISED PROGRAMME ARE </a:t>
            </a:r>
            <a:r>
              <a:rPr b="1">
                <a:latin typeface="Times New Roman" pitchFamily="18" charset="0"/>
                <a:cs typeface="Times New Roman" pitchFamily="18" charset="0"/>
              </a:rPr>
              <a:t>-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54469"/>
            <a:ext cx="8229600" cy="4583112"/>
          </a:xfrm>
        </p:spPr>
        <p:txBody>
          <a:bodyPr/>
          <a:lstStyle/>
          <a:p>
            <a:pPr marL="0" lvl="0" indent="0" algn="just">
              <a:lnSpc>
                <a:spcPct val="150000"/>
              </a:lnSpc>
              <a:buNone/>
            </a:pPr>
            <a:r>
              <a:t>   1. </a:t>
            </a:r>
            <a:r>
              <a:rPr sz="2800">
                <a:latin typeface="Times New Roman" pitchFamily="18" charset="0"/>
                <a:cs typeface="Times New Roman" pitchFamily="18" charset="0"/>
              </a:rPr>
              <a:t>Regional cancer centre scheme </a:t>
            </a:r>
          </a:p>
          <a:p>
            <a:pPr marL="0" lvl="0" indent="0" algn="just">
              <a:lnSpc>
                <a:spcPct val="150000"/>
              </a:lnSpc>
              <a:buNone/>
            </a:pPr>
            <a:r>
              <a:rPr sz="2800">
                <a:latin typeface="Times New Roman" pitchFamily="18" charset="0"/>
                <a:cs typeface="Times New Roman" pitchFamily="18" charset="0"/>
              </a:rPr>
              <a:t>     2. oncology wing development scheme</a:t>
            </a:r>
          </a:p>
          <a:p>
            <a:pPr marL="0" lvl="0" indent="0" algn="just">
              <a:lnSpc>
                <a:spcPct val="150000"/>
              </a:lnSpc>
              <a:buNone/>
            </a:pPr>
            <a:r>
              <a:rPr sz="2800">
                <a:latin typeface="Times New Roman" pitchFamily="18" charset="0"/>
                <a:cs typeface="Times New Roman" pitchFamily="18" charset="0"/>
              </a:rPr>
              <a:t>      3.  District  cancer control programme</a:t>
            </a:r>
          </a:p>
          <a:p>
            <a:pPr marL="0" lvl="0" indent="0" algn="just">
              <a:lnSpc>
                <a:spcPct val="150000"/>
              </a:lnSpc>
              <a:buNone/>
            </a:pPr>
            <a:r>
              <a:rPr sz="2800">
                <a:latin typeface="Times New Roman" pitchFamily="18" charset="0"/>
                <a:cs typeface="Times New Roman" pitchFamily="18" charset="0"/>
              </a:rPr>
              <a:t>      4.   Decentralized NGO scheme</a:t>
            </a:r>
          </a:p>
          <a:p>
            <a:pPr marL="0" lvl="0" indent="0" algn="just">
              <a:lnSpc>
                <a:spcPct val="150000"/>
              </a:lnSpc>
              <a:buNone/>
            </a:pPr>
            <a:r>
              <a:rPr sz="2800">
                <a:latin typeface="Times New Roman" pitchFamily="18" charset="0"/>
                <a:cs typeface="Times New Roman" pitchFamily="18" charset="0"/>
              </a:rPr>
              <a:t>       5.  IEC activities at central level.</a:t>
            </a:r>
          </a:p>
          <a:p>
            <a:pPr marL="0" lvl="0" indent="0" algn="just">
              <a:lnSpc>
                <a:spcPct val="150000"/>
              </a:lnSpc>
              <a:buNone/>
            </a:pPr>
            <a:r>
              <a:rPr sz="2800">
                <a:latin typeface="Times New Roman" pitchFamily="18" charset="0"/>
                <a:cs typeface="Times New Roman" pitchFamily="18" charset="0"/>
              </a:rPr>
              <a:t>        6.Research  and  training</a:t>
            </a:r>
          </a:p>
          <a:p>
            <a:pPr marL="0" lvl="0" indent="0">
              <a:buNone/>
            </a:pP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365760"/>
            <a:ext cx="8447649" cy="6133514"/>
          </a:xfrm>
        </p:spPr>
        <p:txBody>
          <a:bodyPr/>
          <a:lstStyle/>
          <a:p>
            <a:pPr lvl="0" algn="just">
              <a:lnSpc>
                <a:spcPct val="150000"/>
              </a:lnSpc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Regional CANCER  centre scheme-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The existing  regional  cancer centre are being further strengthened to act as referral centers  for complicated and difficult cases at the tertiary level.</a:t>
            </a:r>
          </a:p>
          <a:p>
            <a:pPr lvl="0" algn="just">
              <a:lnSpc>
                <a:spcPct val="150000"/>
              </a:lnSpc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Oncology wing development scheme-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This scheme had been initiated to fill up the geographic gaps in the availability of cancer treatment facilities in the country. The quantum of central assistance is Rs.3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crore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per institutions under the schem</a:t>
            </a:r>
            <a:r>
              <a:rPr lang="en-US" sz="2800" dirty="0" smtClean="0"/>
              <a:t>e.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Cont--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73113"/>
            <a:ext cx="8229600" cy="5354637"/>
          </a:xfrm>
        </p:spPr>
        <p:txBody>
          <a:bodyPr/>
          <a:lstStyle/>
          <a:p>
            <a:pPr lvl="0" algn="just">
              <a:lnSpc>
                <a:spcPct val="150000"/>
              </a:lnSpc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District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Cancer Control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Programme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-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The scheme for district projects regarding prevention, health education, early detection and pain relief measures was started in 1990-1991,which has been revised.</a:t>
            </a:r>
          </a:p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The grant  is released directly to the nodal institutions to be identified by the state government.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18978"/>
            <a:ext cx="8229600" cy="5508772"/>
          </a:xfrm>
        </p:spPr>
        <p:txBody>
          <a:bodyPr/>
          <a:lstStyle/>
          <a:p>
            <a:pPr lvl="0" algn="just">
              <a:lnSpc>
                <a:spcPct val="200000"/>
              </a:lnSpc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Decentralized NGO Scheme: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20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This is meant  for IEC activities &amp; early detection of cancer. This scheme is operated by Nodal agencies and the NGOs are given financial assistance for undertaking health education and early detection activities of cancer.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07963"/>
            <a:ext cx="8229600" cy="5719787"/>
          </a:xfrm>
        </p:spPr>
        <p:txBody>
          <a:bodyPr/>
          <a:lstStyle/>
          <a:p>
            <a:pPr lvl="0" algn="just">
              <a:lnSpc>
                <a:spcPct val="150000"/>
              </a:lnSpc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IEC activities at central level: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Under this scheme wider publicity would also be given about the rules being formulated for implementation of various provisions of the anti-tobacco legislation.</a:t>
            </a:r>
          </a:p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November 7th -  National cancer awareness  day in country.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1015"/>
            <a:ext cx="8229600" cy="5916735"/>
          </a:xfrm>
        </p:spPr>
        <p:txBody>
          <a:bodyPr/>
          <a:lstStyle/>
          <a:p>
            <a:pPr algn="just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Research and training: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Training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programmes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monitoring, research activities will be organized at the central level under this scheme.</a:t>
            </a:r>
          </a:p>
          <a:p>
            <a:pPr lvl="0" algn="just">
              <a:lnSpc>
                <a:spcPct val="15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Training manuals under NCCP-at district level:</a:t>
            </a:r>
          </a:p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a)manual for health professionals</a:t>
            </a:r>
          </a:p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b)manual for cytology</a:t>
            </a:r>
          </a:p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c)manual for palliative care.</a:t>
            </a:r>
          </a:p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d) manual for tobacco cessation.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07963"/>
            <a:ext cx="8229600" cy="5719787"/>
          </a:xfrm>
        </p:spPr>
        <p:txBody>
          <a:bodyPr/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Cancer Atlas: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200000"/>
              </a:lnSpc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Under the 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National Cancer Registry Programme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the 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Indian Council of Medical Research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has developed as Atlas of cancer in India based on the information collected for the year 2001-2002 from 105 collaborating centre’s  to have an idea of pattern of cancer across the country.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ROLE OF NURSE IN PREVENTION AND CONTROL OF CANCER 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9145"/>
            <a:ext cx="8229600" cy="5268595"/>
          </a:xfrm>
        </p:spPr>
        <p:txBody>
          <a:bodyPr>
            <a:normAutofit fontScale="25000" lnSpcReduction="20000"/>
          </a:bodyPr>
          <a:lstStyle/>
          <a:p>
            <a:pPr lvl="0" algn="l"/>
            <a:r>
              <a:rPr sz="2800"/>
              <a:t> </a:t>
            </a:r>
            <a:r>
              <a:rPr sz="11200">
                <a:latin typeface="Times New Roman" pitchFamily="18" charset="0"/>
                <a:cs typeface="Times New Roman" pitchFamily="18" charset="0"/>
              </a:rPr>
              <a:t>Teach about  the  cancer &amp; to motivate patients  to seek treatment.</a:t>
            </a:r>
          </a:p>
          <a:p>
            <a:pPr lvl="0" algn="l"/>
            <a:endParaRPr sz="11200">
              <a:latin typeface="Times New Roman" pitchFamily="18" charset="0"/>
              <a:cs typeface="Times New Roman" pitchFamily="18" charset="0"/>
            </a:endParaRPr>
          </a:p>
          <a:p>
            <a:pPr lvl="0" algn="l"/>
            <a:r>
              <a:rPr sz="1120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12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sz="11200" smtClean="0">
                <a:latin typeface="Times New Roman" pitchFamily="18" charset="0"/>
                <a:cs typeface="Times New Roman" pitchFamily="18" charset="0"/>
              </a:rPr>
              <a:t>ase  </a:t>
            </a:r>
            <a:r>
              <a:rPr sz="11200">
                <a:latin typeface="Times New Roman" pitchFamily="18" charset="0"/>
                <a:cs typeface="Times New Roman" pitchFamily="18" charset="0"/>
              </a:rPr>
              <a:t>finding is  the responsibility of community health nurse. </a:t>
            </a:r>
          </a:p>
          <a:p>
            <a:pPr lvl="0" algn="l"/>
            <a:endParaRPr sz="11200">
              <a:latin typeface="Times New Roman" pitchFamily="18" charset="0"/>
              <a:cs typeface="Times New Roman" pitchFamily="18" charset="0"/>
            </a:endParaRPr>
          </a:p>
          <a:p>
            <a:pPr lvl="0" algn="l"/>
            <a:r>
              <a:rPr sz="11200">
                <a:latin typeface="Times New Roman" pitchFamily="18" charset="0"/>
                <a:cs typeface="Times New Roman" pitchFamily="18" charset="0"/>
              </a:rPr>
              <a:t>   Council and direct patients to proper  sources  of  help</a:t>
            </a:r>
          </a:p>
          <a:p>
            <a:pPr lvl="0" algn="l"/>
            <a:endParaRPr sz="11200">
              <a:latin typeface="Times New Roman" pitchFamily="18" charset="0"/>
              <a:cs typeface="Times New Roman" pitchFamily="18" charset="0"/>
            </a:endParaRPr>
          </a:p>
          <a:p>
            <a:pPr lvl="0" algn="l"/>
            <a:r>
              <a:rPr sz="11200">
                <a:latin typeface="Times New Roman" pitchFamily="18" charset="0"/>
                <a:cs typeface="Times New Roman" pitchFamily="18" charset="0"/>
              </a:rPr>
              <a:t>   To  give information  about  those conditions  that are  known  to predisp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sz="11200">
                <a:latin typeface="Times New Roman" pitchFamily="18" charset="0"/>
                <a:cs typeface="Times New Roman" pitchFamily="18" charset="0"/>
              </a:rPr>
              <a:t>se individuals  to the development of disease.   </a:t>
            </a:r>
          </a:p>
          <a:p>
            <a:pPr marL="0" lvl="0" indent="0" algn="l">
              <a:buNone/>
            </a:pPr>
            <a:endParaRPr sz="960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>
                <a:latin typeface="Times New Roman" pitchFamily="18" charset="0"/>
                <a:cs typeface="Times New Roman" pitchFamily="18" charset="0"/>
              </a:rPr>
              <a:t>     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" y="548640"/>
            <a:ext cx="8649872" cy="5577840"/>
          </a:xfrm>
        </p:spPr>
        <p:txBody>
          <a:bodyPr>
            <a:normAutofit fontScale="97500"/>
          </a:bodyPr>
          <a:lstStyle/>
          <a:p>
            <a:pPr marL="0" lvl="0" indent="0">
              <a:buNone/>
            </a:pPr>
            <a:r>
              <a:t>      </a:t>
            </a:r>
          </a:p>
          <a:p>
            <a:pPr marL="0" lvl="0" indent="0" algn="just">
              <a:lnSpc>
                <a:spcPct val="150000"/>
              </a:lnSpc>
              <a:buNone/>
            </a:pPr>
            <a:r>
              <a:rPr smtClean="0"/>
              <a:t>•  </a:t>
            </a:r>
            <a:r>
              <a:rPr sz="2900">
                <a:latin typeface="Times New Roman" pitchFamily="18" charset="0"/>
                <a:cs typeface="Times New Roman" pitchFamily="18" charset="0"/>
              </a:rPr>
              <a:t>Educate  the  public   about predisposing  </a:t>
            </a:r>
            <a:r>
              <a:rPr sz="29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900">
                <a:latin typeface="Times New Roman" pitchFamily="18" charset="0"/>
                <a:cs typeface="Times New Roman" pitchFamily="18" charset="0"/>
              </a:rPr>
              <a:t>factors.</a:t>
            </a:r>
          </a:p>
          <a:p>
            <a:pPr marL="0" lvl="0" indent="0" algn="just">
              <a:lnSpc>
                <a:spcPct val="150000"/>
              </a:lnSpc>
              <a:buNone/>
            </a:pPr>
            <a:r>
              <a:rPr sz="290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900" smtClean="0">
                <a:latin typeface="Times New Roman" pitchFamily="18" charset="0"/>
                <a:cs typeface="Times New Roman" pitchFamily="18" charset="0"/>
              </a:rPr>
              <a:t>•  </a:t>
            </a:r>
            <a:r>
              <a:rPr sz="2900">
                <a:latin typeface="Times New Roman" pitchFamily="18" charset="0"/>
                <a:cs typeface="Times New Roman" pitchFamily="18" charset="0"/>
              </a:rPr>
              <a:t>Be  sensitive  to the needs of patients </a:t>
            </a:r>
            <a:r>
              <a:rPr sz="2900" smtClean="0">
                <a:latin typeface="Times New Roman" pitchFamily="18" charset="0"/>
                <a:cs typeface="Times New Roman" pitchFamily="18" charset="0"/>
              </a:rPr>
              <a:t>who </a:t>
            </a:r>
            <a:r>
              <a:rPr sz="2900">
                <a:latin typeface="Times New Roman" pitchFamily="18" charset="0"/>
                <a:cs typeface="Times New Roman" pitchFamily="18" charset="0"/>
              </a:rPr>
              <a:t>may  be  afraid  and embarassed </a:t>
            </a:r>
            <a:r>
              <a:rPr sz="2900" smtClean="0">
                <a:latin typeface="Times New Roman" pitchFamily="18" charset="0"/>
                <a:cs typeface="Times New Roman" pitchFamily="18" charset="0"/>
              </a:rPr>
              <a:t>when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900" smtClean="0">
                <a:latin typeface="Times New Roman" pitchFamily="18" charset="0"/>
                <a:cs typeface="Times New Roman" pitchFamily="18" charset="0"/>
              </a:rPr>
              <a:t>confronted  </a:t>
            </a:r>
            <a:r>
              <a:rPr sz="2900">
                <a:latin typeface="Times New Roman" pitchFamily="18" charset="0"/>
                <a:cs typeface="Times New Roman" pitchFamily="18" charset="0"/>
              </a:rPr>
              <a:t>with the possibility of cancer</a:t>
            </a:r>
          </a:p>
          <a:p>
            <a:pPr marL="0" lvl="0" indent="0" algn="just">
              <a:lnSpc>
                <a:spcPct val="150000"/>
              </a:lnSpc>
              <a:buNone/>
            </a:pPr>
            <a:r>
              <a:rPr sz="2900">
                <a:latin typeface="Times New Roman" pitchFamily="18" charset="0"/>
                <a:cs typeface="Times New Roman" pitchFamily="18" charset="0"/>
              </a:rPr>
              <a:t>    </a:t>
            </a:r>
            <a:endParaRPr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2800">
                <a:latin typeface="Times New Roman" pitchFamily="18" charset="0"/>
                <a:cs typeface="Times New Roman" pitchFamily="18" charset="0"/>
              </a:rPr>
              <a:t>SUMMARY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70671"/>
            <a:ext cx="8229600" cy="5157079"/>
          </a:xfrm>
        </p:spPr>
        <p:txBody>
          <a:bodyPr/>
          <a:lstStyle/>
          <a:p>
            <a:pPr marL="0" lvl="0" indent="0" algn="just">
              <a:lnSpc>
                <a:spcPct val="150000"/>
              </a:lnSpc>
              <a:buNone/>
            </a:pPr>
            <a:r>
              <a:rPr/>
              <a:t>   </a:t>
            </a:r>
            <a:r>
              <a:rPr smtClean="0">
                <a:latin typeface="Times New Roman" pitchFamily="18" charset="0"/>
                <a:cs typeface="Times New Roman" pitchFamily="18" charset="0"/>
              </a:rPr>
              <a:t>Today  </a:t>
            </a:r>
            <a:r>
              <a:rPr>
                <a:latin typeface="Times New Roman" pitchFamily="18" charset="0"/>
                <a:cs typeface="Times New Roman" pitchFamily="18" charset="0"/>
              </a:rPr>
              <a:t>we have seen about  the  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National Cancer Control  Programme</a:t>
            </a:r>
            <a:r>
              <a:rPr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>
                <a:latin typeface="Times New Roman" pitchFamily="18" charset="0"/>
                <a:cs typeface="Times New Roman" pitchFamily="18" charset="0"/>
              </a:rPr>
              <a:t>and  objective in that primary  prevention  by health  education  to the  community  as well as early detection  and diagnosis  is  </a:t>
            </a:r>
            <a:r>
              <a:rPr smtClean="0">
                <a:latin typeface="Times New Roman" pitchFamily="18" charset="0"/>
                <a:cs typeface="Times New Roman" pitchFamily="18" charset="0"/>
              </a:rPr>
              <a:t>important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CONCLUSION</a:t>
            </a:r>
            <a:endParaRPr lang="en-US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74749"/>
            <a:ext cx="8229600" cy="5169779"/>
          </a:xfrm>
        </p:spPr>
        <p:txBody>
          <a:bodyPr/>
          <a:lstStyle/>
          <a:p>
            <a:pPr marL="0" lvl="0" indent="0" algn="just">
              <a:lnSpc>
                <a:spcPct val="150000"/>
              </a:lnSpc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sz="2800" smtClean="0">
                <a:latin typeface="Times New Roman" pitchFamily="18" charset="0"/>
                <a:cs typeface="Times New Roman" pitchFamily="18" charset="0"/>
              </a:rPr>
              <a:t>oday  </a:t>
            </a:r>
            <a:r>
              <a:rPr sz="2800">
                <a:latin typeface="Times New Roman" pitchFamily="18" charset="0"/>
                <a:cs typeface="Times New Roman" pitchFamily="18" charset="0"/>
              </a:rPr>
              <a:t>we  have seen  that cancer  is  characterized  by a  group  of </a:t>
            </a:r>
            <a:r>
              <a:rPr sz="2800" smtClean="0">
                <a:latin typeface="Times New Roman" pitchFamily="18" charset="0"/>
                <a:cs typeface="Times New Roman" pitchFamily="18" charset="0"/>
              </a:rPr>
              <a:t>disea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sz="2800" smtClean="0">
                <a:latin typeface="Times New Roman" pitchFamily="18" charset="0"/>
                <a:cs typeface="Times New Roman" pitchFamily="18" charset="0"/>
              </a:rPr>
              <a:t>e </a:t>
            </a:r>
            <a:r>
              <a:rPr sz="2800">
                <a:latin typeface="Times New Roman" pitchFamily="18" charset="0"/>
                <a:cs typeface="Times New Roman" pitchFamily="18" charset="0"/>
              </a:rPr>
              <a:t>with  abnormal  multiplication of  cells in the body  and  it  can  occur at any  site  and  may  involve  any  type  of  cells. 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 algn="just">
              <a:lnSpc>
                <a:spcPct val="150000"/>
              </a:lnSpc>
              <a:buNone/>
            </a:pPr>
            <a:r>
              <a:rPr sz="28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800">
                <a:latin typeface="Times New Roman" pitchFamily="18" charset="0"/>
                <a:cs typeface="Times New Roman" pitchFamily="18" charset="0"/>
              </a:rPr>
              <a:t>Also  research  and  training  programme  are carried  in district  level .  various schemes are revised under National cance contrl programme</a:t>
            </a:r>
            <a:r>
              <a:t>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BIBLIOGRAPHY</a:t>
            </a:r>
            <a:endParaRPr lang="en-US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73114"/>
            <a:ext cx="8405446" cy="5133022"/>
          </a:xfrm>
        </p:spPr>
        <p:txBody>
          <a:bodyPr>
            <a:normAutofit fontScale="97500"/>
          </a:bodyPr>
          <a:lstStyle/>
          <a:p>
            <a:pPr marL="0" lvl="0" indent="0">
              <a:buNone/>
            </a:pPr>
            <a:endParaRPr/>
          </a:p>
          <a:p>
            <a:pPr marL="0" lvl="0" indent="0" algn="just">
              <a:buNone/>
            </a:pPr>
            <a:r>
              <a:t> </a:t>
            </a:r>
            <a:r>
              <a:rPr sz="3100">
                <a:latin typeface="Times New Roman" pitchFamily="18" charset="0"/>
                <a:cs typeface="Times New Roman" pitchFamily="18" charset="0"/>
              </a:rPr>
              <a:t>•   K.Park  preventive &amp;  social medicine  20th   </a:t>
            </a:r>
          </a:p>
          <a:p>
            <a:pPr marL="0" lvl="0" indent="0" algn="just">
              <a:buNone/>
            </a:pPr>
            <a:r>
              <a:rPr sz="3100">
                <a:latin typeface="Times New Roman" pitchFamily="18" charset="0"/>
                <a:cs typeface="Times New Roman" pitchFamily="18" charset="0"/>
              </a:rPr>
              <a:t>            edition  Pg no: 388.</a:t>
            </a:r>
          </a:p>
          <a:p>
            <a:pPr marL="0" lvl="0" indent="0" algn="just">
              <a:buNone/>
            </a:pPr>
            <a:r>
              <a:rPr sz="3100">
                <a:latin typeface="Times New Roman" pitchFamily="18" charset="0"/>
                <a:cs typeface="Times New Roman" pitchFamily="18" charset="0"/>
              </a:rPr>
              <a:t>•     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Patency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Sunitha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310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sz="3100">
                <a:latin typeface="Times New Roman" pitchFamily="18" charset="0"/>
                <a:cs typeface="Times New Roman" pitchFamily="18" charset="0"/>
              </a:rPr>
              <a:t>Textbook of 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Community</a:t>
            </a:r>
          </a:p>
          <a:p>
            <a:pPr marL="0" lvl="0" indent="0" algn="just">
              <a:buNone/>
            </a:pP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   Health Nursing</a:t>
            </a:r>
            <a:r>
              <a:rPr sz="310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sz="3100">
                <a:latin typeface="Times New Roman" pitchFamily="18" charset="0"/>
                <a:cs typeface="Times New Roman" pitchFamily="18" charset="0"/>
              </a:rPr>
              <a:t>1 st edition  CBS publishers</a:t>
            </a:r>
            <a:r>
              <a:rPr sz="3100" smtClean="0">
                <a:latin typeface="Times New Roman" pitchFamily="18" charset="0"/>
                <a:cs typeface="Times New Roman" pitchFamily="18" charset="0"/>
              </a:rPr>
              <a:t>&amp;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310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sz="3100">
                <a:latin typeface="Times New Roman" pitchFamily="18" charset="0"/>
                <a:cs typeface="Times New Roman" pitchFamily="18" charset="0"/>
              </a:rPr>
              <a:t>distributors  . New </a:t>
            </a:r>
            <a:r>
              <a:rPr sz="3100" smtClean="0">
                <a:latin typeface="Times New Roman" pitchFamily="18" charset="0"/>
                <a:cs typeface="Times New Roman" pitchFamily="18" charset="0"/>
              </a:rPr>
              <a:t>Delhi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sz="31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3100">
                <a:latin typeface="Times New Roman" pitchFamily="18" charset="0"/>
                <a:cs typeface="Times New Roman" pitchFamily="18" charset="0"/>
              </a:rPr>
              <a:t>pg no:  200 - 201 </a:t>
            </a:r>
            <a:endParaRPr lang="en-US" sz="31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 algn="just">
              <a:buNone/>
            </a:pPr>
            <a:r>
              <a:rPr sz="31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3100">
                <a:latin typeface="Times New Roman" pitchFamily="18" charset="0"/>
                <a:cs typeface="Times New Roman" pitchFamily="18" charset="0"/>
              </a:rPr>
              <a:t>•     http / www .who  int  / cancer / nccp/ en </a:t>
            </a:r>
          </a:p>
          <a:p>
            <a:pPr marL="0" lvl="0" indent="0" algn="just">
              <a:buNone/>
            </a:pPr>
            <a:r>
              <a:rPr sz="3100">
                <a:latin typeface="Times New Roman" pitchFamily="18" charset="0"/>
                <a:cs typeface="Times New Roman" pitchFamily="18" charset="0"/>
              </a:rPr>
              <a:t>    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lue Waves">
  <a:themeElements>
    <a:clrScheme name="Blue Waves 13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66CC"/>
      </a:accent1>
      <a:accent2>
        <a:srgbClr val="3399FF"/>
      </a:accent2>
      <a:accent3>
        <a:srgbClr val="FFFFFF"/>
      </a:accent3>
      <a:accent4>
        <a:srgbClr val="000000"/>
      </a:accent4>
      <a:accent5>
        <a:srgbClr val="AAB8E2"/>
      </a:accent5>
      <a:accent6>
        <a:srgbClr val="2D8AE7"/>
      </a:accent6>
      <a:hlink>
        <a:srgbClr val="CC3300"/>
      </a:hlink>
      <a:folHlink>
        <a:srgbClr val="996600"/>
      </a:folHlink>
    </a:clrScheme>
    <a:fontScheme name="Blue Waves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Blue Wave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66CC"/>
        </a:accent1>
        <a:accent2>
          <a:srgbClr val="3399FF"/>
        </a:accent2>
        <a:accent3>
          <a:srgbClr val="FFFFFF"/>
        </a:accent3>
        <a:accent4>
          <a:srgbClr val="000000"/>
        </a:accent4>
        <a:accent5>
          <a:srgbClr val="AAB8E2"/>
        </a:accent5>
        <a:accent6>
          <a:srgbClr val="2D8AE7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868</Words>
  <Application>WPS Presentation</Application>
  <PresentationFormat>On-screen Show (4:3)</PresentationFormat>
  <Paragraphs>84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Blue Waves</vt:lpstr>
      <vt:lpstr>KRISHNA INSTITUTE OF NURSING SCIENCES</vt:lpstr>
      <vt:lpstr>GENERAL OBJECTIVE</vt:lpstr>
      <vt:lpstr>Slide 3</vt:lpstr>
      <vt:lpstr>Slide 4</vt:lpstr>
      <vt:lpstr>Slide 5</vt:lpstr>
      <vt:lpstr>THE SCHEME UNDER THE REVISED PROGRAMME ARE -</vt:lpstr>
      <vt:lpstr>Slide 7</vt:lpstr>
      <vt:lpstr>Cont--</vt:lpstr>
      <vt:lpstr>Slide 9</vt:lpstr>
      <vt:lpstr>Slide 10</vt:lpstr>
      <vt:lpstr>Slide 11</vt:lpstr>
      <vt:lpstr>Slide 12</vt:lpstr>
      <vt:lpstr>ROLE OF NURSE IN PREVENTION AND CONTROL OF CANCER </vt:lpstr>
      <vt:lpstr>Slide 14</vt:lpstr>
      <vt:lpstr>SUMMARY</vt:lpstr>
      <vt:lpstr>CONCLUSION</vt:lpstr>
      <vt:lpstr>BIBLIOGRAPHY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DELL</dc:creator>
  <cp:lastModifiedBy>Shree</cp:lastModifiedBy>
  <cp:revision>10</cp:revision>
  <dcterms:created xsi:type="dcterms:W3CDTF">2012-04-11T11:10:00Z</dcterms:created>
  <dcterms:modified xsi:type="dcterms:W3CDTF">2021-12-28T09:15:19Z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1033-10.2.0.5934</vt:lpwstr>
  </property>
</Properties>
</file>