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3" r:id="rId2"/>
    <p:sldId id="257" r:id="rId3"/>
    <p:sldId id="258" r:id="rId4"/>
    <p:sldId id="270" r:id="rId5"/>
    <p:sldId id="271" r:id="rId6"/>
    <p:sldId id="272" r:id="rId7"/>
    <p:sldId id="282" r:id="rId8"/>
    <p:sldId id="259" r:id="rId9"/>
    <p:sldId id="269" r:id="rId10"/>
    <p:sldId id="260" r:id="rId11"/>
    <p:sldId id="261" r:id="rId12"/>
    <p:sldId id="262" r:id="rId13"/>
    <p:sldId id="263" r:id="rId14"/>
    <p:sldId id="265" r:id="rId15"/>
    <p:sldId id="266" r:id="rId16"/>
    <p:sldId id="267" r:id="rId17"/>
    <p:sldId id="268" r:id="rId18"/>
    <p:sldId id="273" r:id="rId19"/>
    <p:sldId id="274" r:id="rId20"/>
    <p:sldId id="275" r:id="rId21"/>
    <p:sldId id="276" r:id="rId22"/>
    <p:sldId id="277" r:id="rId23"/>
    <p:sldId id="278" r:id="rId24"/>
    <p:sldId id="279" r:id="rId25"/>
    <p:sldId id="280" r:id="rId26"/>
    <p:sldId id="281"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11/6/2020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11/6/2020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11/6/2020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image.slidesharecdn.com/inventorycontrol-160723132231/95/inventory-control-15-638.jpg?cb=1469280174"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3900" y="2133600"/>
            <a:ext cx="7772400" cy="2003425"/>
          </a:xfrm>
        </p:spPr>
        <p:txBody>
          <a:bodyPr>
            <a:normAutofit fontScale="90000"/>
          </a:bodyPr>
          <a:lstStyle/>
          <a:p>
            <a:r>
              <a:rPr lang="en-US" sz="2700" b="1" i="1" dirty="0" smtClean="0">
                <a:solidFill>
                  <a:srgbClr val="C00000"/>
                </a:solidFill>
                <a:latin typeface="Bell MT" pitchFamily="18" charset="0"/>
              </a:rPr>
              <a:t/>
            </a:r>
            <a:br>
              <a:rPr lang="en-US" sz="2700" b="1" i="1" dirty="0" smtClean="0">
                <a:solidFill>
                  <a:srgbClr val="C00000"/>
                </a:solidFill>
                <a:latin typeface="Bell MT" pitchFamily="18" charset="0"/>
              </a:rPr>
            </a:br>
            <a:r>
              <a:rPr lang="en-US" sz="4000" b="1" i="1" dirty="0" smtClean="0">
                <a:solidFill>
                  <a:srgbClr val="C00000"/>
                </a:solidFill>
                <a:latin typeface="Bell MT" pitchFamily="18" charset="0"/>
              </a:rPr>
              <a:t>Unit </a:t>
            </a:r>
            <a:r>
              <a:rPr lang="en-US" sz="4000" b="1" i="1" dirty="0">
                <a:solidFill>
                  <a:srgbClr val="C00000"/>
                </a:solidFill>
                <a:latin typeface="Bell MT" pitchFamily="18" charset="0"/>
              </a:rPr>
              <a:t>5:- </a:t>
            </a:r>
            <a:r>
              <a:rPr lang="en-US" sz="4000" b="1" i="1" dirty="0" smtClean="0">
                <a:solidFill>
                  <a:srgbClr val="C00000"/>
                </a:solidFill>
                <a:latin typeface="Bell MT" pitchFamily="18" charset="0"/>
              </a:rPr>
              <a:t>Inventory Control</a:t>
            </a:r>
            <a:br>
              <a:rPr lang="en-US" sz="4000" b="1" i="1" dirty="0" smtClean="0">
                <a:solidFill>
                  <a:srgbClr val="C00000"/>
                </a:solidFill>
                <a:latin typeface="Bell MT" pitchFamily="18" charset="0"/>
              </a:rPr>
            </a:br>
            <a:r>
              <a:rPr lang="en-US" sz="4000" b="1" i="1" dirty="0" smtClean="0">
                <a:solidFill>
                  <a:srgbClr val="C00000"/>
                </a:solidFill>
                <a:latin typeface="Bell MT" pitchFamily="18" charset="0"/>
              </a:rPr>
              <a:t>Class</a:t>
            </a:r>
            <a:r>
              <a:rPr lang="en-US" sz="4000" b="1" i="1" dirty="0">
                <a:solidFill>
                  <a:srgbClr val="C00000"/>
                </a:solidFill>
                <a:latin typeface="Bell MT" pitchFamily="18" charset="0"/>
              </a:rPr>
              <a:t>:-2</a:t>
            </a:r>
            <a:r>
              <a:rPr lang="en-US" sz="4000" b="1" i="1" baseline="30000" dirty="0">
                <a:solidFill>
                  <a:srgbClr val="C00000"/>
                </a:solidFill>
                <a:latin typeface="Bell MT" pitchFamily="18" charset="0"/>
              </a:rPr>
              <a:t>nd</a:t>
            </a:r>
            <a:r>
              <a:rPr lang="en-US" sz="4000" b="1" i="1" dirty="0">
                <a:solidFill>
                  <a:srgbClr val="C00000"/>
                </a:solidFill>
                <a:latin typeface="Bell MT" pitchFamily="18" charset="0"/>
              </a:rPr>
              <a:t>  Year </a:t>
            </a:r>
            <a:r>
              <a:rPr lang="en-US" sz="4000" b="1" i="1" dirty="0" err="1">
                <a:solidFill>
                  <a:srgbClr val="C00000"/>
                </a:solidFill>
                <a:latin typeface="Bell MT" pitchFamily="18" charset="0"/>
              </a:rPr>
              <a:t>PB.BSc</a:t>
            </a:r>
            <a:r>
              <a:rPr lang="en-US" sz="4000" b="1" i="1" dirty="0">
                <a:solidFill>
                  <a:srgbClr val="C00000"/>
                </a:solidFill>
                <a:latin typeface="Bell MT" pitchFamily="18" charset="0"/>
              </a:rPr>
              <a:t>. Nursing</a:t>
            </a:r>
            <a:br>
              <a:rPr lang="en-US" sz="4000" b="1" i="1" dirty="0">
                <a:solidFill>
                  <a:srgbClr val="C00000"/>
                </a:solidFill>
                <a:latin typeface="Bell MT" pitchFamily="18" charset="0"/>
              </a:rPr>
            </a:br>
            <a:r>
              <a:rPr lang="en-US" sz="4000" b="1" i="1" dirty="0">
                <a:solidFill>
                  <a:srgbClr val="C00000"/>
                </a:solidFill>
                <a:latin typeface="Bell MT" pitchFamily="18" charset="0"/>
              </a:rPr>
              <a:t>Date:- </a:t>
            </a:r>
            <a:r>
              <a:rPr lang="en-US" sz="4000" b="1" i="1" dirty="0" smtClean="0">
                <a:solidFill>
                  <a:srgbClr val="C00000"/>
                </a:solidFill>
                <a:latin typeface="Bell MT" pitchFamily="18" charset="0"/>
              </a:rPr>
              <a:t>28</a:t>
            </a:r>
            <a:r>
              <a:rPr lang="en-US" sz="4000" b="1" i="1" baseline="30000" dirty="0" smtClean="0">
                <a:solidFill>
                  <a:srgbClr val="C00000"/>
                </a:solidFill>
                <a:latin typeface="Bell MT" pitchFamily="18" charset="0"/>
              </a:rPr>
              <a:t>th</a:t>
            </a:r>
            <a:r>
              <a:rPr lang="en-US" sz="4000" b="1" i="1" dirty="0" smtClean="0">
                <a:solidFill>
                  <a:srgbClr val="C00000"/>
                </a:solidFill>
                <a:latin typeface="Bell MT" pitchFamily="18" charset="0"/>
              </a:rPr>
              <a:t> October </a:t>
            </a:r>
            <a:r>
              <a:rPr lang="en-US" sz="4000" b="1" i="1" dirty="0">
                <a:solidFill>
                  <a:srgbClr val="C00000"/>
                </a:solidFill>
                <a:latin typeface="Bell MT" pitchFamily="18" charset="0"/>
              </a:rPr>
              <a:t>2020</a:t>
            </a:r>
            <a:br>
              <a:rPr lang="en-US" sz="4000" b="1" i="1" dirty="0">
                <a:solidFill>
                  <a:srgbClr val="C00000"/>
                </a:solidFill>
                <a:latin typeface="Bell MT" pitchFamily="18" charset="0"/>
              </a:rPr>
            </a:br>
            <a:r>
              <a:rPr lang="en-US" sz="4000" b="1" i="1" dirty="0">
                <a:solidFill>
                  <a:srgbClr val="C00000"/>
                </a:solidFill>
                <a:latin typeface="Bell MT" pitchFamily="18" charset="0"/>
              </a:rPr>
              <a:t>Time:- </a:t>
            </a:r>
            <a:r>
              <a:rPr lang="en-US" sz="4000" b="1" i="1" dirty="0" smtClean="0">
                <a:solidFill>
                  <a:srgbClr val="C00000"/>
                </a:solidFill>
                <a:latin typeface="Bell MT" pitchFamily="18" charset="0"/>
              </a:rPr>
              <a:t>2-3 pm</a:t>
            </a:r>
            <a:r>
              <a:rPr lang="en-US" sz="4000" dirty="0">
                <a:latin typeface="Bell MT" pitchFamily="18" charset="0"/>
              </a:rPr>
              <a:t/>
            </a:r>
            <a:br>
              <a:rPr lang="en-US" sz="4000" dirty="0">
                <a:latin typeface="Bell MT" pitchFamily="18" charset="0"/>
              </a:rPr>
            </a:br>
            <a:endParaRPr lang="en-US" sz="4000" dirty="0">
              <a:latin typeface="Bell MT" pitchFamily="18" charset="0"/>
            </a:endParaRPr>
          </a:p>
        </p:txBody>
      </p:sp>
      <p:sp>
        <p:nvSpPr>
          <p:cNvPr id="3" name="Subtitle 2"/>
          <p:cNvSpPr>
            <a:spLocks noGrp="1"/>
          </p:cNvSpPr>
          <p:nvPr>
            <p:ph type="subTitle" idx="1"/>
          </p:nvPr>
        </p:nvSpPr>
        <p:spPr>
          <a:xfrm>
            <a:off x="304800" y="4925724"/>
            <a:ext cx="6400800" cy="1752600"/>
          </a:xfrm>
        </p:spPr>
        <p:txBody>
          <a:bodyPr/>
          <a:lstStyle/>
          <a:p>
            <a:r>
              <a:rPr lang="en-US" dirty="0">
                <a:solidFill>
                  <a:schemeClr val="tx1"/>
                </a:solidFill>
                <a:latin typeface="Bell MT" pitchFamily="18" charset="0"/>
              </a:rPr>
              <a:t>Mrs. </a:t>
            </a:r>
            <a:r>
              <a:rPr lang="en-US" dirty="0" err="1">
                <a:solidFill>
                  <a:schemeClr val="tx1"/>
                </a:solidFill>
                <a:latin typeface="Bell MT" pitchFamily="18" charset="0"/>
              </a:rPr>
              <a:t>Lekshmi</a:t>
            </a:r>
            <a:r>
              <a:rPr lang="en-US" dirty="0">
                <a:solidFill>
                  <a:schemeClr val="tx1"/>
                </a:solidFill>
                <a:latin typeface="Bell MT" pitchFamily="18" charset="0"/>
              </a:rPr>
              <a:t> S. Nair</a:t>
            </a:r>
          </a:p>
          <a:p>
            <a:r>
              <a:rPr lang="en-US" dirty="0">
                <a:solidFill>
                  <a:schemeClr val="tx1"/>
                </a:solidFill>
                <a:latin typeface="Bell MT" pitchFamily="18" charset="0"/>
              </a:rPr>
              <a:t>Assist. Professor</a:t>
            </a:r>
          </a:p>
          <a:p>
            <a:endParaRPr lang="en-US" dirty="0"/>
          </a:p>
          <a:p>
            <a:endParaRPr lang="en-US" dirty="0"/>
          </a:p>
        </p:txBody>
      </p:sp>
      <p:sp>
        <p:nvSpPr>
          <p:cNvPr id="5" name="TextBox 4"/>
          <p:cNvSpPr txBox="1"/>
          <p:nvPr/>
        </p:nvSpPr>
        <p:spPr>
          <a:xfrm>
            <a:off x="76200" y="609600"/>
            <a:ext cx="8839200" cy="1323439"/>
          </a:xfrm>
          <a:prstGeom prst="rect">
            <a:avLst/>
          </a:prstGeom>
          <a:noFill/>
        </p:spPr>
        <p:txBody>
          <a:bodyPr wrap="square" rtlCol="0">
            <a:spAutoFit/>
          </a:bodyPr>
          <a:lstStyle/>
          <a:p>
            <a:pPr algn="ctr"/>
            <a:r>
              <a:rPr lang="en-US" sz="4000" b="1" i="1" dirty="0" smtClean="0">
                <a:latin typeface="Bell MT" pitchFamily="18" charset="0"/>
              </a:rPr>
              <a:t>Krishna Institute of Nursing Sciences, Karad</a:t>
            </a:r>
            <a:endParaRPr lang="en-US" sz="4000" b="1" i="1" dirty="0">
              <a:latin typeface="Bell MT" pitchFamily="18" charset="0"/>
            </a:endParaRPr>
          </a:p>
        </p:txBody>
      </p:sp>
      <p:pic>
        <p:nvPicPr>
          <p:cNvPr id="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6452258" y="4952999"/>
            <a:ext cx="2449287" cy="1600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42655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smtClean="0">
                <a:latin typeface="Bell MT" pitchFamily="18" charset="0"/>
              </a:rPr>
              <a:t>INVENTORY</a:t>
            </a:r>
            <a:endParaRPr lang="en-US" sz="4000" b="1" dirty="0">
              <a:latin typeface="Bell MT" pitchFamily="18" charset="0"/>
            </a:endParaRPr>
          </a:p>
        </p:txBody>
      </p:sp>
      <p:sp>
        <p:nvSpPr>
          <p:cNvPr id="3" name="Content Placeholder 2"/>
          <p:cNvSpPr>
            <a:spLocks noGrp="1"/>
          </p:cNvSpPr>
          <p:nvPr>
            <p:ph idx="1"/>
          </p:nvPr>
        </p:nvSpPr>
        <p:spPr/>
        <p:txBody>
          <a:bodyPr/>
          <a:lstStyle/>
          <a:p>
            <a:r>
              <a:rPr lang="en-US" dirty="0">
                <a:latin typeface="Bell MT" pitchFamily="18" charset="0"/>
              </a:rPr>
              <a:t>An </a:t>
            </a:r>
            <a:r>
              <a:rPr lang="en-US" dirty="0" smtClean="0">
                <a:latin typeface="Bell MT" pitchFamily="18" charset="0"/>
              </a:rPr>
              <a:t>is </a:t>
            </a:r>
            <a:r>
              <a:rPr lang="en-US" dirty="0">
                <a:latin typeface="Bell MT" pitchFamily="18" charset="0"/>
              </a:rPr>
              <a:t>a detailed list of all articles on the ward their specification and standard number or quantity.</a:t>
            </a: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4" y="5726545"/>
            <a:ext cx="1731818" cy="11314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65758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rgbClr val="FF0000"/>
                </a:solidFill>
                <a:latin typeface="Bell MT" pitchFamily="18" charset="0"/>
              </a:rPr>
              <a:t>INVENTORY CONTROL</a:t>
            </a:r>
          </a:p>
        </p:txBody>
      </p:sp>
      <p:sp>
        <p:nvSpPr>
          <p:cNvPr id="3" name="Content Placeholder 2"/>
          <p:cNvSpPr>
            <a:spLocks noGrp="1"/>
          </p:cNvSpPr>
          <p:nvPr>
            <p:ph idx="1"/>
          </p:nvPr>
        </p:nvSpPr>
        <p:spPr/>
        <p:txBody>
          <a:bodyPr>
            <a:normAutofit/>
          </a:bodyPr>
          <a:lstStyle/>
          <a:p>
            <a:r>
              <a:rPr lang="en-US" dirty="0" smtClean="0">
                <a:latin typeface="Bell MT" pitchFamily="18" charset="0"/>
              </a:rPr>
              <a:t> </a:t>
            </a:r>
            <a:r>
              <a:rPr lang="en-US" dirty="0">
                <a:latin typeface="Bell MT" pitchFamily="18" charset="0"/>
              </a:rPr>
              <a:t>It means stocking adequate number and kind of stores, so that the materials are available whenever required </a:t>
            </a:r>
            <a:endParaRPr lang="en-US" dirty="0" smtClean="0">
              <a:latin typeface="Bell MT" pitchFamily="18" charset="0"/>
            </a:endParaRPr>
          </a:p>
          <a:p>
            <a:r>
              <a:rPr lang="en-US" dirty="0" smtClean="0">
                <a:latin typeface="Bell MT" pitchFamily="18" charset="0"/>
              </a:rPr>
              <a:t>Inventory </a:t>
            </a:r>
            <a:r>
              <a:rPr lang="en-US" dirty="0">
                <a:latin typeface="Bell MT" pitchFamily="18" charset="0"/>
              </a:rPr>
              <a:t>control is a scientific system which indicates as to what to order, when to order, and how much to order, and how much to stock so that purchasing costs and storing costs are kept as low as possible. </a:t>
            </a:r>
            <a:endParaRPr lang="en-US" dirty="0" smtClean="0">
              <a:latin typeface="Bell MT" pitchFamily="18" charset="0"/>
            </a:endParaRPr>
          </a:p>
          <a:p>
            <a:endParaRPr lang="en-US" dirty="0">
              <a:latin typeface="Bell MT" pitchFamily="18" charset="0"/>
            </a:endParaRPr>
          </a:p>
          <a:p>
            <a:endParaRPr lang="en-US" dirty="0">
              <a:latin typeface="Bell MT" pitchFamily="18" charset="0"/>
            </a:endParaRP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5791200"/>
            <a:ext cx="1731818"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27378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rgbClr val="FF0000"/>
                </a:solidFill>
                <a:latin typeface="Bell MT" pitchFamily="18" charset="0"/>
              </a:rPr>
              <a:t>INVENTORY </a:t>
            </a:r>
            <a:r>
              <a:rPr lang="en-US" sz="4000" b="1" dirty="0" smtClean="0">
                <a:solidFill>
                  <a:srgbClr val="FF0000"/>
                </a:solidFill>
                <a:latin typeface="Bell MT" pitchFamily="18" charset="0"/>
              </a:rPr>
              <a:t>SYSTEM</a:t>
            </a:r>
            <a:endParaRPr lang="en-US" sz="4000" b="1" dirty="0">
              <a:solidFill>
                <a:srgbClr val="FF0000"/>
              </a:solidFill>
              <a:latin typeface="Bell MT" pitchFamily="18" charset="0"/>
            </a:endParaRPr>
          </a:p>
        </p:txBody>
      </p:sp>
      <p:sp>
        <p:nvSpPr>
          <p:cNvPr id="3" name="Content Placeholder 2"/>
          <p:cNvSpPr>
            <a:spLocks noGrp="1"/>
          </p:cNvSpPr>
          <p:nvPr>
            <p:ph idx="1"/>
          </p:nvPr>
        </p:nvSpPr>
        <p:spPr/>
        <p:txBody>
          <a:bodyPr/>
          <a:lstStyle/>
          <a:p>
            <a:r>
              <a:rPr lang="en-US" dirty="0" smtClean="0">
                <a:latin typeface="Bell MT" pitchFamily="18" charset="0"/>
              </a:rPr>
              <a:t>A </a:t>
            </a:r>
            <a:r>
              <a:rPr lang="en-US" dirty="0">
                <a:latin typeface="Bell MT" pitchFamily="18" charset="0"/>
              </a:rPr>
              <a:t>set of policies &amp; controls that monitors levels of inventory and determines what levels should be maintained, when stock should be replenished. (full/complete).</a:t>
            </a: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2" y="5562600"/>
            <a:ext cx="1749491"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63380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rgbClr val="FF0000"/>
                </a:solidFill>
                <a:latin typeface="Bell MT" pitchFamily="18" charset="0"/>
              </a:rPr>
              <a:t>PURPOSES OF </a:t>
            </a:r>
            <a:r>
              <a:rPr lang="en-US" sz="4000" b="1" dirty="0" smtClean="0">
                <a:solidFill>
                  <a:srgbClr val="FF0000"/>
                </a:solidFill>
                <a:latin typeface="Bell MT" pitchFamily="18" charset="0"/>
              </a:rPr>
              <a:t>INVENTORY</a:t>
            </a:r>
            <a:endParaRPr lang="en-US" sz="4000" b="1" dirty="0">
              <a:solidFill>
                <a:srgbClr val="FF0000"/>
              </a:solidFill>
              <a:latin typeface="Bell MT" pitchFamily="18" charset="0"/>
            </a:endParaRPr>
          </a:p>
        </p:txBody>
      </p:sp>
      <p:sp>
        <p:nvSpPr>
          <p:cNvPr id="3" name="Content Placeholder 2"/>
          <p:cNvSpPr>
            <a:spLocks noGrp="1"/>
          </p:cNvSpPr>
          <p:nvPr>
            <p:ph idx="1"/>
          </p:nvPr>
        </p:nvSpPr>
        <p:spPr/>
        <p:txBody>
          <a:bodyPr>
            <a:normAutofit fontScale="85000" lnSpcReduction="20000"/>
          </a:bodyPr>
          <a:lstStyle/>
          <a:p>
            <a:r>
              <a:rPr lang="en-US" dirty="0" smtClean="0">
                <a:latin typeface="Bell MT" pitchFamily="18" charset="0"/>
              </a:rPr>
              <a:t>To make an account of materials held in the ward to check against the recommended standards &amp; take remedial measures.</a:t>
            </a:r>
          </a:p>
          <a:p>
            <a:r>
              <a:rPr lang="en-US" dirty="0" smtClean="0">
                <a:latin typeface="Bell MT" pitchFamily="18" charset="0"/>
              </a:rPr>
              <a:t> To dispose or obsolete (not needed for longer time) material. </a:t>
            </a:r>
          </a:p>
          <a:p>
            <a:r>
              <a:rPr lang="en-US" dirty="0" smtClean="0">
                <a:latin typeface="Bell MT" pitchFamily="18" charset="0"/>
              </a:rPr>
              <a:t>To determine the serviceability of materials.</a:t>
            </a:r>
          </a:p>
          <a:p>
            <a:r>
              <a:rPr lang="en-US" dirty="0" smtClean="0">
                <a:latin typeface="Bell MT" pitchFamily="18" charset="0"/>
              </a:rPr>
              <a:t>To request for repair or replacement. </a:t>
            </a:r>
          </a:p>
          <a:p>
            <a:r>
              <a:rPr lang="en-US" dirty="0" smtClean="0">
                <a:latin typeface="Bell MT" pitchFamily="18" charset="0"/>
              </a:rPr>
              <a:t>To minimize shortages. </a:t>
            </a:r>
          </a:p>
          <a:p>
            <a:r>
              <a:rPr lang="en-US" dirty="0" smtClean="0">
                <a:latin typeface="Bell MT" pitchFamily="18" charset="0"/>
              </a:rPr>
              <a:t>To improve quality of care for the smooth function of an organization.</a:t>
            </a:r>
          </a:p>
          <a:p>
            <a:r>
              <a:rPr lang="en-US" dirty="0" smtClean="0">
                <a:latin typeface="Bell MT" pitchFamily="18" charset="0"/>
              </a:rPr>
              <a:t> To protect against stock outs.</a:t>
            </a:r>
          </a:p>
          <a:p>
            <a:endParaRPr lang="en-US" dirty="0">
              <a:latin typeface="Bell MT" pitchFamily="18" charset="0"/>
            </a:endParaRP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60198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455438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dirty="0" smtClean="0">
                <a:solidFill>
                  <a:srgbClr val="C00000"/>
                </a:solidFill>
                <a:latin typeface="Bell MT" pitchFamily="18" charset="0"/>
              </a:rPr>
              <a:t>INVENTORY COUNTING SYSTEMS</a:t>
            </a:r>
            <a:endParaRPr lang="en-US" sz="4000" dirty="0">
              <a:solidFill>
                <a:srgbClr val="C00000"/>
              </a:solidFill>
              <a:latin typeface="Bell MT" pitchFamily="18" charset="0"/>
            </a:endParaRPr>
          </a:p>
        </p:txBody>
      </p:sp>
      <p:sp>
        <p:nvSpPr>
          <p:cNvPr id="3" name="Content Placeholder 2"/>
          <p:cNvSpPr>
            <a:spLocks noGrp="1"/>
          </p:cNvSpPr>
          <p:nvPr>
            <p:ph idx="1"/>
          </p:nvPr>
        </p:nvSpPr>
        <p:spPr/>
        <p:txBody>
          <a:bodyPr>
            <a:normAutofit/>
          </a:bodyPr>
          <a:lstStyle/>
          <a:p>
            <a:pPr marL="0" indent="0">
              <a:buNone/>
            </a:pPr>
            <a:r>
              <a:rPr lang="en-US" dirty="0" smtClean="0">
                <a:latin typeface="Bell MT" pitchFamily="18" charset="0"/>
              </a:rPr>
              <a:t>1)Periodic System:- </a:t>
            </a:r>
          </a:p>
          <a:p>
            <a:pPr marL="0" indent="0">
              <a:buNone/>
            </a:pPr>
            <a:r>
              <a:rPr lang="en-US" dirty="0" smtClean="0">
                <a:latin typeface="Bell MT" pitchFamily="18" charset="0"/>
              </a:rPr>
              <a:t>This </a:t>
            </a:r>
            <a:r>
              <a:rPr lang="en-US" dirty="0">
                <a:latin typeface="Bell MT" pitchFamily="18" charset="0"/>
              </a:rPr>
              <a:t>is a physical count of items in inventory </a:t>
            </a:r>
            <a:endParaRPr lang="en-US" dirty="0" smtClean="0">
              <a:latin typeface="Bell MT" pitchFamily="18" charset="0"/>
            </a:endParaRPr>
          </a:p>
          <a:p>
            <a:pPr marL="0" indent="0">
              <a:buNone/>
            </a:pPr>
            <a:r>
              <a:rPr lang="en-US" dirty="0" smtClean="0">
                <a:latin typeface="Bell MT" pitchFamily="18" charset="0"/>
              </a:rPr>
              <a:t>Is </a:t>
            </a:r>
            <a:r>
              <a:rPr lang="en-US" dirty="0">
                <a:latin typeface="Bell MT" pitchFamily="18" charset="0"/>
              </a:rPr>
              <a:t>made at periodic intervals (e.g. weekly, monthly) in order to decide how much to order of each item. </a:t>
            </a:r>
            <a:endParaRPr lang="en-US" dirty="0" smtClean="0">
              <a:latin typeface="Bell MT" pitchFamily="18" charset="0"/>
            </a:endParaRPr>
          </a:p>
          <a:p>
            <a:pPr marL="0" indent="0">
              <a:buNone/>
            </a:pPr>
            <a:r>
              <a:rPr lang="en-US" dirty="0" smtClean="0">
                <a:latin typeface="Bell MT" pitchFamily="18" charset="0"/>
              </a:rPr>
              <a:t>Major </a:t>
            </a:r>
            <a:r>
              <a:rPr lang="en-US" dirty="0">
                <a:latin typeface="Bell MT" pitchFamily="18" charset="0"/>
              </a:rPr>
              <a:t>users: Supermarkets, discounts stores, and department stores.</a:t>
            </a:r>
          </a:p>
          <a:p>
            <a:pPr marL="0" indent="0">
              <a:buNone/>
            </a:pPr>
            <a:endParaRPr lang="en-US" dirty="0">
              <a:latin typeface="Bell MT" pitchFamily="18" charset="0"/>
            </a:endParaRP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60198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57508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1600200"/>
            <a:ext cx="8229600" cy="4876800"/>
          </a:xfrm>
        </p:spPr>
        <p:txBody>
          <a:bodyPr>
            <a:normAutofit/>
          </a:bodyPr>
          <a:lstStyle/>
          <a:p>
            <a:pPr marL="0" indent="0">
              <a:buNone/>
            </a:pPr>
            <a:r>
              <a:rPr lang="en-US" dirty="0" smtClean="0">
                <a:latin typeface="Bell MT" pitchFamily="18" charset="0"/>
              </a:rPr>
              <a:t>2) </a:t>
            </a:r>
            <a:r>
              <a:rPr lang="en-US" dirty="0">
                <a:latin typeface="Bell MT" pitchFamily="18" charset="0"/>
              </a:rPr>
              <a:t>Perpetual Inventory System </a:t>
            </a:r>
          </a:p>
          <a:p>
            <a:pPr marL="0" indent="0">
              <a:buNone/>
            </a:pPr>
            <a:r>
              <a:rPr lang="en-US" dirty="0">
                <a:latin typeface="Bell MT" pitchFamily="18" charset="0"/>
              </a:rPr>
              <a:t>K</a:t>
            </a:r>
            <a:r>
              <a:rPr lang="en-US" dirty="0" smtClean="0">
                <a:latin typeface="Bell MT" pitchFamily="18" charset="0"/>
              </a:rPr>
              <a:t>eeps </a:t>
            </a:r>
            <a:r>
              <a:rPr lang="en-US" dirty="0">
                <a:latin typeface="Bell MT" pitchFamily="18" charset="0"/>
              </a:rPr>
              <a:t>track of removals from inventory continuously, thus monitoring current levels of each item.</a:t>
            </a:r>
          </a:p>
          <a:p>
            <a:pPr marL="0" indent="0">
              <a:buNone/>
            </a:pPr>
            <a:r>
              <a:rPr lang="en-US" dirty="0">
                <a:latin typeface="Bell MT" pitchFamily="18" charset="0"/>
              </a:rPr>
              <a:t>3) Two-</a:t>
            </a:r>
            <a:r>
              <a:rPr lang="en-US" dirty="0" err="1">
                <a:latin typeface="Bell MT" pitchFamily="18" charset="0"/>
              </a:rPr>
              <a:t>BinSystem</a:t>
            </a:r>
            <a:r>
              <a:rPr lang="en-US" dirty="0">
                <a:latin typeface="Bell MT" pitchFamily="18" charset="0"/>
              </a:rPr>
              <a:t>: Two containers of inventory; reorder when the first is empty.</a:t>
            </a:r>
          </a:p>
          <a:p>
            <a:pPr marL="0" indent="0">
              <a:buNone/>
            </a:pPr>
            <a:r>
              <a:rPr lang="en-US" dirty="0">
                <a:latin typeface="Bell MT" pitchFamily="18" charset="0"/>
                <a:hlinkClick r:id="rId2" tooltip="4) Universal Bar Code :&#10;Bar code printed on a label that&#10;ha..."/>
              </a:rPr>
              <a:t> </a:t>
            </a:r>
            <a:r>
              <a:rPr lang="en-US" dirty="0">
                <a:latin typeface="Bell MT" pitchFamily="18" charset="0"/>
              </a:rPr>
              <a:t>4) Universal Bar Code : Bar code printed on a label that has information about the item to which it is attached. </a:t>
            </a:r>
          </a:p>
          <a:p>
            <a:endParaRPr lang="en-US" dirty="0"/>
          </a:p>
        </p:txBody>
      </p:sp>
      <p:pic>
        <p:nvPicPr>
          <p:cNvPr id="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072" t="24883" b="27161"/>
          <a:stretch/>
        </p:blipFill>
        <p:spPr bwMode="auto">
          <a:xfrm>
            <a:off x="7712598" y="3048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3529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rgbClr val="FF0000"/>
                </a:solidFill>
                <a:latin typeface="Bell MT" pitchFamily="18" charset="0"/>
              </a:rPr>
              <a:t>TYPES OF INVENTORY</a:t>
            </a:r>
          </a:p>
        </p:txBody>
      </p:sp>
      <p:sp>
        <p:nvSpPr>
          <p:cNvPr id="3" name="Content Placeholder 2"/>
          <p:cNvSpPr>
            <a:spLocks noGrp="1"/>
          </p:cNvSpPr>
          <p:nvPr>
            <p:ph idx="1"/>
          </p:nvPr>
        </p:nvSpPr>
        <p:spPr/>
        <p:txBody>
          <a:bodyPr>
            <a:normAutofit/>
          </a:bodyPr>
          <a:lstStyle/>
          <a:p>
            <a:pPr marL="0" indent="0">
              <a:buNone/>
            </a:pPr>
            <a:r>
              <a:rPr lang="en-US" b="1" dirty="0" smtClean="0">
                <a:solidFill>
                  <a:srgbClr val="FF0000"/>
                </a:solidFill>
                <a:latin typeface="Bell MT" pitchFamily="18" charset="0"/>
              </a:rPr>
              <a:t>1. Official Inventory </a:t>
            </a:r>
          </a:p>
          <a:p>
            <a:pPr marL="0" indent="0">
              <a:buNone/>
            </a:pPr>
            <a:r>
              <a:rPr lang="en-US" dirty="0" smtClean="0">
                <a:latin typeface="Bell MT" pitchFamily="18" charset="0"/>
              </a:rPr>
              <a:t> </a:t>
            </a:r>
            <a:r>
              <a:rPr lang="en-US" dirty="0">
                <a:latin typeface="Bell MT" pitchFamily="18" charset="0"/>
              </a:rPr>
              <a:t>Materials lying in the main stores and being accounted for but have not been issued to the user units. </a:t>
            </a:r>
            <a:endParaRPr lang="en-US" dirty="0" smtClean="0">
              <a:latin typeface="Bell MT" pitchFamily="18" charset="0"/>
            </a:endParaRPr>
          </a:p>
          <a:p>
            <a:pPr marL="0" indent="0">
              <a:buNone/>
            </a:pPr>
            <a:r>
              <a:rPr lang="en-US" dirty="0" err="1" smtClean="0">
                <a:latin typeface="Bell MT" pitchFamily="18" charset="0"/>
              </a:rPr>
              <a:t>e.g</a:t>
            </a:r>
            <a:r>
              <a:rPr lang="en-US" dirty="0" smtClean="0">
                <a:latin typeface="Bell MT" pitchFamily="18" charset="0"/>
              </a:rPr>
              <a:t> </a:t>
            </a:r>
            <a:r>
              <a:rPr lang="en-US" dirty="0">
                <a:latin typeface="Bell MT" pitchFamily="18" charset="0"/>
              </a:rPr>
              <a:t>medical and surgical items ,dressings, linens, X ray supplies, </a:t>
            </a:r>
            <a:r>
              <a:rPr lang="en-US" dirty="0" err="1">
                <a:latin typeface="Bell MT" pitchFamily="18" charset="0"/>
              </a:rPr>
              <a:t>laboratrary</a:t>
            </a:r>
            <a:r>
              <a:rPr lang="en-US" dirty="0">
                <a:latin typeface="Bell MT" pitchFamily="18" charset="0"/>
              </a:rPr>
              <a:t> items etc. </a:t>
            </a:r>
            <a:endParaRPr lang="en-US" dirty="0" smtClean="0">
              <a:latin typeface="Bell MT" pitchFamily="18" charset="0"/>
            </a:endParaRPr>
          </a:p>
          <a:p>
            <a:pPr marL="0" indent="0">
              <a:buNone/>
            </a:pPr>
            <a:endParaRPr lang="en-US" dirty="0">
              <a:latin typeface="Bell MT" pitchFamily="18" charset="0"/>
            </a:endParaRP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60198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62940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solidFill>
                  <a:srgbClr val="FF0000"/>
                </a:solidFill>
                <a:latin typeface="Bell MT" pitchFamily="18" charset="0"/>
              </a:rPr>
              <a:t>Unofficial inventory</a:t>
            </a:r>
            <a:endParaRPr lang="en-US" b="1" dirty="0">
              <a:solidFill>
                <a:srgbClr val="FF0000"/>
              </a:solidFill>
            </a:endParaRPr>
          </a:p>
        </p:txBody>
      </p:sp>
      <p:sp>
        <p:nvSpPr>
          <p:cNvPr id="3" name="Content Placeholder 2"/>
          <p:cNvSpPr>
            <a:spLocks noGrp="1"/>
          </p:cNvSpPr>
          <p:nvPr>
            <p:ph idx="1"/>
          </p:nvPr>
        </p:nvSpPr>
        <p:spPr>
          <a:xfrm>
            <a:off x="457200" y="1600200"/>
            <a:ext cx="8534400" cy="4525963"/>
          </a:xfrm>
        </p:spPr>
        <p:txBody>
          <a:bodyPr/>
          <a:lstStyle/>
          <a:p>
            <a:r>
              <a:rPr lang="en-US" dirty="0" smtClean="0">
                <a:latin typeface="Bell MT" pitchFamily="18" charset="0"/>
              </a:rPr>
              <a:t>The </a:t>
            </a:r>
            <a:r>
              <a:rPr lang="en-US" dirty="0">
                <a:latin typeface="Bell MT" pitchFamily="18" charset="0"/>
              </a:rPr>
              <a:t>materials have been issued to the user units like the dispensary, CSSD , Laundry , wards, OPD </a:t>
            </a:r>
            <a:r>
              <a:rPr lang="en-US" dirty="0" err="1">
                <a:latin typeface="Bell MT" pitchFamily="18" charset="0"/>
              </a:rPr>
              <a:t>etc</a:t>
            </a:r>
            <a:r>
              <a:rPr lang="en-US" dirty="0">
                <a:latin typeface="Bell MT" pitchFamily="18" charset="0"/>
              </a:rPr>
              <a:t> . </a:t>
            </a:r>
            <a:endParaRPr lang="en-US" dirty="0" smtClean="0">
              <a:latin typeface="Bell MT" pitchFamily="18" charset="0"/>
            </a:endParaRPr>
          </a:p>
          <a:p>
            <a:r>
              <a:rPr lang="en-US" dirty="0" smtClean="0">
                <a:latin typeface="Bell MT" pitchFamily="18" charset="0"/>
              </a:rPr>
              <a:t>In </a:t>
            </a:r>
            <a:r>
              <a:rPr lang="en-US" dirty="0">
                <a:latin typeface="Bell MT" pitchFamily="18" charset="0"/>
              </a:rPr>
              <a:t>case of forecasting or demand estimation these items are not taken into consideration by the hospital administration, so it is called as un official inventory for hospitals</a:t>
            </a:r>
          </a:p>
          <a:p>
            <a:endParaRPr lang="en-US" dirty="0"/>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60198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97370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latin typeface="Bell MT" pitchFamily="18" charset="0"/>
              </a:rPr>
              <a:t>OBJECTIVES OF INVENTORY CONTROL</a:t>
            </a:r>
          </a:p>
        </p:txBody>
      </p:sp>
      <p:sp>
        <p:nvSpPr>
          <p:cNvPr id="3" name="Content Placeholder 2"/>
          <p:cNvSpPr>
            <a:spLocks noGrp="1"/>
          </p:cNvSpPr>
          <p:nvPr>
            <p:ph idx="1"/>
          </p:nvPr>
        </p:nvSpPr>
        <p:spPr/>
        <p:txBody>
          <a:bodyPr>
            <a:normAutofit fontScale="92500"/>
          </a:bodyPr>
          <a:lstStyle/>
          <a:p>
            <a:r>
              <a:rPr lang="en-US" dirty="0" smtClean="0">
                <a:latin typeface="Bell MT" pitchFamily="18" charset="0"/>
              </a:rPr>
              <a:t>To </a:t>
            </a:r>
            <a:r>
              <a:rPr lang="en-US" dirty="0">
                <a:latin typeface="Bell MT" pitchFamily="18" charset="0"/>
              </a:rPr>
              <a:t>supply the materials in time </a:t>
            </a:r>
            <a:endParaRPr lang="en-US" dirty="0" smtClean="0">
              <a:latin typeface="Bell MT" pitchFamily="18" charset="0"/>
            </a:endParaRPr>
          </a:p>
          <a:p>
            <a:r>
              <a:rPr lang="en-US" dirty="0" smtClean="0">
                <a:latin typeface="Bell MT" pitchFamily="18" charset="0"/>
              </a:rPr>
              <a:t>To </a:t>
            </a:r>
            <a:r>
              <a:rPr lang="en-US" dirty="0">
                <a:latin typeface="Bell MT" pitchFamily="18" charset="0"/>
              </a:rPr>
              <a:t>give maximum clients service </a:t>
            </a:r>
            <a:endParaRPr lang="en-US" dirty="0" smtClean="0">
              <a:latin typeface="Bell MT" pitchFamily="18" charset="0"/>
            </a:endParaRPr>
          </a:p>
          <a:p>
            <a:r>
              <a:rPr lang="en-US" dirty="0" smtClean="0">
                <a:latin typeface="Bell MT" pitchFamily="18" charset="0"/>
              </a:rPr>
              <a:t> </a:t>
            </a:r>
            <a:r>
              <a:rPr lang="en-US" dirty="0">
                <a:latin typeface="Bell MT" pitchFamily="18" charset="0"/>
              </a:rPr>
              <a:t>To reduce or minimize investment in inventories </a:t>
            </a:r>
            <a:endParaRPr lang="en-US" dirty="0" smtClean="0">
              <a:latin typeface="Bell MT" pitchFamily="18" charset="0"/>
            </a:endParaRPr>
          </a:p>
          <a:p>
            <a:r>
              <a:rPr lang="en-US" dirty="0" smtClean="0">
                <a:latin typeface="Bell MT" pitchFamily="18" charset="0"/>
              </a:rPr>
              <a:t> </a:t>
            </a:r>
            <a:r>
              <a:rPr lang="en-US" dirty="0">
                <a:latin typeface="Bell MT" pitchFamily="18" charset="0"/>
              </a:rPr>
              <a:t>To avoid shortage of stock </a:t>
            </a:r>
            <a:endParaRPr lang="en-US" dirty="0" smtClean="0">
              <a:latin typeface="Bell MT" pitchFamily="18" charset="0"/>
            </a:endParaRPr>
          </a:p>
          <a:p>
            <a:r>
              <a:rPr lang="en-US" dirty="0" smtClean="0">
                <a:latin typeface="Bell MT" pitchFamily="18" charset="0"/>
              </a:rPr>
              <a:t> </a:t>
            </a:r>
            <a:r>
              <a:rPr lang="en-US" dirty="0">
                <a:latin typeface="Bell MT" pitchFamily="18" charset="0"/>
              </a:rPr>
              <a:t>To minimize the losses </a:t>
            </a:r>
            <a:endParaRPr lang="en-US" dirty="0" smtClean="0">
              <a:latin typeface="Bell MT" pitchFamily="18" charset="0"/>
            </a:endParaRPr>
          </a:p>
          <a:p>
            <a:r>
              <a:rPr lang="en-US" dirty="0" smtClean="0">
                <a:latin typeface="Bell MT" pitchFamily="18" charset="0"/>
              </a:rPr>
              <a:t> </a:t>
            </a:r>
            <a:r>
              <a:rPr lang="en-US" dirty="0">
                <a:latin typeface="Bell MT" pitchFamily="18" charset="0"/>
              </a:rPr>
              <a:t>To meet unforeseen future demand. </a:t>
            </a:r>
            <a:endParaRPr lang="en-US" dirty="0" smtClean="0">
              <a:latin typeface="Bell MT" pitchFamily="18" charset="0"/>
            </a:endParaRPr>
          </a:p>
          <a:p>
            <a:r>
              <a:rPr lang="en-US" dirty="0" smtClean="0">
                <a:latin typeface="Bell MT" pitchFamily="18" charset="0"/>
              </a:rPr>
              <a:t> </a:t>
            </a:r>
            <a:r>
              <a:rPr lang="en-US" dirty="0">
                <a:latin typeface="Bell MT" pitchFamily="18" charset="0"/>
              </a:rPr>
              <a:t>To minimize idle time by avoiding stock outs and shortages. </a:t>
            </a:r>
          </a:p>
          <a:p>
            <a:pPr marL="0" indent="0">
              <a:buNone/>
            </a:pPr>
            <a:endParaRPr lang="en-US" dirty="0">
              <a:latin typeface="Bell MT" pitchFamily="18" charset="0"/>
            </a:endParaRP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60198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644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latin typeface="Bell MT" pitchFamily="18" charset="0"/>
              </a:rPr>
              <a:t>Inventory control involves</a:t>
            </a:r>
          </a:p>
        </p:txBody>
      </p:sp>
      <p:sp>
        <p:nvSpPr>
          <p:cNvPr id="3" name="Content Placeholder 2"/>
          <p:cNvSpPr>
            <a:spLocks noGrp="1"/>
          </p:cNvSpPr>
          <p:nvPr>
            <p:ph idx="1"/>
          </p:nvPr>
        </p:nvSpPr>
        <p:spPr/>
        <p:txBody>
          <a:bodyPr/>
          <a:lstStyle/>
          <a:p>
            <a:r>
              <a:rPr lang="en-US" dirty="0" smtClean="0">
                <a:latin typeface="Bell MT" pitchFamily="18" charset="0"/>
              </a:rPr>
              <a:t>Maintenance </a:t>
            </a:r>
            <a:r>
              <a:rPr lang="en-US" dirty="0">
                <a:latin typeface="Bell MT" pitchFamily="18" charset="0"/>
              </a:rPr>
              <a:t>of stores record. </a:t>
            </a:r>
            <a:endParaRPr lang="en-US" dirty="0" smtClean="0">
              <a:latin typeface="Bell MT" pitchFamily="18" charset="0"/>
            </a:endParaRPr>
          </a:p>
          <a:p>
            <a:r>
              <a:rPr lang="en-US" dirty="0" smtClean="0">
                <a:latin typeface="Bell MT" pitchFamily="18" charset="0"/>
              </a:rPr>
              <a:t> </a:t>
            </a:r>
            <a:r>
              <a:rPr lang="en-US" dirty="0">
                <a:latin typeface="Bell MT" pitchFamily="18" charset="0"/>
              </a:rPr>
              <a:t>Physical control of materials. </a:t>
            </a:r>
            <a:endParaRPr lang="en-US" dirty="0" smtClean="0">
              <a:latin typeface="Bell MT" pitchFamily="18" charset="0"/>
            </a:endParaRPr>
          </a:p>
          <a:p>
            <a:r>
              <a:rPr lang="en-US" dirty="0" smtClean="0">
                <a:latin typeface="Bell MT" pitchFamily="18" charset="0"/>
              </a:rPr>
              <a:t> </a:t>
            </a:r>
            <a:r>
              <a:rPr lang="en-US" dirty="0">
                <a:latin typeface="Bell MT" pitchFamily="18" charset="0"/>
              </a:rPr>
              <a:t>Preservation of materials. </a:t>
            </a:r>
            <a:endParaRPr lang="en-US" dirty="0" smtClean="0">
              <a:latin typeface="Bell MT" pitchFamily="18" charset="0"/>
            </a:endParaRPr>
          </a:p>
          <a:p>
            <a:r>
              <a:rPr lang="en-US" dirty="0" smtClean="0">
                <a:latin typeface="Bell MT" pitchFamily="18" charset="0"/>
              </a:rPr>
              <a:t> </a:t>
            </a:r>
            <a:r>
              <a:rPr lang="en-US" dirty="0">
                <a:latin typeface="Bell MT" pitchFamily="18" charset="0"/>
              </a:rPr>
              <a:t>Minimization of obsolescence . </a:t>
            </a:r>
            <a:endParaRPr lang="en-US" dirty="0" smtClean="0">
              <a:latin typeface="Bell MT" pitchFamily="18" charset="0"/>
            </a:endParaRPr>
          </a:p>
          <a:p>
            <a:r>
              <a:rPr lang="en-US" dirty="0" smtClean="0">
                <a:latin typeface="Bell MT" pitchFamily="18" charset="0"/>
              </a:rPr>
              <a:t>Reconciliation </a:t>
            </a:r>
            <a:r>
              <a:rPr lang="en-US" dirty="0">
                <a:latin typeface="Bell MT" pitchFamily="18" charset="0"/>
              </a:rPr>
              <a:t>of stocks with book figures </a:t>
            </a:r>
          </a:p>
          <a:p>
            <a:endParaRPr lang="en-US" dirty="0">
              <a:latin typeface="Bell MT" pitchFamily="18" charset="0"/>
            </a:endParaRP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60198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09956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latin typeface="Bell MT" pitchFamily="18" charset="0"/>
              </a:rPr>
              <a:t>TECHNIQUES OF INVENTORY CONTROL</a:t>
            </a:r>
          </a:p>
        </p:txBody>
      </p:sp>
      <p:sp>
        <p:nvSpPr>
          <p:cNvPr id="3" name="Content Placeholder 2"/>
          <p:cNvSpPr>
            <a:spLocks noGrp="1"/>
          </p:cNvSpPr>
          <p:nvPr>
            <p:ph idx="1"/>
          </p:nvPr>
        </p:nvSpPr>
        <p:spPr/>
        <p:txBody>
          <a:bodyPr/>
          <a:lstStyle/>
          <a:p>
            <a:r>
              <a:rPr lang="en-US" dirty="0" smtClean="0">
                <a:latin typeface="Bell MT" pitchFamily="18" charset="0"/>
              </a:rPr>
              <a:t>ABC</a:t>
            </a:r>
            <a:r>
              <a:rPr lang="en-US" dirty="0">
                <a:latin typeface="Bell MT" pitchFamily="18" charset="0"/>
              </a:rPr>
              <a:t>( Always ,Better, Control) </a:t>
            </a:r>
            <a:endParaRPr lang="en-US" dirty="0" smtClean="0">
              <a:latin typeface="Bell MT" pitchFamily="18" charset="0"/>
            </a:endParaRPr>
          </a:p>
          <a:p>
            <a:r>
              <a:rPr lang="en-US" dirty="0" smtClean="0">
                <a:latin typeface="Bell MT" pitchFamily="18" charset="0"/>
              </a:rPr>
              <a:t> </a:t>
            </a:r>
            <a:r>
              <a:rPr lang="en-US" dirty="0">
                <a:latin typeface="Bell MT" pitchFamily="18" charset="0"/>
              </a:rPr>
              <a:t>VED(Vital, Essential, Desirable) </a:t>
            </a:r>
            <a:endParaRPr lang="en-US" dirty="0" smtClean="0">
              <a:latin typeface="Bell MT" pitchFamily="18" charset="0"/>
            </a:endParaRPr>
          </a:p>
          <a:p>
            <a:r>
              <a:rPr lang="en-US" dirty="0" smtClean="0">
                <a:latin typeface="Bell MT" pitchFamily="18" charset="0"/>
              </a:rPr>
              <a:t> </a:t>
            </a:r>
            <a:r>
              <a:rPr lang="en-US" dirty="0">
                <a:latin typeface="Bell MT" pitchFamily="18" charset="0"/>
              </a:rPr>
              <a:t>HML(High, Medium , Low) </a:t>
            </a:r>
            <a:endParaRPr lang="en-US" dirty="0" smtClean="0">
              <a:latin typeface="Bell MT" pitchFamily="18" charset="0"/>
            </a:endParaRPr>
          </a:p>
          <a:p>
            <a:r>
              <a:rPr lang="en-US" dirty="0" smtClean="0">
                <a:latin typeface="Bell MT" pitchFamily="18" charset="0"/>
              </a:rPr>
              <a:t> </a:t>
            </a:r>
            <a:r>
              <a:rPr lang="en-US" dirty="0">
                <a:latin typeface="Bell MT" pitchFamily="18" charset="0"/>
              </a:rPr>
              <a:t>FSN(Fast, Slow moving and Non moving) </a:t>
            </a:r>
            <a:endParaRPr lang="en-US" dirty="0" smtClean="0">
              <a:latin typeface="Bell MT" pitchFamily="18" charset="0"/>
            </a:endParaRPr>
          </a:p>
          <a:p>
            <a:r>
              <a:rPr lang="en-US" dirty="0" smtClean="0">
                <a:latin typeface="Bell MT" pitchFamily="18" charset="0"/>
              </a:rPr>
              <a:t> </a:t>
            </a:r>
            <a:r>
              <a:rPr lang="en-US" dirty="0">
                <a:latin typeface="Bell MT" pitchFamily="18" charset="0"/>
              </a:rPr>
              <a:t>SDE(Scarce, Difficult, Easy)</a:t>
            </a: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60198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73679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smtClean="0">
                <a:solidFill>
                  <a:srgbClr val="FF0000"/>
                </a:solidFill>
                <a:latin typeface="Bell MT" pitchFamily="18" charset="0"/>
              </a:rPr>
              <a:t>1. ABC</a:t>
            </a:r>
            <a:r>
              <a:rPr lang="en-US" sz="4000" b="1" dirty="0">
                <a:solidFill>
                  <a:srgbClr val="FF0000"/>
                </a:solidFill>
                <a:latin typeface="Bell MT" pitchFamily="18" charset="0"/>
              </a:rPr>
              <a:t>( Always ,Better, Control)</a:t>
            </a:r>
          </a:p>
        </p:txBody>
      </p:sp>
      <p:sp>
        <p:nvSpPr>
          <p:cNvPr id="3" name="Content Placeholder 2"/>
          <p:cNvSpPr>
            <a:spLocks noGrp="1"/>
          </p:cNvSpPr>
          <p:nvPr>
            <p:ph idx="1"/>
          </p:nvPr>
        </p:nvSpPr>
        <p:spPr>
          <a:xfrm>
            <a:off x="457200" y="1600200"/>
            <a:ext cx="8534400" cy="4876800"/>
          </a:xfrm>
        </p:spPr>
        <p:txBody>
          <a:bodyPr>
            <a:normAutofit lnSpcReduction="10000"/>
          </a:bodyPr>
          <a:lstStyle/>
          <a:p>
            <a:pPr marL="0" indent="0">
              <a:buNone/>
            </a:pPr>
            <a:r>
              <a:rPr lang="en-US" b="1" i="1" u="sng" dirty="0">
                <a:latin typeface="Bell MT" pitchFamily="18" charset="0"/>
              </a:rPr>
              <a:t>A-    Items </a:t>
            </a:r>
            <a:r>
              <a:rPr lang="en-US" b="1" i="1" u="sng" dirty="0" smtClean="0">
                <a:latin typeface="Bell MT" pitchFamily="18" charset="0"/>
              </a:rPr>
              <a:t>(</a:t>
            </a:r>
            <a:r>
              <a:rPr lang="en-US" dirty="0">
                <a:latin typeface="Bell MT" pitchFamily="18" charset="0"/>
              </a:rPr>
              <a:t>DEFIBRILLATOR, </a:t>
            </a:r>
            <a:r>
              <a:rPr lang="en-US" dirty="0" smtClean="0">
                <a:latin typeface="Bell MT" pitchFamily="18" charset="0"/>
              </a:rPr>
              <a:t>VENTILLATOR</a:t>
            </a:r>
            <a:r>
              <a:rPr lang="en-US" b="1" i="1" u="sng" dirty="0">
                <a:latin typeface="Bell MT" pitchFamily="18" charset="0"/>
              </a:rPr>
              <a:t>)</a:t>
            </a:r>
            <a:endParaRPr lang="en-US" b="1" i="1" u="sng" dirty="0" smtClean="0">
              <a:latin typeface="Bell MT" pitchFamily="18" charset="0"/>
            </a:endParaRPr>
          </a:p>
          <a:p>
            <a:pPr>
              <a:buFont typeface="Wingdings" pitchFamily="2" charset="2"/>
              <a:buChar char="v"/>
            </a:pPr>
            <a:r>
              <a:rPr lang="en-US" dirty="0" smtClean="0">
                <a:latin typeface="Bell MT" pitchFamily="18" charset="0"/>
              </a:rPr>
              <a:t>Very</a:t>
            </a:r>
            <a:r>
              <a:rPr lang="en-US" dirty="0">
                <a:latin typeface="Bell MT" pitchFamily="18" charset="0"/>
              </a:rPr>
              <a:t> tight controls </a:t>
            </a:r>
            <a:endParaRPr lang="en-US" dirty="0" smtClean="0">
              <a:latin typeface="Bell MT" pitchFamily="18" charset="0"/>
            </a:endParaRPr>
          </a:p>
          <a:p>
            <a:pPr>
              <a:buFont typeface="Wingdings" pitchFamily="2" charset="2"/>
              <a:buChar char="v"/>
            </a:pPr>
            <a:r>
              <a:rPr lang="en-US" dirty="0" smtClean="0">
                <a:latin typeface="Bell MT" pitchFamily="18" charset="0"/>
              </a:rPr>
              <a:t>Accurate</a:t>
            </a:r>
            <a:r>
              <a:rPr lang="en-US" dirty="0">
                <a:latin typeface="Bell MT" pitchFamily="18" charset="0"/>
              </a:rPr>
              <a:t> </a:t>
            </a:r>
            <a:r>
              <a:rPr lang="en-US" dirty="0" smtClean="0">
                <a:latin typeface="Bell MT" pitchFamily="18" charset="0"/>
              </a:rPr>
              <a:t>records.</a:t>
            </a:r>
          </a:p>
          <a:p>
            <a:pPr>
              <a:buFont typeface="Wingdings" pitchFamily="2" charset="2"/>
              <a:buChar char="v"/>
            </a:pPr>
            <a:r>
              <a:rPr lang="en-US" dirty="0" smtClean="0">
                <a:latin typeface="Bell MT" pitchFamily="18" charset="0"/>
              </a:rPr>
              <a:t>Maximum</a:t>
            </a:r>
            <a:r>
              <a:rPr lang="en-US" dirty="0">
                <a:latin typeface="Bell MT" pitchFamily="18" charset="0"/>
              </a:rPr>
              <a:t> follow up &amp; </a:t>
            </a:r>
            <a:r>
              <a:rPr lang="en-US" dirty="0" smtClean="0">
                <a:latin typeface="Bell MT" pitchFamily="18" charset="0"/>
              </a:rPr>
              <a:t>expediting.</a:t>
            </a:r>
          </a:p>
          <a:p>
            <a:pPr>
              <a:buFont typeface="Wingdings" pitchFamily="2" charset="2"/>
              <a:buChar char="v"/>
            </a:pPr>
            <a:r>
              <a:rPr lang="en-US" dirty="0" smtClean="0">
                <a:latin typeface="Bell MT" pitchFamily="18" charset="0"/>
              </a:rPr>
              <a:t>Strict</a:t>
            </a:r>
            <a:r>
              <a:rPr lang="en-US" dirty="0">
                <a:latin typeface="Bell MT" pitchFamily="18" charset="0"/>
              </a:rPr>
              <a:t> and close </a:t>
            </a:r>
            <a:r>
              <a:rPr lang="en-US" dirty="0" smtClean="0">
                <a:latin typeface="Bell MT" pitchFamily="18" charset="0"/>
              </a:rPr>
              <a:t>watch</a:t>
            </a:r>
          </a:p>
          <a:p>
            <a:pPr>
              <a:buFont typeface="Wingdings" pitchFamily="2" charset="2"/>
              <a:buChar char="v"/>
            </a:pPr>
            <a:r>
              <a:rPr lang="en-US" dirty="0" smtClean="0">
                <a:latin typeface="Bell MT" pitchFamily="18" charset="0"/>
              </a:rPr>
              <a:t>Safety</a:t>
            </a:r>
            <a:r>
              <a:rPr lang="en-US" dirty="0">
                <a:latin typeface="Bell MT" pitchFamily="18" charset="0"/>
              </a:rPr>
              <a:t> stocks should be </a:t>
            </a:r>
            <a:r>
              <a:rPr lang="en-US" dirty="0" smtClean="0">
                <a:latin typeface="Bell MT" pitchFamily="18" charset="0"/>
              </a:rPr>
              <a:t>low</a:t>
            </a:r>
          </a:p>
          <a:p>
            <a:pPr>
              <a:buFont typeface="Wingdings" pitchFamily="2" charset="2"/>
              <a:buChar char="v"/>
            </a:pPr>
            <a:r>
              <a:rPr lang="en-US" dirty="0" smtClean="0">
                <a:latin typeface="Bell MT" pitchFamily="18" charset="0"/>
              </a:rPr>
              <a:t>Management</a:t>
            </a:r>
            <a:r>
              <a:rPr lang="en-US" dirty="0">
                <a:latin typeface="Bell MT" pitchFamily="18" charset="0"/>
              </a:rPr>
              <a:t> of items should be done at  top </a:t>
            </a:r>
            <a:endParaRPr lang="en-US" dirty="0" smtClean="0">
              <a:latin typeface="Bell MT" pitchFamily="18" charset="0"/>
            </a:endParaRPr>
          </a:p>
          <a:p>
            <a:pPr marL="0" indent="0">
              <a:buNone/>
            </a:pPr>
            <a:r>
              <a:rPr lang="en-US" dirty="0" smtClean="0">
                <a:latin typeface="Bell MT" pitchFamily="18" charset="0"/>
              </a:rPr>
              <a:t>management</a:t>
            </a:r>
            <a:r>
              <a:rPr lang="en-US" dirty="0">
                <a:latin typeface="Bell MT" pitchFamily="18" charset="0"/>
              </a:rPr>
              <a:t> level. (15% of total items</a:t>
            </a:r>
            <a:r>
              <a:rPr lang="en-US" dirty="0" smtClean="0">
                <a:latin typeface="Bell MT" pitchFamily="18" charset="0"/>
              </a:rPr>
              <a:t>).</a:t>
            </a: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60960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55607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05800" cy="792162"/>
          </a:xfrm>
        </p:spPr>
        <p:txBody>
          <a:bodyPr/>
          <a:lstStyle/>
          <a:p>
            <a:endParaRPr lang="en-US" dirty="0">
              <a:latin typeface="Bell MT" pitchFamily="18" charset="0"/>
            </a:endParaRPr>
          </a:p>
        </p:txBody>
      </p:sp>
      <p:sp>
        <p:nvSpPr>
          <p:cNvPr id="3" name="Content Placeholder 2"/>
          <p:cNvSpPr>
            <a:spLocks noGrp="1"/>
          </p:cNvSpPr>
          <p:nvPr>
            <p:ph idx="1"/>
          </p:nvPr>
        </p:nvSpPr>
        <p:spPr>
          <a:xfrm>
            <a:off x="381000" y="1371600"/>
            <a:ext cx="8305800" cy="4953000"/>
          </a:xfrm>
        </p:spPr>
        <p:txBody>
          <a:bodyPr/>
          <a:lstStyle/>
          <a:p>
            <a:pPr marL="0" indent="0">
              <a:buNone/>
            </a:pPr>
            <a:r>
              <a:rPr lang="en-US" b="1" dirty="0" smtClean="0">
                <a:latin typeface="Bell MT" pitchFamily="18" charset="0"/>
              </a:rPr>
              <a:t>B </a:t>
            </a:r>
            <a:r>
              <a:rPr lang="en-US" b="1" dirty="0">
                <a:latin typeface="Bell MT" pitchFamily="18" charset="0"/>
              </a:rPr>
              <a:t>items </a:t>
            </a:r>
            <a:r>
              <a:rPr lang="en-US" dirty="0" smtClean="0">
                <a:latin typeface="Bell MT" pitchFamily="18" charset="0"/>
              </a:rPr>
              <a:t>:-</a:t>
            </a:r>
            <a:r>
              <a:rPr lang="en-US" dirty="0">
                <a:latin typeface="Bell MT" pitchFamily="18" charset="0"/>
              </a:rPr>
              <a:t> (35%) of total  </a:t>
            </a:r>
            <a:r>
              <a:rPr lang="en-US" dirty="0" smtClean="0">
                <a:latin typeface="Bell MT" pitchFamily="18" charset="0"/>
              </a:rPr>
              <a:t>items)</a:t>
            </a:r>
          </a:p>
          <a:p>
            <a:pPr>
              <a:buFont typeface="Wingdings" pitchFamily="2" charset="2"/>
              <a:buChar char="v"/>
            </a:pPr>
            <a:r>
              <a:rPr lang="en-US" dirty="0" smtClean="0">
                <a:latin typeface="Bell MT" pitchFamily="18" charset="0"/>
              </a:rPr>
              <a:t>Moderate</a:t>
            </a:r>
            <a:r>
              <a:rPr lang="en-US" dirty="0">
                <a:latin typeface="Bell MT" pitchFamily="18" charset="0"/>
              </a:rPr>
              <a:t> control and good </a:t>
            </a:r>
            <a:r>
              <a:rPr lang="en-US" dirty="0" smtClean="0">
                <a:latin typeface="Bell MT" pitchFamily="18" charset="0"/>
              </a:rPr>
              <a:t>record.</a:t>
            </a:r>
          </a:p>
          <a:p>
            <a:pPr>
              <a:buFont typeface="Wingdings" pitchFamily="2" charset="2"/>
              <a:buChar char="v"/>
            </a:pPr>
            <a:r>
              <a:rPr lang="en-US" dirty="0" smtClean="0">
                <a:latin typeface="Bell MT" pitchFamily="18" charset="0"/>
              </a:rPr>
              <a:t>Purchase</a:t>
            </a:r>
            <a:r>
              <a:rPr lang="en-US" dirty="0">
                <a:latin typeface="Bell MT" pitchFamily="18" charset="0"/>
              </a:rPr>
              <a:t> based on rigid  </a:t>
            </a:r>
            <a:r>
              <a:rPr lang="en-US" dirty="0" smtClean="0">
                <a:latin typeface="Bell MT" pitchFamily="18" charset="0"/>
              </a:rPr>
              <a:t>requirements</a:t>
            </a:r>
          </a:p>
          <a:p>
            <a:pPr>
              <a:buFont typeface="Wingdings" pitchFamily="2" charset="2"/>
              <a:buChar char="v"/>
            </a:pPr>
            <a:r>
              <a:rPr lang="en-US" dirty="0" smtClean="0">
                <a:latin typeface="Bell MT" pitchFamily="18" charset="0"/>
              </a:rPr>
              <a:t>Reasonably</a:t>
            </a:r>
            <a:r>
              <a:rPr lang="en-US" dirty="0">
                <a:latin typeface="Bell MT" pitchFamily="18" charset="0"/>
              </a:rPr>
              <a:t> strict watch and  </a:t>
            </a:r>
            <a:r>
              <a:rPr lang="en-US" dirty="0" smtClean="0">
                <a:latin typeface="Bell MT" pitchFamily="18" charset="0"/>
              </a:rPr>
              <a:t>control</a:t>
            </a:r>
          </a:p>
          <a:p>
            <a:pPr>
              <a:buFont typeface="Wingdings" pitchFamily="2" charset="2"/>
              <a:buChar char="v"/>
            </a:pPr>
            <a:r>
              <a:rPr lang="en-US" dirty="0" smtClean="0">
                <a:latin typeface="Bell MT" pitchFamily="18" charset="0"/>
              </a:rPr>
              <a:t>Safety</a:t>
            </a:r>
            <a:r>
              <a:rPr lang="en-US" dirty="0">
                <a:latin typeface="Bell MT" pitchFamily="18" charset="0"/>
              </a:rPr>
              <a:t> stocks </a:t>
            </a:r>
            <a:r>
              <a:rPr lang="en-US" dirty="0" smtClean="0">
                <a:latin typeface="Bell MT" pitchFamily="18" charset="0"/>
              </a:rPr>
              <a:t>moderate</a:t>
            </a:r>
          </a:p>
          <a:p>
            <a:pPr>
              <a:buFont typeface="Wingdings" pitchFamily="2" charset="2"/>
              <a:buChar char="v"/>
            </a:pPr>
            <a:r>
              <a:rPr lang="en-US" dirty="0" smtClean="0">
                <a:latin typeface="Bell MT" pitchFamily="18" charset="0"/>
              </a:rPr>
              <a:t>Management</a:t>
            </a:r>
            <a:r>
              <a:rPr lang="en-US" dirty="0">
                <a:latin typeface="Bell MT" pitchFamily="18" charset="0"/>
              </a:rPr>
              <a:t> be done at middle </a:t>
            </a:r>
            <a:r>
              <a:rPr lang="en-US" dirty="0" smtClean="0">
                <a:latin typeface="Bell MT" pitchFamily="18" charset="0"/>
              </a:rPr>
              <a:t>level.</a:t>
            </a:r>
          </a:p>
          <a:p>
            <a:pPr>
              <a:buFont typeface="Wingdings" pitchFamily="2" charset="2"/>
              <a:buChar char="v"/>
            </a:pPr>
            <a:r>
              <a:rPr lang="en-US" dirty="0">
                <a:latin typeface="Bell MT" pitchFamily="18" charset="0"/>
              </a:rPr>
              <a:t>P</a:t>
            </a:r>
            <a:r>
              <a:rPr lang="en-US" dirty="0" smtClean="0">
                <a:latin typeface="Bell MT" pitchFamily="18" charset="0"/>
              </a:rPr>
              <a:t>eriodic</a:t>
            </a:r>
            <a:r>
              <a:rPr lang="en-US" dirty="0">
                <a:latin typeface="Bell MT" pitchFamily="18" charset="0"/>
              </a:rPr>
              <a:t> follow up</a:t>
            </a:r>
            <a:r>
              <a:rPr lang="en-US" dirty="0" smtClean="0">
                <a:latin typeface="Bell MT" pitchFamily="18" charset="0"/>
              </a:rPr>
              <a:t>.</a:t>
            </a:r>
          </a:p>
          <a:p>
            <a:pPr marL="0" indent="0">
              <a:buNone/>
            </a:pPr>
            <a:r>
              <a:rPr lang="en-US" dirty="0" err="1" smtClean="0">
                <a:latin typeface="Bell MT" pitchFamily="18" charset="0"/>
              </a:rPr>
              <a:t>Eg</a:t>
            </a:r>
            <a:r>
              <a:rPr lang="en-US" dirty="0" smtClean="0">
                <a:latin typeface="Bell MT" pitchFamily="18" charset="0"/>
              </a:rPr>
              <a:t>:- </a:t>
            </a:r>
            <a:r>
              <a:rPr lang="en-US" dirty="0">
                <a:latin typeface="Bell MT" pitchFamily="18" charset="0"/>
              </a:rPr>
              <a:t> GLUCOMETER, MEDICINES</a:t>
            </a: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60198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145257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latin typeface="Bell MT" pitchFamily="18" charset="0"/>
            </a:endParaRPr>
          </a:p>
        </p:txBody>
      </p:sp>
      <p:sp>
        <p:nvSpPr>
          <p:cNvPr id="3" name="Content Placeholder 2"/>
          <p:cNvSpPr>
            <a:spLocks noGrp="1"/>
          </p:cNvSpPr>
          <p:nvPr>
            <p:ph idx="1"/>
          </p:nvPr>
        </p:nvSpPr>
        <p:spPr>
          <a:xfrm>
            <a:off x="457200" y="1600200"/>
            <a:ext cx="8382000" cy="4953000"/>
          </a:xfrm>
        </p:spPr>
        <p:txBody>
          <a:bodyPr>
            <a:normAutofit lnSpcReduction="10000"/>
          </a:bodyPr>
          <a:lstStyle/>
          <a:p>
            <a:pPr marL="0" indent="0">
              <a:buNone/>
            </a:pPr>
            <a:r>
              <a:rPr lang="en-US" b="1" dirty="0">
                <a:latin typeface="Bell MT" pitchFamily="18" charset="0"/>
              </a:rPr>
              <a:t>C </a:t>
            </a:r>
            <a:r>
              <a:rPr lang="en-US" b="1" dirty="0" smtClean="0">
                <a:latin typeface="Bell MT" pitchFamily="18" charset="0"/>
              </a:rPr>
              <a:t>items:-</a:t>
            </a:r>
          </a:p>
          <a:p>
            <a:pPr>
              <a:buFont typeface="Wingdings" pitchFamily="2" charset="2"/>
              <a:buChar char="v"/>
            </a:pPr>
            <a:r>
              <a:rPr lang="en-US" dirty="0" smtClean="0">
                <a:latin typeface="Bell MT" pitchFamily="18" charset="0"/>
              </a:rPr>
              <a:t>Ordinary</a:t>
            </a:r>
            <a:r>
              <a:rPr lang="en-US" dirty="0">
                <a:latin typeface="Bell MT" pitchFamily="18" charset="0"/>
              </a:rPr>
              <a:t> simplest control  and  </a:t>
            </a:r>
            <a:r>
              <a:rPr lang="en-US" dirty="0" smtClean="0">
                <a:latin typeface="Bell MT" pitchFamily="18" charset="0"/>
              </a:rPr>
              <a:t>minimal</a:t>
            </a:r>
          </a:p>
          <a:p>
            <a:pPr marL="0" indent="0">
              <a:buNone/>
            </a:pPr>
            <a:r>
              <a:rPr lang="en-US" dirty="0" smtClean="0">
                <a:latin typeface="Bell MT" pitchFamily="18" charset="0"/>
              </a:rPr>
              <a:t>records.</a:t>
            </a:r>
          </a:p>
          <a:p>
            <a:pPr>
              <a:buFont typeface="Wingdings" pitchFamily="2" charset="2"/>
              <a:buChar char="v"/>
            </a:pPr>
            <a:r>
              <a:rPr lang="en-US" dirty="0" smtClean="0">
                <a:latin typeface="Bell MT" pitchFamily="18" charset="0"/>
              </a:rPr>
              <a:t>Purchase</a:t>
            </a:r>
            <a:r>
              <a:rPr lang="en-US" dirty="0">
                <a:latin typeface="Bell MT" pitchFamily="18" charset="0"/>
              </a:rPr>
              <a:t> based on usage </a:t>
            </a:r>
            <a:r>
              <a:rPr lang="en-US" dirty="0" smtClean="0">
                <a:latin typeface="Bell MT" pitchFamily="18" charset="0"/>
              </a:rPr>
              <a:t>estimates</a:t>
            </a:r>
          </a:p>
          <a:p>
            <a:pPr>
              <a:buFont typeface="Wingdings" pitchFamily="2" charset="2"/>
              <a:buChar char="v"/>
            </a:pPr>
            <a:r>
              <a:rPr lang="en-US" dirty="0" smtClean="0">
                <a:latin typeface="Bell MT" pitchFamily="18" charset="0"/>
              </a:rPr>
              <a:t>Controls</a:t>
            </a:r>
            <a:r>
              <a:rPr lang="en-US" dirty="0">
                <a:latin typeface="Bell MT" pitchFamily="18" charset="0"/>
              </a:rPr>
              <a:t> exercises by store </a:t>
            </a:r>
            <a:r>
              <a:rPr lang="en-US" dirty="0" smtClean="0">
                <a:latin typeface="Bell MT" pitchFamily="18" charset="0"/>
              </a:rPr>
              <a:t>keeper.</a:t>
            </a:r>
          </a:p>
          <a:p>
            <a:pPr>
              <a:buFont typeface="Wingdings" pitchFamily="2" charset="2"/>
              <a:buChar char="v"/>
            </a:pPr>
            <a:r>
              <a:rPr lang="en-US" dirty="0" smtClean="0">
                <a:latin typeface="Bell MT" pitchFamily="18" charset="0"/>
              </a:rPr>
              <a:t>Safety</a:t>
            </a:r>
            <a:r>
              <a:rPr lang="en-US" dirty="0">
                <a:latin typeface="Bell MT" pitchFamily="18" charset="0"/>
              </a:rPr>
              <a:t> stocks </a:t>
            </a:r>
            <a:r>
              <a:rPr lang="en-US" dirty="0" smtClean="0">
                <a:latin typeface="Bell MT" pitchFamily="18" charset="0"/>
              </a:rPr>
              <a:t>high</a:t>
            </a:r>
          </a:p>
          <a:p>
            <a:pPr>
              <a:buFont typeface="Wingdings" pitchFamily="2" charset="2"/>
              <a:buChar char="v"/>
            </a:pPr>
            <a:r>
              <a:rPr lang="en-US" dirty="0" smtClean="0">
                <a:latin typeface="Bell MT" pitchFamily="18" charset="0"/>
              </a:rPr>
              <a:t>Management</a:t>
            </a:r>
            <a:r>
              <a:rPr lang="en-US" dirty="0">
                <a:latin typeface="Bell MT" pitchFamily="18" charset="0"/>
              </a:rPr>
              <a:t> be done at lower  </a:t>
            </a:r>
            <a:r>
              <a:rPr lang="en-US" dirty="0" smtClean="0">
                <a:latin typeface="Bell MT" pitchFamily="18" charset="0"/>
              </a:rPr>
              <a:t>levels.</a:t>
            </a:r>
          </a:p>
          <a:p>
            <a:pPr>
              <a:buFont typeface="Wingdings" pitchFamily="2" charset="2"/>
              <a:buChar char="v"/>
            </a:pPr>
            <a:r>
              <a:rPr lang="en-US" dirty="0" err="1" smtClean="0">
                <a:latin typeface="Bell MT" pitchFamily="18" charset="0"/>
              </a:rPr>
              <a:t>Followup</a:t>
            </a:r>
            <a:r>
              <a:rPr lang="en-US" dirty="0">
                <a:latin typeface="Bell MT" pitchFamily="18" charset="0"/>
              </a:rPr>
              <a:t> &amp; expediting in  exceptional case.</a:t>
            </a:r>
            <a:r>
              <a:rPr lang="en-US" dirty="0" smtClean="0">
                <a:latin typeface="Bell MT" pitchFamily="18" charset="0"/>
              </a:rPr>
              <a:t> </a:t>
            </a:r>
          </a:p>
          <a:p>
            <a:pPr marL="0" indent="0">
              <a:buNone/>
            </a:pPr>
            <a:r>
              <a:rPr lang="en-US" dirty="0" smtClean="0">
                <a:latin typeface="Bell MT" pitchFamily="18" charset="0"/>
              </a:rPr>
              <a:t>EG</a:t>
            </a:r>
            <a:r>
              <a:rPr lang="en-US" dirty="0">
                <a:latin typeface="Bell MT" pitchFamily="18" charset="0"/>
              </a:rPr>
              <a:t>. PAPER PINS, GAUZE PIECE</a:t>
            </a: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6277458"/>
            <a:ext cx="893617" cy="4281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63298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latin typeface="Bell MT" pitchFamily="18" charset="0"/>
              </a:rPr>
              <a:t>ADVANTAGES</a:t>
            </a:r>
          </a:p>
        </p:txBody>
      </p:sp>
      <p:sp>
        <p:nvSpPr>
          <p:cNvPr id="3" name="Content Placeholder 2"/>
          <p:cNvSpPr>
            <a:spLocks noGrp="1"/>
          </p:cNvSpPr>
          <p:nvPr>
            <p:ph idx="1"/>
          </p:nvPr>
        </p:nvSpPr>
        <p:spPr/>
        <p:txBody>
          <a:bodyPr>
            <a:normAutofit/>
          </a:bodyPr>
          <a:lstStyle/>
          <a:p>
            <a:r>
              <a:rPr lang="en-US" dirty="0" smtClean="0">
                <a:latin typeface="Bell MT" pitchFamily="18" charset="0"/>
              </a:rPr>
              <a:t>Easy </a:t>
            </a:r>
            <a:r>
              <a:rPr lang="en-US" dirty="0">
                <a:latin typeface="Bell MT" pitchFamily="18" charset="0"/>
              </a:rPr>
              <a:t>to control the wastage of costly items</a:t>
            </a:r>
            <a:r>
              <a:rPr lang="en-US" dirty="0" smtClean="0">
                <a:latin typeface="Bell MT" pitchFamily="18" charset="0"/>
              </a:rPr>
              <a:t>.</a:t>
            </a:r>
          </a:p>
          <a:p>
            <a:r>
              <a:rPr lang="en-US" dirty="0" smtClean="0">
                <a:latin typeface="Bell MT" pitchFamily="18" charset="0"/>
              </a:rPr>
              <a:t>Easy </a:t>
            </a:r>
            <a:r>
              <a:rPr lang="en-US" dirty="0">
                <a:latin typeface="Bell MT" pitchFamily="18" charset="0"/>
              </a:rPr>
              <a:t>to maintain cost and turnover rate. </a:t>
            </a:r>
            <a:endParaRPr lang="en-US" dirty="0" smtClean="0">
              <a:latin typeface="Bell MT" pitchFamily="18" charset="0"/>
            </a:endParaRPr>
          </a:p>
          <a:p>
            <a:r>
              <a:rPr lang="en-US" dirty="0" smtClean="0">
                <a:latin typeface="Bell MT" pitchFamily="18" charset="0"/>
              </a:rPr>
              <a:t>Simple, </a:t>
            </a:r>
            <a:r>
              <a:rPr lang="en-US" dirty="0">
                <a:latin typeface="Bell MT" pitchFamily="18" charset="0"/>
              </a:rPr>
              <a:t>no confusing formulas are involved </a:t>
            </a:r>
            <a:r>
              <a:rPr lang="en-US" dirty="0" smtClean="0">
                <a:latin typeface="Bell MT" pitchFamily="18" charset="0"/>
              </a:rPr>
              <a:t>.</a:t>
            </a:r>
          </a:p>
          <a:p>
            <a:r>
              <a:rPr lang="en-US" dirty="0" smtClean="0">
                <a:latin typeface="Bell MT" pitchFamily="18" charset="0"/>
              </a:rPr>
              <a:t>Helps </a:t>
            </a:r>
            <a:r>
              <a:rPr lang="en-US" dirty="0">
                <a:latin typeface="Bell MT" pitchFamily="18" charset="0"/>
              </a:rPr>
              <a:t>to exercise selective control. </a:t>
            </a:r>
          </a:p>
          <a:p>
            <a:pPr marL="0" indent="0">
              <a:buNone/>
            </a:pPr>
            <a:endParaRPr lang="en-US" dirty="0">
              <a:latin typeface="Bell MT" pitchFamily="18" charset="0"/>
            </a:endParaRP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60960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38771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Bell MT" pitchFamily="18" charset="0"/>
              </a:rPr>
              <a:t>DISADVANTAGES</a:t>
            </a:r>
          </a:p>
        </p:txBody>
      </p:sp>
      <p:sp>
        <p:nvSpPr>
          <p:cNvPr id="3" name="Content Placeholder 2"/>
          <p:cNvSpPr>
            <a:spLocks noGrp="1"/>
          </p:cNvSpPr>
          <p:nvPr>
            <p:ph idx="1"/>
          </p:nvPr>
        </p:nvSpPr>
        <p:spPr/>
        <p:txBody>
          <a:bodyPr>
            <a:normAutofit fontScale="85000" lnSpcReduction="10000"/>
          </a:bodyPr>
          <a:lstStyle/>
          <a:p>
            <a:r>
              <a:rPr lang="en-US" dirty="0" smtClean="0">
                <a:latin typeface="Bell MT" pitchFamily="18" charset="0"/>
              </a:rPr>
              <a:t>Inconvenient </a:t>
            </a:r>
            <a:r>
              <a:rPr lang="en-US" dirty="0">
                <a:latin typeface="Bell MT" pitchFamily="18" charset="0"/>
              </a:rPr>
              <a:t>to compute and carry out this analysis when the items are in number of several thousands. </a:t>
            </a:r>
            <a:endParaRPr lang="en-US" dirty="0" smtClean="0">
              <a:latin typeface="Bell MT" pitchFamily="18" charset="0"/>
            </a:endParaRPr>
          </a:p>
          <a:p>
            <a:r>
              <a:rPr lang="en-US" dirty="0" smtClean="0">
                <a:latin typeface="Bell MT" pitchFamily="18" charset="0"/>
              </a:rPr>
              <a:t> </a:t>
            </a:r>
            <a:r>
              <a:rPr lang="en-US" dirty="0">
                <a:latin typeface="Bell MT" pitchFamily="18" charset="0"/>
              </a:rPr>
              <a:t>More chances of deterioration of class C items as they are purchased in bulk . </a:t>
            </a:r>
            <a:endParaRPr lang="en-US" dirty="0" smtClean="0">
              <a:latin typeface="Bell MT" pitchFamily="18" charset="0"/>
            </a:endParaRPr>
          </a:p>
          <a:p>
            <a:r>
              <a:rPr lang="en-US" dirty="0" smtClean="0">
                <a:latin typeface="Bell MT" pitchFamily="18" charset="0"/>
              </a:rPr>
              <a:t>Loose </a:t>
            </a:r>
            <a:r>
              <a:rPr lang="en-US" dirty="0">
                <a:latin typeface="Bell MT" pitchFamily="18" charset="0"/>
              </a:rPr>
              <a:t>control on C items may result in shortages. </a:t>
            </a:r>
          </a:p>
          <a:p>
            <a:r>
              <a:rPr lang="en-US" dirty="0" smtClean="0">
                <a:latin typeface="Bell MT" pitchFamily="18" charset="0"/>
              </a:rPr>
              <a:t>Focuses </a:t>
            </a:r>
            <a:r>
              <a:rPr lang="en-US" dirty="0">
                <a:latin typeface="Bell MT" pitchFamily="18" charset="0"/>
              </a:rPr>
              <a:t>on money value and not on functional importance of such items, resulting in shortages of critical items. </a:t>
            </a:r>
            <a:endParaRPr lang="en-US" dirty="0" smtClean="0">
              <a:latin typeface="Bell MT" pitchFamily="18" charset="0"/>
            </a:endParaRPr>
          </a:p>
          <a:p>
            <a:r>
              <a:rPr lang="en-US" dirty="0" smtClean="0">
                <a:latin typeface="Bell MT" pitchFamily="18" charset="0"/>
              </a:rPr>
              <a:t>Does </a:t>
            </a:r>
            <a:r>
              <a:rPr lang="en-US" dirty="0">
                <a:latin typeface="Bell MT" pitchFamily="18" charset="0"/>
              </a:rPr>
              <a:t>not take into account variation of prices of items as time goes. </a:t>
            </a:r>
          </a:p>
          <a:p>
            <a:endParaRPr lang="en-US" dirty="0">
              <a:latin typeface="Bell MT" pitchFamily="18" charset="0"/>
            </a:endParaRP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60198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184582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C00000"/>
                </a:solidFill>
                <a:latin typeface="Bell MT" pitchFamily="18" charset="0"/>
              </a:rPr>
              <a:t>2. VED </a:t>
            </a:r>
            <a:r>
              <a:rPr lang="en-US" b="1" dirty="0">
                <a:solidFill>
                  <a:srgbClr val="C00000"/>
                </a:solidFill>
                <a:latin typeface="Bell MT" pitchFamily="18" charset="0"/>
              </a:rPr>
              <a:t>ANALYSIS</a:t>
            </a:r>
          </a:p>
        </p:txBody>
      </p:sp>
      <p:sp>
        <p:nvSpPr>
          <p:cNvPr id="3" name="Content Placeholder 2"/>
          <p:cNvSpPr>
            <a:spLocks noGrp="1"/>
          </p:cNvSpPr>
          <p:nvPr>
            <p:ph idx="1"/>
          </p:nvPr>
        </p:nvSpPr>
        <p:spPr>
          <a:xfrm>
            <a:off x="228600" y="1371600"/>
            <a:ext cx="8686800" cy="5257800"/>
          </a:xfrm>
        </p:spPr>
        <p:txBody>
          <a:bodyPr>
            <a:normAutofit fontScale="92500" lnSpcReduction="10000"/>
          </a:bodyPr>
          <a:lstStyle/>
          <a:p>
            <a:pPr marL="0" indent="0">
              <a:buNone/>
            </a:pPr>
            <a:r>
              <a:rPr lang="en-US" dirty="0" smtClean="0">
                <a:latin typeface="Bell MT" pitchFamily="18" charset="0"/>
              </a:rPr>
              <a:t>The</a:t>
            </a:r>
            <a:r>
              <a:rPr lang="en-US" dirty="0">
                <a:latin typeface="Bell MT" pitchFamily="18" charset="0"/>
              </a:rPr>
              <a:t> stores based on the criticality of  item. </a:t>
            </a:r>
            <a:endParaRPr lang="en-US" dirty="0" smtClean="0">
              <a:latin typeface="Bell MT" pitchFamily="18" charset="0"/>
            </a:endParaRPr>
          </a:p>
          <a:p>
            <a:pPr marL="0" indent="0">
              <a:buNone/>
            </a:pPr>
            <a:endParaRPr lang="en-US" dirty="0">
              <a:latin typeface="Bell MT" pitchFamily="18" charset="0"/>
            </a:endParaRPr>
          </a:p>
          <a:p>
            <a:pPr marL="0" indent="0">
              <a:buNone/>
            </a:pPr>
            <a:r>
              <a:rPr lang="en-US" dirty="0" smtClean="0">
                <a:latin typeface="Bell MT" pitchFamily="18" charset="0"/>
              </a:rPr>
              <a:t>1. VITAL</a:t>
            </a:r>
            <a:r>
              <a:rPr lang="en-US" dirty="0">
                <a:latin typeface="Bell MT" pitchFamily="18" charset="0"/>
              </a:rPr>
              <a:t>:  </a:t>
            </a:r>
            <a:endParaRPr lang="en-US" dirty="0" smtClean="0">
              <a:latin typeface="Bell MT" pitchFamily="18" charset="0"/>
            </a:endParaRPr>
          </a:p>
          <a:p>
            <a:pPr marL="0" indent="0">
              <a:buNone/>
            </a:pPr>
            <a:r>
              <a:rPr lang="en-US" dirty="0" smtClean="0">
                <a:latin typeface="Bell MT" pitchFamily="18" charset="0"/>
              </a:rPr>
              <a:t>Non-availability</a:t>
            </a:r>
            <a:r>
              <a:rPr lang="en-US" dirty="0">
                <a:latin typeface="Bell MT" pitchFamily="18" charset="0"/>
              </a:rPr>
              <a:t>  or  shortage  </a:t>
            </a:r>
            <a:r>
              <a:rPr lang="en-US" dirty="0" smtClean="0">
                <a:latin typeface="Bell MT" pitchFamily="18" charset="0"/>
              </a:rPr>
              <a:t>cannot</a:t>
            </a:r>
            <a:r>
              <a:rPr lang="en-US" dirty="0">
                <a:latin typeface="Bell MT" pitchFamily="18" charset="0"/>
              </a:rPr>
              <a:t> be tolerated. Ex: </a:t>
            </a:r>
            <a:r>
              <a:rPr lang="en-US" dirty="0" err="1" smtClean="0">
                <a:latin typeface="Bell MT" pitchFamily="18" charset="0"/>
              </a:rPr>
              <a:t>defribiltor</a:t>
            </a:r>
            <a:r>
              <a:rPr lang="en-US" dirty="0">
                <a:latin typeface="Bell MT" pitchFamily="18" charset="0"/>
              </a:rPr>
              <a:t>,  ventilator,  oxygen </a:t>
            </a:r>
            <a:r>
              <a:rPr lang="en-US" dirty="0" smtClean="0">
                <a:latin typeface="Bell MT" pitchFamily="18" charset="0"/>
              </a:rPr>
              <a:t>regulator.</a:t>
            </a:r>
          </a:p>
          <a:p>
            <a:pPr marL="0" indent="0">
              <a:buNone/>
            </a:pPr>
            <a:r>
              <a:rPr lang="en-US" dirty="0" smtClean="0">
                <a:latin typeface="Bell MT" pitchFamily="18" charset="0"/>
              </a:rPr>
              <a:t>2. ESSENTIAL</a:t>
            </a:r>
            <a:r>
              <a:rPr lang="en-US" dirty="0">
                <a:latin typeface="Bell MT" pitchFamily="18" charset="0"/>
              </a:rPr>
              <a:t>:   </a:t>
            </a:r>
            <a:endParaRPr lang="en-US" dirty="0" smtClean="0">
              <a:latin typeface="Bell MT" pitchFamily="18" charset="0"/>
            </a:endParaRPr>
          </a:p>
          <a:p>
            <a:pPr marL="0" indent="0">
              <a:buNone/>
            </a:pPr>
            <a:r>
              <a:rPr lang="en-US" dirty="0">
                <a:latin typeface="Bell MT" pitchFamily="18" charset="0"/>
              </a:rPr>
              <a:t>I</a:t>
            </a:r>
            <a:r>
              <a:rPr lang="en-US" dirty="0" smtClean="0">
                <a:latin typeface="Bell MT" pitchFamily="18" charset="0"/>
              </a:rPr>
              <a:t>tems</a:t>
            </a:r>
            <a:r>
              <a:rPr lang="en-US" dirty="0">
                <a:latin typeface="Bell MT" pitchFamily="18" charset="0"/>
              </a:rPr>
              <a:t>  whose  non  availability  or  shortage  can  be  </a:t>
            </a:r>
            <a:endParaRPr lang="en-US" dirty="0" smtClean="0">
              <a:latin typeface="Bell MT" pitchFamily="18" charset="0"/>
            </a:endParaRPr>
          </a:p>
          <a:p>
            <a:pPr marL="0" indent="0">
              <a:buNone/>
            </a:pPr>
            <a:r>
              <a:rPr lang="en-US" dirty="0" smtClean="0">
                <a:latin typeface="Bell MT" pitchFamily="18" charset="0"/>
              </a:rPr>
              <a:t>tolerated</a:t>
            </a:r>
            <a:r>
              <a:rPr lang="en-US" dirty="0">
                <a:latin typeface="Bell MT" pitchFamily="18" charset="0"/>
              </a:rPr>
              <a:t>  for  </a:t>
            </a:r>
            <a:r>
              <a:rPr lang="en-US" dirty="0" smtClean="0">
                <a:latin typeface="Bell MT" pitchFamily="18" charset="0"/>
              </a:rPr>
              <a:t>2-  3</a:t>
            </a:r>
            <a:r>
              <a:rPr lang="en-US" dirty="0">
                <a:latin typeface="Bell MT" pitchFamily="18" charset="0"/>
              </a:rPr>
              <a:t>  days,  because  similar  or  </a:t>
            </a:r>
            <a:endParaRPr lang="en-US" dirty="0" smtClean="0">
              <a:latin typeface="Bell MT" pitchFamily="18" charset="0"/>
            </a:endParaRPr>
          </a:p>
          <a:p>
            <a:pPr marL="0" indent="0">
              <a:buNone/>
            </a:pPr>
            <a:r>
              <a:rPr lang="en-US" dirty="0" smtClean="0">
                <a:latin typeface="Bell MT" pitchFamily="18" charset="0"/>
              </a:rPr>
              <a:t>alternative</a:t>
            </a:r>
            <a:r>
              <a:rPr lang="en-US" dirty="0">
                <a:latin typeface="Bell MT" pitchFamily="18" charset="0"/>
              </a:rPr>
              <a:t>  </a:t>
            </a:r>
            <a:r>
              <a:rPr lang="en-US" dirty="0" smtClean="0">
                <a:latin typeface="Bell MT" pitchFamily="18" charset="0"/>
              </a:rPr>
              <a:t>items</a:t>
            </a:r>
            <a:r>
              <a:rPr lang="en-US" dirty="0">
                <a:latin typeface="Bell MT" pitchFamily="18" charset="0"/>
              </a:rPr>
              <a:t> are available. </a:t>
            </a:r>
            <a:endParaRPr lang="en-US" dirty="0" smtClean="0">
              <a:latin typeface="Bell MT" pitchFamily="18" charset="0"/>
            </a:endParaRPr>
          </a:p>
          <a:p>
            <a:pPr marL="0" indent="0">
              <a:buNone/>
            </a:pPr>
            <a:r>
              <a:rPr lang="en-US" dirty="0" smtClean="0">
                <a:latin typeface="Bell MT" pitchFamily="18" charset="0"/>
              </a:rPr>
              <a:t>Ex</a:t>
            </a:r>
            <a:r>
              <a:rPr lang="en-US" dirty="0">
                <a:latin typeface="Bell MT" pitchFamily="18" charset="0"/>
              </a:rPr>
              <a:t>: X-ray machine Electric cautery Patient trolley</a:t>
            </a: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1524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14529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latin typeface="Bell MT" pitchFamily="18" charset="0"/>
            </a:endParaRPr>
          </a:p>
        </p:txBody>
      </p:sp>
      <p:sp>
        <p:nvSpPr>
          <p:cNvPr id="3" name="Content Placeholder 2"/>
          <p:cNvSpPr>
            <a:spLocks noGrp="1"/>
          </p:cNvSpPr>
          <p:nvPr>
            <p:ph idx="1"/>
          </p:nvPr>
        </p:nvSpPr>
        <p:spPr/>
        <p:txBody>
          <a:bodyPr/>
          <a:lstStyle/>
          <a:p>
            <a:pPr marL="0" indent="0">
              <a:buNone/>
            </a:pPr>
            <a:r>
              <a:rPr lang="en-US" dirty="0">
                <a:latin typeface="Bell MT" pitchFamily="18" charset="0"/>
              </a:rPr>
              <a:t> </a:t>
            </a:r>
            <a:r>
              <a:rPr lang="en-US" dirty="0" smtClean="0">
                <a:latin typeface="Bell MT" pitchFamily="18" charset="0"/>
              </a:rPr>
              <a:t>3. DESIRABLE</a:t>
            </a:r>
            <a:r>
              <a:rPr lang="en-US" dirty="0">
                <a:latin typeface="Bell MT" pitchFamily="18" charset="0"/>
              </a:rPr>
              <a:t>: </a:t>
            </a:r>
            <a:endParaRPr lang="en-US" dirty="0" smtClean="0">
              <a:latin typeface="Bell MT" pitchFamily="18" charset="0"/>
            </a:endParaRPr>
          </a:p>
          <a:p>
            <a:pPr marL="0" indent="0">
              <a:buNone/>
            </a:pPr>
            <a:r>
              <a:rPr lang="en-US" dirty="0">
                <a:latin typeface="Bell MT" pitchFamily="18" charset="0"/>
              </a:rPr>
              <a:t>I</a:t>
            </a:r>
            <a:r>
              <a:rPr lang="en-US" dirty="0" smtClean="0">
                <a:latin typeface="Bell MT" pitchFamily="18" charset="0"/>
              </a:rPr>
              <a:t>tems</a:t>
            </a:r>
            <a:r>
              <a:rPr lang="en-US" dirty="0">
                <a:latin typeface="Bell MT" pitchFamily="18" charset="0"/>
              </a:rPr>
              <a:t>  whose  non  availability  can be tolerated </a:t>
            </a:r>
            <a:endParaRPr lang="en-US" dirty="0" smtClean="0">
              <a:latin typeface="Bell MT" pitchFamily="18" charset="0"/>
            </a:endParaRPr>
          </a:p>
          <a:p>
            <a:pPr marL="0" indent="0">
              <a:buNone/>
            </a:pPr>
            <a:r>
              <a:rPr lang="en-US" dirty="0" smtClean="0">
                <a:latin typeface="Bell MT" pitchFamily="18" charset="0"/>
              </a:rPr>
              <a:t>for</a:t>
            </a:r>
            <a:r>
              <a:rPr lang="en-US" dirty="0">
                <a:latin typeface="Bell MT" pitchFamily="18" charset="0"/>
              </a:rPr>
              <a:t> a long period.  </a:t>
            </a:r>
            <a:endParaRPr lang="en-US" dirty="0" smtClean="0">
              <a:latin typeface="Bell MT" pitchFamily="18" charset="0"/>
            </a:endParaRPr>
          </a:p>
          <a:p>
            <a:pPr marL="0" indent="0">
              <a:buNone/>
            </a:pPr>
            <a:r>
              <a:rPr lang="en-US" dirty="0" smtClean="0">
                <a:latin typeface="Bell MT" pitchFamily="18" charset="0"/>
              </a:rPr>
              <a:t>Ex</a:t>
            </a:r>
            <a:r>
              <a:rPr lang="en-US" dirty="0">
                <a:latin typeface="Bell MT" pitchFamily="18" charset="0"/>
              </a:rPr>
              <a:t>: electronic BP machine</a:t>
            </a:r>
            <a:r>
              <a:rPr lang="en-US" dirty="0" smtClean="0">
                <a:latin typeface="Bell MT" pitchFamily="18" charset="0"/>
              </a:rPr>
              <a:t>..</a:t>
            </a:r>
            <a:endParaRPr lang="en-US" dirty="0">
              <a:latin typeface="Bell MT" pitchFamily="18" charset="0"/>
            </a:endParaRP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60198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35828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dirty="0" smtClean="0">
                <a:solidFill>
                  <a:srgbClr val="FF0000"/>
                </a:solidFill>
                <a:latin typeface="Bell MT" pitchFamily="18" charset="0"/>
              </a:rPr>
              <a:t>3. H-M-L CLASSIFICATION(</a:t>
            </a:r>
            <a:r>
              <a:rPr lang="en-US" sz="4000" dirty="0">
                <a:latin typeface="Bell MT" pitchFamily="18" charset="0"/>
              </a:rPr>
              <a:t>High, medium, low</a:t>
            </a:r>
            <a:r>
              <a:rPr lang="en-US" sz="4000" b="1" dirty="0" smtClean="0">
                <a:solidFill>
                  <a:srgbClr val="FF0000"/>
                </a:solidFill>
                <a:latin typeface="Bell MT" pitchFamily="18" charset="0"/>
              </a:rPr>
              <a:t>)  </a:t>
            </a:r>
            <a:endParaRPr lang="en-US" sz="4000" b="1" dirty="0">
              <a:solidFill>
                <a:srgbClr val="FF0000"/>
              </a:solidFill>
              <a:latin typeface="Bell MT" pitchFamily="18" charset="0"/>
            </a:endParaRPr>
          </a:p>
        </p:txBody>
      </p:sp>
      <p:sp>
        <p:nvSpPr>
          <p:cNvPr id="3" name="Content Placeholder 2"/>
          <p:cNvSpPr>
            <a:spLocks noGrp="1"/>
          </p:cNvSpPr>
          <p:nvPr>
            <p:ph idx="1"/>
          </p:nvPr>
        </p:nvSpPr>
        <p:spPr/>
        <p:txBody>
          <a:bodyPr/>
          <a:lstStyle/>
          <a:p>
            <a:pPr marL="0" indent="0">
              <a:buNone/>
            </a:pPr>
            <a:r>
              <a:rPr lang="en-US" dirty="0" smtClean="0">
                <a:latin typeface="Bell MT" pitchFamily="18" charset="0"/>
              </a:rPr>
              <a:t> </a:t>
            </a:r>
            <a:r>
              <a:rPr lang="en-US" dirty="0">
                <a:latin typeface="Bell MT" pitchFamily="18" charset="0"/>
              </a:rPr>
              <a:t>Based on the unit value/ price (in rupees) of items. </a:t>
            </a:r>
            <a:endParaRPr lang="en-US" dirty="0" smtClean="0">
              <a:latin typeface="Bell MT" pitchFamily="18" charset="0"/>
            </a:endParaRPr>
          </a:p>
          <a:p>
            <a:pPr marL="0" indent="0">
              <a:buNone/>
            </a:pPr>
            <a:r>
              <a:rPr lang="en-US" dirty="0" smtClean="0">
                <a:latin typeface="Bell MT" pitchFamily="18" charset="0"/>
              </a:rPr>
              <a:t>Similar </a:t>
            </a:r>
            <a:r>
              <a:rPr lang="en-US" dirty="0">
                <a:latin typeface="Bell MT" pitchFamily="18" charset="0"/>
              </a:rPr>
              <a:t>to A-B-C </a:t>
            </a:r>
            <a:r>
              <a:rPr lang="en-US" dirty="0" smtClean="0">
                <a:latin typeface="Bell MT" pitchFamily="18" charset="0"/>
              </a:rPr>
              <a:t>analysis</a:t>
            </a:r>
          </a:p>
          <a:p>
            <a:pPr marL="0" indent="0">
              <a:buNone/>
            </a:pPr>
            <a:r>
              <a:rPr lang="en-US" dirty="0">
                <a:latin typeface="Bell MT" pitchFamily="18" charset="0"/>
              </a:rPr>
              <a:t>H :-</a:t>
            </a:r>
            <a:r>
              <a:rPr lang="en-US" dirty="0" smtClean="0">
                <a:latin typeface="Bell MT" pitchFamily="18" charset="0"/>
              </a:rPr>
              <a:t>Defibrillator, X-ray</a:t>
            </a:r>
            <a:r>
              <a:rPr lang="en-US" dirty="0">
                <a:latin typeface="Bell MT" pitchFamily="18" charset="0"/>
              </a:rPr>
              <a:t> </a:t>
            </a:r>
            <a:r>
              <a:rPr lang="en-US" dirty="0" smtClean="0">
                <a:latin typeface="Bell MT" pitchFamily="18" charset="0"/>
              </a:rPr>
              <a:t>machine, Air-</a:t>
            </a:r>
            <a:r>
              <a:rPr lang="en-US" dirty="0">
                <a:latin typeface="Bell MT" pitchFamily="18" charset="0"/>
              </a:rPr>
              <a:t> curtains </a:t>
            </a:r>
          </a:p>
          <a:p>
            <a:pPr marL="0" indent="0">
              <a:buNone/>
            </a:pPr>
            <a:r>
              <a:rPr lang="en-US" dirty="0">
                <a:latin typeface="Bell MT" pitchFamily="18" charset="0"/>
              </a:rPr>
              <a:t>M :-Ventilator,  Electric  cautery </a:t>
            </a:r>
          </a:p>
          <a:p>
            <a:pPr marL="0" indent="0">
              <a:buNone/>
            </a:pPr>
            <a:r>
              <a:rPr lang="en-US" dirty="0">
                <a:latin typeface="Bell MT" pitchFamily="18" charset="0"/>
              </a:rPr>
              <a:t>L :-Oxygen  regulator Patient  </a:t>
            </a:r>
            <a:r>
              <a:rPr lang="en-US" dirty="0" smtClean="0">
                <a:latin typeface="Bell MT" pitchFamily="18" charset="0"/>
              </a:rPr>
              <a:t>trolley,, Electronic</a:t>
            </a:r>
            <a:r>
              <a:rPr lang="en-US" dirty="0">
                <a:latin typeface="Bell MT" pitchFamily="18" charset="0"/>
              </a:rPr>
              <a:t>  BP  machine</a:t>
            </a: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60198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20348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C00000"/>
                </a:solidFill>
                <a:latin typeface="Bell MT" pitchFamily="18" charset="0"/>
              </a:rPr>
              <a:t>4. FSN(Fast Moving, Slow Moving And Non- Moving)</a:t>
            </a:r>
            <a:endParaRPr lang="en-US" b="1" dirty="0">
              <a:solidFill>
                <a:srgbClr val="C00000"/>
              </a:solidFill>
              <a:latin typeface="Bell MT" pitchFamily="18" charset="0"/>
            </a:endParaRPr>
          </a:p>
        </p:txBody>
      </p:sp>
      <p:sp>
        <p:nvSpPr>
          <p:cNvPr id="3" name="Content Placeholder 2"/>
          <p:cNvSpPr>
            <a:spLocks noGrp="1"/>
          </p:cNvSpPr>
          <p:nvPr>
            <p:ph idx="1"/>
          </p:nvPr>
        </p:nvSpPr>
        <p:spPr>
          <a:xfrm>
            <a:off x="457200" y="1600200"/>
            <a:ext cx="8534400" cy="5029200"/>
          </a:xfrm>
        </p:spPr>
        <p:txBody>
          <a:bodyPr>
            <a:normAutofit fontScale="85000" lnSpcReduction="20000"/>
          </a:bodyPr>
          <a:lstStyle/>
          <a:p>
            <a:pPr marL="0" indent="0">
              <a:buNone/>
            </a:pPr>
            <a:r>
              <a:rPr lang="en-US" dirty="0">
                <a:latin typeface="Bell MT" pitchFamily="18" charset="0"/>
              </a:rPr>
              <a:t>B</a:t>
            </a:r>
            <a:r>
              <a:rPr lang="en-US" dirty="0" smtClean="0">
                <a:latin typeface="Bell MT" pitchFamily="18" charset="0"/>
              </a:rPr>
              <a:t>ased </a:t>
            </a:r>
            <a:r>
              <a:rPr lang="en-US" dirty="0">
                <a:latin typeface="Bell MT" pitchFamily="18" charset="0"/>
              </a:rPr>
              <a:t>on the consumption pattern of the </a:t>
            </a:r>
            <a:r>
              <a:rPr lang="en-US" dirty="0" smtClean="0">
                <a:latin typeface="Bell MT" pitchFamily="18" charset="0"/>
              </a:rPr>
              <a:t>items</a:t>
            </a:r>
          </a:p>
          <a:p>
            <a:pPr>
              <a:buFont typeface="Wingdings" pitchFamily="2" charset="2"/>
              <a:buChar char="v"/>
            </a:pPr>
            <a:r>
              <a:rPr lang="en-US" dirty="0" smtClean="0">
                <a:latin typeface="Bell MT" pitchFamily="18" charset="0"/>
              </a:rPr>
              <a:t>Method </a:t>
            </a:r>
            <a:endParaRPr lang="en-US" dirty="0">
              <a:latin typeface="Bell MT" pitchFamily="18" charset="0"/>
            </a:endParaRPr>
          </a:p>
          <a:p>
            <a:pPr marL="0" indent="0">
              <a:buNone/>
            </a:pPr>
            <a:r>
              <a:rPr lang="en-US" dirty="0" smtClean="0">
                <a:latin typeface="Bell MT" pitchFamily="18" charset="0"/>
              </a:rPr>
              <a:t>Date </a:t>
            </a:r>
            <a:r>
              <a:rPr lang="en-US" dirty="0">
                <a:latin typeface="Bell MT" pitchFamily="18" charset="0"/>
              </a:rPr>
              <a:t>of receipt or last date of issue whichever is later, is taken to determine the number of months which has lapsed since the last transaction.</a:t>
            </a:r>
          </a:p>
          <a:p>
            <a:pPr>
              <a:buFont typeface="Wingdings" pitchFamily="2" charset="2"/>
              <a:buChar char="v"/>
            </a:pPr>
            <a:r>
              <a:rPr lang="en-US" dirty="0" smtClean="0">
                <a:latin typeface="Bell MT" pitchFamily="18" charset="0"/>
              </a:rPr>
              <a:t>Analysis </a:t>
            </a:r>
          </a:p>
          <a:p>
            <a:pPr>
              <a:buFont typeface="Courier New" pitchFamily="49" charset="0"/>
              <a:buChar char="o"/>
            </a:pPr>
            <a:r>
              <a:rPr lang="en-US" dirty="0" smtClean="0">
                <a:latin typeface="Bell MT" pitchFamily="18" charset="0"/>
              </a:rPr>
              <a:t>For </a:t>
            </a:r>
            <a:r>
              <a:rPr lang="en-US" dirty="0">
                <a:latin typeface="Bell MT" pitchFamily="18" charset="0"/>
              </a:rPr>
              <a:t>analysis, the issuing of items in past two or three years are considered </a:t>
            </a:r>
          </a:p>
          <a:p>
            <a:pPr>
              <a:buFont typeface="Courier New" pitchFamily="49" charset="0"/>
              <a:buChar char="o"/>
            </a:pPr>
            <a:r>
              <a:rPr lang="en-US" dirty="0" smtClean="0">
                <a:latin typeface="Bell MT" pitchFamily="18" charset="0"/>
              </a:rPr>
              <a:t>No </a:t>
            </a:r>
            <a:r>
              <a:rPr lang="en-US" dirty="0">
                <a:latin typeface="Bell MT" pitchFamily="18" charset="0"/>
              </a:rPr>
              <a:t>issuing of item during that period- labeled ‘N’ item </a:t>
            </a:r>
          </a:p>
          <a:p>
            <a:pPr>
              <a:buFont typeface="Courier New" pitchFamily="49" charset="0"/>
              <a:buChar char="o"/>
            </a:pPr>
            <a:r>
              <a:rPr lang="en-US" dirty="0" smtClean="0">
                <a:latin typeface="Bell MT" pitchFamily="18" charset="0"/>
              </a:rPr>
              <a:t>10-15 </a:t>
            </a:r>
            <a:r>
              <a:rPr lang="en-US" dirty="0">
                <a:latin typeface="Bell MT" pitchFamily="18" charset="0"/>
              </a:rPr>
              <a:t>issues in that period- ‘S’ Item </a:t>
            </a:r>
            <a:endParaRPr lang="en-US" dirty="0" smtClean="0">
              <a:latin typeface="Bell MT" pitchFamily="18" charset="0"/>
            </a:endParaRPr>
          </a:p>
          <a:p>
            <a:pPr>
              <a:buFont typeface="Courier New" pitchFamily="49" charset="0"/>
              <a:buChar char="o"/>
            </a:pPr>
            <a:r>
              <a:rPr lang="en-US" dirty="0" smtClean="0">
                <a:latin typeface="Bell MT" pitchFamily="18" charset="0"/>
              </a:rPr>
              <a:t>Exceeding </a:t>
            </a:r>
            <a:r>
              <a:rPr lang="en-US" dirty="0">
                <a:latin typeface="Bell MT" pitchFamily="18" charset="0"/>
              </a:rPr>
              <a:t>such limits of numbers of issues during that period -‘F’ </a:t>
            </a:r>
            <a:r>
              <a:rPr lang="en-US" dirty="0" smtClean="0">
                <a:latin typeface="Bell MT" pitchFamily="18" charset="0"/>
              </a:rPr>
              <a:t>Item.</a:t>
            </a:r>
            <a:endParaRPr lang="en-US" dirty="0">
              <a:latin typeface="Bell MT" pitchFamily="18" charset="0"/>
            </a:endParaRP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61722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62306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latin typeface="Bell MT" pitchFamily="18" charset="0"/>
              </a:rPr>
              <a:t>ADVANTAGES</a:t>
            </a:r>
          </a:p>
        </p:txBody>
      </p:sp>
      <p:sp>
        <p:nvSpPr>
          <p:cNvPr id="3" name="Content Placeholder 2"/>
          <p:cNvSpPr>
            <a:spLocks noGrp="1"/>
          </p:cNvSpPr>
          <p:nvPr>
            <p:ph idx="1"/>
          </p:nvPr>
        </p:nvSpPr>
        <p:spPr/>
        <p:txBody>
          <a:bodyPr/>
          <a:lstStyle/>
          <a:p>
            <a:pPr>
              <a:buFont typeface="Wingdings" pitchFamily="2" charset="2"/>
              <a:buChar char="ü"/>
            </a:pPr>
            <a:r>
              <a:rPr lang="en-US" dirty="0" smtClean="0">
                <a:latin typeface="Bell MT" pitchFamily="18" charset="0"/>
              </a:rPr>
              <a:t>Helps </a:t>
            </a:r>
            <a:r>
              <a:rPr lang="en-US" dirty="0">
                <a:latin typeface="Bell MT" pitchFamily="18" charset="0"/>
              </a:rPr>
              <a:t>to avoid investment in non-moving or slow items </a:t>
            </a:r>
            <a:endParaRPr lang="en-US" dirty="0" smtClean="0">
              <a:latin typeface="Bell MT" pitchFamily="18" charset="0"/>
            </a:endParaRPr>
          </a:p>
          <a:p>
            <a:pPr>
              <a:buFont typeface="Wingdings" pitchFamily="2" charset="2"/>
              <a:buChar char="ü"/>
            </a:pPr>
            <a:r>
              <a:rPr lang="en-US" dirty="0" smtClean="0">
                <a:latin typeface="Bell MT" pitchFamily="18" charset="0"/>
              </a:rPr>
              <a:t>Facilitates </a:t>
            </a:r>
            <a:r>
              <a:rPr lang="en-US" dirty="0">
                <a:latin typeface="Bell MT" pitchFamily="18" charset="0"/>
              </a:rPr>
              <a:t>timely control </a:t>
            </a:r>
            <a:endParaRPr lang="en-US" dirty="0" smtClean="0">
              <a:latin typeface="Bell MT" pitchFamily="18" charset="0"/>
            </a:endParaRPr>
          </a:p>
          <a:p>
            <a:pPr>
              <a:buFont typeface="Wingdings" pitchFamily="2" charset="2"/>
              <a:buChar char="ü"/>
            </a:pPr>
            <a:r>
              <a:rPr lang="en-US" dirty="0" smtClean="0">
                <a:latin typeface="Bell MT" pitchFamily="18" charset="0"/>
              </a:rPr>
              <a:t>Useful </a:t>
            </a:r>
            <a:r>
              <a:rPr lang="en-US" dirty="0">
                <a:latin typeface="Bell MT" pitchFamily="18" charset="0"/>
              </a:rPr>
              <a:t>in controlling obsolescence.</a:t>
            </a: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60198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16519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C00000"/>
                </a:solidFill>
                <a:latin typeface="Bell MT" pitchFamily="18" charset="0"/>
              </a:rPr>
              <a:t>5. SDE ANALYSIS(</a:t>
            </a:r>
            <a:r>
              <a:rPr lang="en-US" b="1" dirty="0">
                <a:solidFill>
                  <a:srgbClr val="C00000"/>
                </a:solidFill>
                <a:latin typeface="Bell MT" pitchFamily="18" charset="0"/>
              </a:rPr>
              <a:t>Scarce, difficult, </a:t>
            </a:r>
            <a:r>
              <a:rPr lang="en-US" b="1" dirty="0" smtClean="0">
                <a:solidFill>
                  <a:srgbClr val="C00000"/>
                </a:solidFill>
                <a:latin typeface="Bell MT" pitchFamily="18" charset="0"/>
              </a:rPr>
              <a:t>easy)</a:t>
            </a:r>
            <a:endParaRPr lang="en-US" b="1" dirty="0">
              <a:solidFill>
                <a:srgbClr val="C00000"/>
              </a:solidFill>
              <a:latin typeface="Bell MT" pitchFamily="18" charset="0"/>
            </a:endParaRPr>
          </a:p>
        </p:txBody>
      </p:sp>
      <p:sp>
        <p:nvSpPr>
          <p:cNvPr id="3" name="Content Placeholder 2"/>
          <p:cNvSpPr>
            <a:spLocks noGrp="1"/>
          </p:cNvSpPr>
          <p:nvPr>
            <p:ph idx="1"/>
          </p:nvPr>
        </p:nvSpPr>
        <p:spPr/>
        <p:txBody>
          <a:bodyPr>
            <a:normAutofit/>
          </a:bodyPr>
          <a:lstStyle/>
          <a:p>
            <a:pPr marL="0" indent="0">
              <a:buNone/>
            </a:pPr>
            <a:r>
              <a:rPr lang="en-US" dirty="0" smtClean="0">
                <a:latin typeface="Bell MT" pitchFamily="18" charset="0"/>
              </a:rPr>
              <a:t>S</a:t>
            </a:r>
            <a:r>
              <a:rPr lang="en-US" dirty="0">
                <a:latin typeface="Bell MT" pitchFamily="18" charset="0"/>
              </a:rPr>
              <a:t>’- scarce items </a:t>
            </a:r>
            <a:endParaRPr lang="en-US" dirty="0" smtClean="0">
              <a:latin typeface="Bell MT" pitchFamily="18" charset="0"/>
            </a:endParaRPr>
          </a:p>
          <a:p>
            <a:r>
              <a:rPr lang="en-US" dirty="0" smtClean="0">
                <a:latin typeface="Bell MT" pitchFamily="18" charset="0"/>
              </a:rPr>
              <a:t>which </a:t>
            </a:r>
            <a:r>
              <a:rPr lang="en-US" dirty="0">
                <a:latin typeface="Bell MT" pitchFamily="18" charset="0"/>
              </a:rPr>
              <a:t>are difficult to obtain </a:t>
            </a:r>
            <a:endParaRPr lang="en-US" dirty="0" smtClean="0">
              <a:latin typeface="Bell MT" pitchFamily="18" charset="0"/>
            </a:endParaRPr>
          </a:p>
          <a:p>
            <a:r>
              <a:rPr lang="en-US" dirty="0" smtClean="0">
                <a:latin typeface="Bell MT" pitchFamily="18" charset="0"/>
              </a:rPr>
              <a:t>generally imported</a:t>
            </a:r>
          </a:p>
          <a:p>
            <a:r>
              <a:rPr lang="en-US" dirty="0" smtClean="0">
                <a:latin typeface="Bell MT" pitchFamily="18" charset="0"/>
              </a:rPr>
              <a:t>which </a:t>
            </a:r>
            <a:r>
              <a:rPr lang="en-US" dirty="0">
                <a:latin typeface="Bell MT" pitchFamily="18" charset="0"/>
              </a:rPr>
              <a:t>are in short supply </a:t>
            </a:r>
            <a:endParaRPr lang="en-US" dirty="0" smtClean="0">
              <a:latin typeface="Bell MT" pitchFamily="18" charset="0"/>
            </a:endParaRPr>
          </a:p>
          <a:p>
            <a:r>
              <a:rPr lang="en-US" dirty="0" smtClean="0">
                <a:latin typeface="Bell MT" pitchFamily="18" charset="0"/>
              </a:rPr>
              <a:t>managed </a:t>
            </a:r>
            <a:r>
              <a:rPr lang="en-US" dirty="0">
                <a:latin typeface="Bell MT" pitchFamily="18" charset="0"/>
              </a:rPr>
              <a:t>by top level management</a:t>
            </a:r>
            <a:r>
              <a:rPr lang="en-US" dirty="0" smtClean="0">
                <a:latin typeface="Bell MT" pitchFamily="18" charset="0"/>
              </a:rPr>
              <a:t>.</a:t>
            </a:r>
            <a:endParaRPr lang="en-US" dirty="0">
              <a:latin typeface="Bell MT" pitchFamily="18" charset="0"/>
            </a:endParaRP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60960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88644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latin typeface="Bell MT" pitchFamily="18" charset="0"/>
            </a:endParaRPr>
          </a:p>
        </p:txBody>
      </p:sp>
      <p:sp>
        <p:nvSpPr>
          <p:cNvPr id="3" name="Content Placeholder 2"/>
          <p:cNvSpPr>
            <a:spLocks noGrp="1"/>
          </p:cNvSpPr>
          <p:nvPr>
            <p:ph idx="1"/>
          </p:nvPr>
        </p:nvSpPr>
        <p:spPr/>
        <p:txBody>
          <a:bodyPr/>
          <a:lstStyle/>
          <a:p>
            <a:pPr marL="0" indent="0">
              <a:buNone/>
            </a:pPr>
            <a:r>
              <a:rPr lang="en-US" dirty="0">
                <a:latin typeface="Bell MT" pitchFamily="18" charset="0"/>
              </a:rPr>
              <a:t>‘D’ ‘difficult’ items </a:t>
            </a:r>
            <a:endParaRPr lang="en-US" dirty="0" smtClean="0">
              <a:latin typeface="Bell MT" pitchFamily="18" charset="0"/>
            </a:endParaRPr>
          </a:p>
          <a:p>
            <a:r>
              <a:rPr lang="en-US" dirty="0" smtClean="0">
                <a:latin typeface="Bell MT" pitchFamily="18" charset="0"/>
              </a:rPr>
              <a:t> </a:t>
            </a:r>
            <a:r>
              <a:rPr lang="en-US" dirty="0">
                <a:latin typeface="Bell MT" pitchFamily="18" charset="0"/>
              </a:rPr>
              <a:t>which are available indigenously but are difficult items to procure</a:t>
            </a:r>
            <a:r>
              <a:rPr lang="en-US" dirty="0" smtClean="0">
                <a:latin typeface="Bell MT" pitchFamily="18" charset="0"/>
              </a:rPr>
              <a:t>.</a:t>
            </a:r>
          </a:p>
          <a:p>
            <a:pPr marL="0" indent="0">
              <a:buNone/>
            </a:pPr>
            <a:r>
              <a:rPr lang="en-US" dirty="0">
                <a:latin typeface="Bell MT" pitchFamily="18" charset="0"/>
              </a:rPr>
              <a:t>E’ ‘Easy’ items </a:t>
            </a:r>
            <a:endParaRPr lang="en-US" dirty="0" smtClean="0">
              <a:latin typeface="Bell MT" pitchFamily="18" charset="0"/>
            </a:endParaRPr>
          </a:p>
          <a:p>
            <a:r>
              <a:rPr lang="en-US" dirty="0" smtClean="0">
                <a:latin typeface="Bell MT" pitchFamily="18" charset="0"/>
              </a:rPr>
              <a:t> </a:t>
            </a:r>
            <a:r>
              <a:rPr lang="en-US" dirty="0">
                <a:latin typeface="Bell MT" pitchFamily="18" charset="0"/>
              </a:rPr>
              <a:t>easy to acquire </a:t>
            </a:r>
            <a:endParaRPr lang="en-US" dirty="0" smtClean="0">
              <a:latin typeface="Bell MT" pitchFamily="18" charset="0"/>
            </a:endParaRPr>
          </a:p>
          <a:p>
            <a:r>
              <a:rPr lang="en-US" dirty="0" smtClean="0">
                <a:latin typeface="Bell MT" pitchFamily="18" charset="0"/>
              </a:rPr>
              <a:t>readily </a:t>
            </a:r>
            <a:r>
              <a:rPr lang="en-US" dirty="0">
                <a:latin typeface="Bell MT" pitchFamily="18" charset="0"/>
              </a:rPr>
              <a:t>available in the local markets</a:t>
            </a:r>
          </a:p>
          <a:p>
            <a:endParaRPr lang="en-US" dirty="0">
              <a:latin typeface="Bell MT" pitchFamily="18" charset="0"/>
            </a:endParaRPr>
          </a:p>
          <a:p>
            <a:pPr marL="0" indent="0">
              <a:buNone/>
            </a:pPr>
            <a:endParaRPr lang="en-US" dirty="0">
              <a:latin typeface="Bell MT" pitchFamily="18" charset="0"/>
            </a:endParaRP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60198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77879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rgbClr val="C00000"/>
                </a:solidFill>
                <a:latin typeface="Bell MT" pitchFamily="18" charset="0"/>
              </a:rPr>
              <a:t>NURSES ROLE IN INVENTORY</a:t>
            </a:r>
          </a:p>
        </p:txBody>
      </p:sp>
      <p:sp>
        <p:nvSpPr>
          <p:cNvPr id="3" name="Content Placeholder 2"/>
          <p:cNvSpPr>
            <a:spLocks noGrp="1"/>
          </p:cNvSpPr>
          <p:nvPr>
            <p:ph idx="1"/>
          </p:nvPr>
        </p:nvSpPr>
        <p:spPr>
          <a:xfrm>
            <a:off x="457200" y="1600200"/>
            <a:ext cx="8229600" cy="5029200"/>
          </a:xfrm>
        </p:spPr>
        <p:txBody>
          <a:bodyPr>
            <a:normAutofit fontScale="85000" lnSpcReduction="20000"/>
          </a:bodyPr>
          <a:lstStyle/>
          <a:p>
            <a:pPr>
              <a:buFont typeface="Wingdings" pitchFamily="2" charset="2"/>
              <a:buChar char="v"/>
            </a:pPr>
            <a:r>
              <a:rPr lang="en-US" dirty="0" smtClean="0">
                <a:latin typeface="Bell MT" pitchFamily="18" charset="0"/>
              </a:rPr>
              <a:t>Keeping </a:t>
            </a:r>
            <a:r>
              <a:rPr lang="en-US" dirty="0">
                <a:latin typeface="Bell MT" pitchFamily="18" charset="0"/>
              </a:rPr>
              <a:t>an adequate amount of equipment and supplies in the ward </a:t>
            </a:r>
            <a:endParaRPr lang="en-US" dirty="0" smtClean="0">
              <a:latin typeface="Bell MT" pitchFamily="18" charset="0"/>
            </a:endParaRPr>
          </a:p>
          <a:p>
            <a:pPr>
              <a:buFont typeface="Wingdings" pitchFamily="2" charset="2"/>
              <a:buChar char="v"/>
            </a:pPr>
            <a:r>
              <a:rPr lang="en-US" dirty="0" smtClean="0">
                <a:latin typeface="Bell MT" pitchFamily="18" charset="0"/>
              </a:rPr>
              <a:t>Make </a:t>
            </a:r>
            <a:r>
              <a:rPr lang="en-US" dirty="0">
                <a:latin typeface="Bell MT" pitchFamily="18" charset="0"/>
              </a:rPr>
              <a:t>sure that </a:t>
            </a:r>
            <a:r>
              <a:rPr lang="en-US" dirty="0" err="1">
                <a:latin typeface="Bell MT" pitchFamily="18" charset="0"/>
              </a:rPr>
              <a:t>equipments</a:t>
            </a:r>
            <a:r>
              <a:rPr lang="en-US" dirty="0">
                <a:latin typeface="Bell MT" pitchFamily="18" charset="0"/>
              </a:rPr>
              <a:t> and supplies are in good conditions. </a:t>
            </a:r>
            <a:endParaRPr lang="en-US" dirty="0" smtClean="0">
              <a:latin typeface="Bell MT" pitchFamily="18" charset="0"/>
            </a:endParaRPr>
          </a:p>
          <a:p>
            <a:pPr>
              <a:buFont typeface="Wingdings" pitchFamily="2" charset="2"/>
              <a:buChar char="v"/>
            </a:pPr>
            <a:r>
              <a:rPr lang="en-US" dirty="0">
                <a:latin typeface="Bell MT" pitchFamily="18" charset="0"/>
              </a:rPr>
              <a:t>P</a:t>
            </a:r>
            <a:r>
              <a:rPr lang="en-US" dirty="0" smtClean="0">
                <a:latin typeface="Bell MT" pitchFamily="18" charset="0"/>
              </a:rPr>
              <a:t>ut </a:t>
            </a:r>
            <a:r>
              <a:rPr lang="en-US" dirty="0">
                <a:latin typeface="Bell MT" pitchFamily="18" charset="0"/>
              </a:rPr>
              <a:t>in a requisition for necessary equipment for repair and maintenance when needed. </a:t>
            </a:r>
            <a:endParaRPr lang="en-US" dirty="0" smtClean="0">
              <a:latin typeface="Bell MT" pitchFamily="18" charset="0"/>
            </a:endParaRPr>
          </a:p>
          <a:p>
            <a:pPr>
              <a:buFont typeface="Wingdings" pitchFamily="2" charset="2"/>
              <a:buChar char="v"/>
            </a:pPr>
            <a:r>
              <a:rPr lang="en-US" dirty="0" smtClean="0">
                <a:latin typeface="Bell MT" pitchFamily="18" charset="0"/>
              </a:rPr>
              <a:t>Make </a:t>
            </a:r>
            <a:r>
              <a:rPr lang="en-US" dirty="0">
                <a:latin typeface="Bell MT" pitchFamily="18" charset="0"/>
              </a:rPr>
              <a:t>sure that </a:t>
            </a:r>
            <a:r>
              <a:rPr lang="en-US" dirty="0" err="1">
                <a:latin typeface="Bell MT" pitchFamily="18" charset="0"/>
              </a:rPr>
              <a:t>equipments</a:t>
            </a:r>
            <a:r>
              <a:rPr lang="en-US" dirty="0">
                <a:latin typeface="Bell MT" pitchFamily="18" charset="0"/>
              </a:rPr>
              <a:t> and supplies are conveniently located.</a:t>
            </a:r>
          </a:p>
          <a:p>
            <a:pPr>
              <a:buFont typeface="Wingdings" pitchFamily="2" charset="2"/>
              <a:buChar char="v"/>
            </a:pPr>
            <a:r>
              <a:rPr lang="en-US" dirty="0" smtClean="0">
                <a:latin typeface="Bell MT" pitchFamily="18" charset="0"/>
              </a:rPr>
              <a:t>To </a:t>
            </a:r>
            <a:r>
              <a:rPr lang="en-US" dirty="0">
                <a:latin typeface="Bell MT" pitchFamily="18" charset="0"/>
              </a:rPr>
              <a:t>be observant of waste and misuse. </a:t>
            </a:r>
            <a:endParaRPr lang="en-US" dirty="0" smtClean="0">
              <a:latin typeface="Bell MT" pitchFamily="18" charset="0"/>
            </a:endParaRPr>
          </a:p>
          <a:p>
            <a:pPr>
              <a:buFont typeface="Wingdings" pitchFamily="2" charset="2"/>
              <a:buChar char="v"/>
            </a:pPr>
            <a:r>
              <a:rPr lang="en-US" dirty="0" smtClean="0">
                <a:latin typeface="Bell MT" pitchFamily="18" charset="0"/>
              </a:rPr>
              <a:t>To </a:t>
            </a:r>
            <a:r>
              <a:rPr lang="en-US" dirty="0">
                <a:latin typeface="Bell MT" pitchFamily="18" charset="0"/>
              </a:rPr>
              <a:t>delegate someone the responsibility for handling supplies and equipment </a:t>
            </a:r>
            <a:endParaRPr lang="en-US" dirty="0" smtClean="0">
              <a:latin typeface="Bell MT" pitchFamily="18" charset="0"/>
            </a:endParaRPr>
          </a:p>
          <a:p>
            <a:pPr>
              <a:buFont typeface="Wingdings" pitchFamily="2" charset="2"/>
              <a:buChar char="v"/>
            </a:pPr>
            <a:r>
              <a:rPr lang="en-US" dirty="0" smtClean="0">
                <a:latin typeface="Bell MT" pitchFamily="18" charset="0"/>
              </a:rPr>
              <a:t>Set </a:t>
            </a:r>
            <a:r>
              <a:rPr lang="en-US" dirty="0">
                <a:latin typeface="Bell MT" pitchFamily="18" charset="0"/>
              </a:rPr>
              <a:t>a standard for the quantity of each item to be maintained in the ward all the </a:t>
            </a:r>
            <a:r>
              <a:rPr lang="en-US" dirty="0" smtClean="0">
                <a:latin typeface="Bell MT" pitchFamily="18" charset="0"/>
              </a:rPr>
              <a:t>time</a:t>
            </a:r>
            <a:endParaRPr lang="en-US" dirty="0">
              <a:latin typeface="Bell MT" pitchFamily="18" charset="0"/>
            </a:endParaRP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152400" y="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1181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buFont typeface="Wingdings" pitchFamily="2" charset="2"/>
              <a:buChar char="v"/>
            </a:pPr>
            <a:r>
              <a:rPr lang="en-US" dirty="0">
                <a:latin typeface="Bell MT" pitchFamily="18" charset="0"/>
              </a:rPr>
              <a:t>Responsibilities of the ward sister </a:t>
            </a:r>
          </a:p>
          <a:p>
            <a:pPr>
              <a:buFontTx/>
              <a:buChar char="-"/>
            </a:pPr>
            <a:r>
              <a:rPr lang="en-US" dirty="0">
                <a:latin typeface="Bell MT" pitchFamily="18" charset="0"/>
              </a:rPr>
              <a:t>sufficient supply of materials </a:t>
            </a:r>
          </a:p>
          <a:p>
            <a:pPr>
              <a:buFontTx/>
              <a:buChar char="-"/>
            </a:pPr>
            <a:r>
              <a:rPr lang="en-US" dirty="0">
                <a:latin typeface="Bell MT" pitchFamily="18" charset="0"/>
              </a:rPr>
              <a:t>Materials should be in good conditions. </a:t>
            </a:r>
          </a:p>
          <a:p>
            <a:pPr>
              <a:buFontTx/>
              <a:buChar char="-"/>
            </a:pPr>
            <a:r>
              <a:rPr lang="en-US" dirty="0">
                <a:latin typeface="Bell MT" pitchFamily="18" charset="0"/>
              </a:rPr>
              <a:t> Checking for misuse and how to minimize it.</a:t>
            </a:r>
          </a:p>
          <a:p>
            <a:pPr>
              <a:buFontTx/>
              <a:buChar char="-"/>
            </a:pPr>
            <a:r>
              <a:rPr lang="en-US" dirty="0">
                <a:latin typeface="Bell MT" pitchFamily="18" charset="0"/>
              </a:rPr>
              <a:t>Educating the ward staffs and other health care workers in the economical use of materials.</a:t>
            </a:r>
          </a:p>
          <a:p>
            <a:endParaRPr lang="en-US" dirty="0">
              <a:latin typeface="Bell MT" pitchFamily="18" charset="0"/>
            </a:endParaRPr>
          </a:p>
          <a:p>
            <a:endParaRPr lang="en-US" dirty="0">
              <a:latin typeface="Bell MT" pitchFamily="18" charset="0"/>
            </a:endParaRP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72" t="24883" b="27161"/>
          <a:stretch/>
        </p:blipFill>
        <p:spPr bwMode="auto">
          <a:xfrm>
            <a:off x="20783" y="6019800"/>
            <a:ext cx="1431402"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47401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311</TotalTime>
  <Words>997</Words>
  <Application>Microsoft Office PowerPoint</Application>
  <PresentationFormat>On-screen Show (4:3)</PresentationFormat>
  <Paragraphs>149</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 Unit 5:- Inventory Control Class:-2nd  Year PB.BSc. Nursing Date:- 28th October 2020 Time:- 2-3 pm </vt:lpstr>
      <vt:lpstr>INVENTORY</vt:lpstr>
      <vt:lpstr>INVENTORY CONTROL</vt:lpstr>
      <vt:lpstr>INVENTORY SYSTEM</vt:lpstr>
      <vt:lpstr>PURPOSES OF INVENTORY</vt:lpstr>
      <vt:lpstr>INVENTORY COUNTING SYSTEMS</vt:lpstr>
      <vt:lpstr>PowerPoint Presentation</vt:lpstr>
      <vt:lpstr>TYPES OF INVENTORY</vt:lpstr>
      <vt:lpstr>Unofficial inventory</vt:lpstr>
      <vt:lpstr>OBJECTIVES OF INVENTORY CONTROL</vt:lpstr>
      <vt:lpstr>Inventory control involves</vt:lpstr>
      <vt:lpstr>TECHNIQUES OF INVENTORY CONTROL</vt:lpstr>
      <vt:lpstr>1. ABC( Always ,Better, Control)</vt:lpstr>
      <vt:lpstr>PowerPoint Presentation</vt:lpstr>
      <vt:lpstr>PowerPoint Presentation</vt:lpstr>
      <vt:lpstr>ADVANTAGES</vt:lpstr>
      <vt:lpstr>DISADVANTAGES</vt:lpstr>
      <vt:lpstr>2. VED ANALYSIS</vt:lpstr>
      <vt:lpstr>PowerPoint Presentation</vt:lpstr>
      <vt:lpstr>3. H-M-L CLASSIFICATION(High, medium, low)  </vt:lpstr>
      <vt:lpstr>4. FSN(Fast Moving, Slow Moving And Non- Moving)</vt:lpstr>
      <vt:lpstr>ADVANTAGES</vt:lpstr>
      <vt:lpstr>5. SDE ANALYSIS(Scarce, difficult, easy)</vt:lpstr>
      <vt:lpstr>PowerPoint Presentation</vt:lpstr>
      <vt:lpstr>NURSES ROLE IN INVENTORY</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sudhish nair</dc:creator>
  <cp:lastModifiedBy>sudhish nair</cp:lastModifiedBy>
  <cp:revision>46</cp:revision>
  <dcterms:created xsi:type="dcterms:W3CDTF">2006-08-16T00:00:00Z</dcterms:created>
  <dcterms:modified xsi:type="dcterms:W3CDTF">2020-11-06T10:23:47Z</dcterms:modified>
</cp:coreProperties>
</file>