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2" r:id="rId3"/>
    <p:sldId id="257" r:id="rId4"/>
    <p:sldId id="258" r:id="rId5"/>
    <p:sldId id="259" r:id="rId6"/>
    <p:sldId id="260" r:id="rId7"/>
    <p:sldId id="261" r:id="rId8"/>
    <p:sldId id="262" r:id="rId9"/>
    <p:sldId id="263" r:id="rId10"/>
    <p:sldId id="264" r:id="rId11"/>
    <p:sldId id="265" r:id="rId12"/>
    <p:sldId id="266" r:id="rId13"/>
    <p:sldId id="272" r:id="rId14"/>
    <p:sldId id="273" r:id="rId15"/>
    <p:sldId id="274" r:id="rId16"/>
    <p:sldId id="275" r:id="rId17"/>
    <p:sldId id="276" r:id="rId18"/>
    <p:sldId id="277" r:id="rId19"/>
    <p:sldId id="278" r:id="rId20"/>
    <p:sldId id="279" r:id="rId21"/>
    <p:sldId id="280" r:id="rId22"/>
    <p:sldId id="281" r:id="rId23"/>
    <p:sldId id="282" r:id="rId24"/>
    <p:sldId id="283" r:id="rId25"/>
    <p:sldId id="284" r:id="rId26"/>
    <p:sldId id="285" r:id="rId27"/>
    <p:sldId id="286" r:id="rId28"/>
    <p:sldId id="287" r:id="rId29"/>
    <p:sldId id="288" r:id="rId30"/>
    <p:sldId id="289" r:id="rId31"/>
    <p:sldId id="290" r:id="rId32"/>
    <p:sldId id="291" r:id="rId33"/>
    <p:sldId id="292" r:id="rId34"/>
    <p:sldId id="294" r:id="rId35"/>
    <p:sldId id="295" r:id="rId36"/>
    <p:sldId id="296" r:id="rId37"/>
    <p:sldId id="297" r:id="rId38"/>
    <p:sldId id="298" r:id="rId39"/>
    <p:sldId id="299" r:id="rId40"/>
    <p:sldId id="300" r:id="rId41"/>
    <p:sldId id="301" r:id="rId42"/>
    <p:sldId id="302" r:id="rId43"/>
    <p:sldId id="303" r:id="rId44"/>
    <p:sldId id="304" r:id="rId45"/>
    <p:sldId id="305" r:id="rId46"/>
    <p:sldId id="306" r:id="rId47"/>
    <p:sldId id="307" r:id="rId48"/>
    <p:sldId id="308" r:id="rId49"/>
    <p:sldId id="309" r:id="rId50"/>
    <p:sldId id="310" r:id="rId51"/>
    <p:sldId id="311" r:id="rId52"/>
    <p:sldId id="293" r:id="rId5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4" d="100"/>
          <a:sy n="64" d="100"/>
        </p:scale>
        <p:origin x="-1446"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09-Feb-21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09-Feb-21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09-Feb-21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09-Feb-21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09-Feb-21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09-Feb-21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09-Feb-21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09-Feb-21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09-Feb-21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09-Feb-21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09-Feb-21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09-Feb-21</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hyperlink" Target="http://psychology.about.com/bio/Kendra-Cherry-17268.htm" TargetMode="External"/><Relationship Id="rId2" Type="http://schemas.openxmlformats.org/officeDocument/2006/relationships/hyperlink" Target="http://en.wikipedia.org/wiki/Learning" TargetMode="External"/><Relationship Id="rId1" Type="http://schemas.openxmlformats.org/officeDocument/2006/relationships/slideLayout" Target="../slideLayouts/slideLayout2.xml"/><Relationship Id="rId5" Type="http://schemas.openxmlformats.org/officeDocument/2006/relationships/hyperlink" Target="http://www.missiontolearn.com/2009/05/definition-of-learning/" TargetMode="External"/><Relationship Id="rId4" Type="http://schemas.openxmlformats.org/officeDocument/2006/relationships/hyperlink" Target="http://psychology.about.com/od/lindex/g/learning.htm"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www.richlandone.org/domain/159" TargetMode="External"/><Relationship Id="rId2" Type="http://schemas.openxmlformats.org/officeDocument/2006/relationships/hyperlink" Target="https://www.slideshare.net/sjaser/teaching-and-learning-process" TargetMode="Externa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 y="762000"/>
            <a:ext cx="8839200" cy="1470025"/>
          </a:xfrm>
        </p:spPr>
        <p:txBody>
          <a:bodyPr/>
          <a:lstStyle/>
          <a:p>
            <a:r>
              <a:rPr lang="en-US" altLang="en-US" b="1" dirty="0">
                <a:solidFill>
                  <a:srgbClr val="7030A0"/>
                </a:solidFill>
              </a:rPr>
              <a:t>Teaching</a:t>
            </a:r>
            <a:endParaRPr lang="en-US" dirty="0"/>
          </a:p>
        </p:txBody>
      </p:sp>
      <p:sp>
        <p:nvSpPr>
          <p:cNvPr id="4" name="Subtitle 2"/>
          <p:cNvSpPr>
            <a:spLocks noGrp="1"/>
          </p:cNvSpPr>
          <p:nvPr>
            <p:ph type="subTitle" idx="1"/>
          </p:nvPr>
        </p:nvSpPr>
        <p:spPr>
          <a:xfrm>
            <a:off x="1905000" y="3810000"/>
            <a:ext cx="6400800" cy="1752600"/>
          </a:xfrm>
        </p:spPr>
        <p:txBody>
          <a:bodyPr rtlCol="0">
            <a:noAutofit/>
          </a:bodyPr>
          <a:lstStyle/>
          <a:p>
            <a:pPr algn="just" eaLnBrk="1" fontAlgn="auto" hangingPunct="1">
              <a:spcAft>
                <a:spcPts val="0"/>
              </a:spcAft>
              <a:buFont typeface="Arial" pitchFamily="34" charset="0"/>
              <a:buNone/>
              <a:defRPr/>
            </a:pPr>
            <a:r>
              <a:rPr lang="en-US" sz="2800" b="1" dirty="0" smtClean="0">
                <a:solidFill>
                  <a:srgbClr val="00B050"/>
                </a:solidFill>
              </a:rPr>
              <a:t>Dr.Prakash Naregal </a:t>
            </a:r>
          </a:p>
          <a:p>
            <a:pPr algn="just" eaLnBrk="1" fontAlgn="auto" hangingPunct="1">
              <a:spcAft>
                <a:spcPts val="0"/>
              </a:spcAft>
              <a:buFont typeface="Arial" pitchFamily="34" charset="0"/>
              <a:buNone/>
              <a:defRPr/>
            </a:pPr>
            <a:r>
              <a:rPr lang="en-US" sz="2800" b="1" dirty="0" smtClean="0">
                <a:solidFill>
                  <a:srgbClr val="00B050"/>
                </a:solidFill>
              </a:rPr>
              <a:t>Assistant Professor</a:t>
            </a:r>
          </a:p>
          <a:p>
            <a:pPr algn="just" eaLnBrk="1" fontAlgn="auto" hangingPunct="1">
              <a:spcAft>
                <a:spcPts val="0"/>
              </a:spcAft>
              <a:buFont typeface="Arial" pitchFamily="34" charset="0"/>
              <a:buNone/>
              <a:defRPr/>
            </a:pPr>
            <a:r>
              <a:rPr lang="en-US" sz="2800" b="1" dirty="0" smtClean="0">
                <a:solidFill>
                  <a:srgbClr val="00B050"/>
                </a:solidFill>
              </a:rPr>
              <a:t>Krishna Institute of Nursing Sciences, Karad</a:t>
            </a:r>
            <a:endParaRPr lang="en-US" sz="2800" dirty="0"/>
          </a:p>
        </p:txBody>
      </p:sp>
    </p:spTree>
    <p:extLst>
      <p:ext uri="{BB962C8B-B14F-4D97-AF65-F5344CB8AC3E}">
        <p14:creationId xmlns:p14="http://schemas.microsoft.com/office/powerpoint/2010/main" xmlns="" val="28352885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524000"/>
            <a:ext cx="8229600" cy="4525963"/>
          </a:xfrm>
        </p:spPr>
        <p:txBody>
          <a:bodyPr rtlCol="0">
            <a:normAutofit fontScale="85000" lnSpcReduction="20000"/>
          </a:bodyPr>
          <a:lstStyle/>
          <a:p>
            <a:pPr algn="just" eaLnBrk="1" fontAlgn="auto" hangingPunct="1">
              <a:spcAft>
                <a:spcPts val="0"/>
              </a:spcAft>
              <a:buFont typeface="Arial" pitchFamily="34" charset="0"/>
              <a:buChar char="•"/>
              <a:defRPr/>
            </a:pPr>
            <a:r>
              <a:rPr lang="en-US" dirty="0" smtClean="0">
                <a:solidFill>
                  <a:srgbClr val="FF0000"/>
                </a:solidFill>
              </a:rPr>
              <a:t>General Objectives: </a:t>
            </a:r>
          </a:p>
          <a:p>
            <a:pPr algn="just" eaLnBrk="1" fontAlgn="auto" hangingPunct="1">
              <a:spcAft>
                <a:spcPts val="0"/>
              </a:spcAft>
              <a:buFont typeface="Arial" pitchFamily="34" charset="0"/>
              <a:buNone/>
              <a:defRPr/>
            </a:pPr>
            <a:r>
              <a:rPr lang="en-US" dirty="0" smtClean="0">
                <a:solidFill>
                  <a:srgbClr val="FF0000"/>
                </a:solidFill>
              </a:rPr>
              <a:t> 	</a:t>
            </a:r>
            <a:r>
              <a:rPr lang="en-US" sz="2800" dirty="0" smtClean="0"/>
              <a:t>At the end of the course students will be able to explain teaching learning process.</a:t>
            </a:r>
          </a:p>
          <a:p>
            <a:pPr algn="just" eaLnBrk="1" fontAlgn="auto" hangingPunct="1">
              <a:spcAft>
                <a:spcPts val="0"/>
              </a:spcAft>
              <a:buFont typeface="Arial" pitchFamily="34" charset="0"/>
              <a:buChar char="•"/>
              <a:defRPr/>
            </a:pPr>
            <a:r>
              <a:rPr lang="en-US" sz="2800" dirty="0" smtClean="0">
                <a:solidFill>
                  <a:srgbClr val="FF0000"/>
                </a:solidFill>
              </a:rPr>
              <a:t>Specific Objectives :</a:t>
            </a:r>
          </a:p>
          <a:p>
            <a:pPr algn="just" eaLnBrk="1" fontAlgn="auto" hangingPunct="1">
              <a:spcAft>
                <a:spcPts val="0"/>
              </a:spcAft>
              <a:buFont typeface="Arial" pitchFamily="34" charset="0"/>
              <a:buNone/>
              <a:defRPr/>
            </a:pPr>
            <a:r>
              <a:rPr lang="en-US" sz="2800" dirty="0" smtClean="0">
                <a:solidFill>
                  <a:srgbClr val="FF0000"/>
                </a:solidFill>
              </a:rPr>
              <a:t>	</a:t>
            </a:r>
            <a:r>
              <a:rPr lang="en-US" sz="2800" dirty="0" smtClean="0"/>
              <a:t>At the end of the course students will be able to</a:t>
            </a:r>
          </a:p>
          <a:p>
            <a:pPr algn="just" eaLnBrk="1" fontAlgn="auto" hangingPunct="1">
              <a:spcAft>
                <a:spcPts val="0"/>
              </a:spcAft>
              <a:buFont typeface="Arial" pitchFamily="34" charset="0"/>
              <a:buChar char="•"/>
              <a:defRPr/>
            </a:pPr>
            <a:r>
              <a:rPr lang="en-US" sz="2800" dirty="0" smtClean="0"/>
              <a:t>Define teaching and learning.</a:t>
            </a:r>
          </a:p>
          <a:p>
            <a:pPr algn="just" eaLnBrk="1" fontAlgn="auto" hangingPunct="1">
              <a:spcAft>
                <a:spcPts val="0"/>
              </a:spcAft>
              <a:buFont typeface="Arial" pitchFamily="34" charset="0"/>
              <a:buChar char="•"/>
              <a:defRPr/>
            </a:pPr>
            <a:r>
              <a:rPr lang="en-US" sz="2800" dirty="0" smtClean="0"/>
              <a:t>Describe the characteristics of teaching and learning.</a:t>
            </a:r>
          </a:p>
          <a:p>
            <a:pPr algn="just" eaLnBrk="1" fontAlgn="auto" hangingPunct="1">
              <a:spcAft>
                <a:spcPts val="0"/>
              </a:spcAft>
              <a:buFont typeface="Arial" pitchFamily="34" charset="0"/>
              <a:buChar char="•"/>
              <a:defRPr/>
            </a:pPr>
            <a:r>
              <a:rPr lang="en-US" sz="2800" dirty="0" smtClean="0"/>
              <a:t>Explain Principles of teaching and learning.</a:t>
            </a:r>
          </a:p>
          <a:p>
            <a:pPr algn="just" eaLnBrk="1" fontAlgn="auto" hangingPunct="1">
              <a:spcAft>
                <a:spcPts val="0"/>
              </a:spcAft>
              <a:buFont typeface="Arial" pitchFamily="34" charset="0"/>
              <a:buChar char="•"/>
              <a:defRPr/>
            </a:pPr>
            <a:r>
              <a:rPr lang="en-US" sz="2800" dirty="0" smtClean="0"/>
              <a:t>Explain the Maxims of teaching.</a:t>
            </a:r>
          </a:p>
          <a:p>
            <a:pPr algn="just" eaLnBrk="1" fontAlgn="auto" hangingPunct="1">
              <a:spcAft>
                <a:spcPts val="0"/>
              </a:spcAft>
              <a:buFont typeface="Arial" pitchFamily="34" charset="0"/>
              <a:buChar char="•"/>
              <a:defRPr/>
            </a:pPr>
            <a:r>
              <a:rPr lang="en-US" sz="2800" dirty="0" smtClean="0"/>
              <a:t>Explain Teaching learning process.</a:t>
            </a:r>
          </a:p>
          <a:p>
            <a:pPr algn="just" eaLnBrk="1" fontAlgn="auto" hangingPunct="1">
              <a:spcAft>
                <a:spcPts val="0"/>
              </a:spcAft>
              <a:buFont typeface="Arial" pitchFamily="34" charset="0"/>
              <a:buChar char="•"/>
              <a:defRPr/>
            </a:pPr>
            <a:r>
              <a:rPr lang="en-US" sz="2800" dirty="0" smtClean="0"/>
              <a:t>Elaborate functions  &amp; Role of teacher in teaching  learning process.</a:t>
            </a:r>
          </a:p>
          <a:p>
            <a:pPr algn="just" eaLnBrk="1" fontAlgn="auto" hangingPunct="1">
              <a:spcAft>
                <a:spcPts val="0"/>
              </a:spcAft>
              <a:buFont typeface="Arial" charset="0"/>
              <a:buNone/>
              <a:defRPr/>
            </a:pPr>
            <a:endParaRPr lang="en-US" sz="2400" dirty="0" smtClean="0"/>
          </a:p>
          <a:p>
            <a:pPr algn="just" eaLnBrk="1" fontAlgn="auto" hangingPunct="1">
              <a:spcAft>
                <a:spcPts val="0"/>
              </a:spcAft>
              <a:buFont typeface="Arial" pitchFamily="34" charset="0"/>
              <a:buChar char="•"/>
              <a:defRPr/>
            </a:pPr>
            <a:endParaRPr lang="en-US" sz="2400" dirty="0" smtClean="0"/>
          </a:p>
        </p:txBody>
      </p:sp>
      <p:sp>
        <p:nvSpPr>
          <p:cNvPr id="3075" name="AutoShape 5" descr="Terminal Objectives and Enabling Objectives"/>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en-US"/>
          </a:p>
        </p:txBody>
      </p:sp>
      <p:sp>
        <p:nvSpPr>
          <p:cNvPr id="3076" name="AutoShape 7" descr="Terminal Objectives and Enabling Objectives"/>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en-US"/>
          </a:p>
        </p:txBody>
      </p:sp>
      <p:pic>
        <p:nvPicPr>
          <p:cNvPr id="3077" name="Picture 9" descr="Terminal Objectives and Enabling Objectives"/>
          <p:cNvPicPr>
            <a:picLocks noChangeAspect="1" noChangeArrowheads="1"/>
          </p:cNvPicPr>
          <p:nvPr/>
        </p:nvPicPr>
        <p:blipFill>
          <a:blip r:embed="rId2" cstate="print"/>
          <a:srcRect/>
          <a:stretch>
            <a:fillRect/>
          </a:stretch>
        </p:blipFill>
        <p:spPr bwMode="auto">
          <a:xfrm>
            <a:off x="1752600" y="0"/>
            <a:ext cx="3429000" cy="160178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 calcmode="lin" valueType="num">
                                      <p:cBhvr additive="base">
                                        <p:cTn id="6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0"/>
            <a:ext cx="8229600" cy="1143000"/>
          </a:xfrm>
        </p:spPr>
        <p:txBody>
          <a:bodyPr>
            <a:normAutofit/>
          </a:bodyPr>
          <a:lstStyle/>
          <a:p>
            <a:r>
              <a:rPr lang="en-US" sz="4800" b="1" u="sng" dirty="0" smtClean="0">
                <a:solidFill>
                  <a:srgbClr val="FF0000"/>
                </a:solidFill>
              </a:rPr>
              <a:t>Teaching</a:t>
            </a:r>
            <a:endParaRPr lang="en-US" sz="4800" dirty="0">
              <a:solidFill>
                <a:srgbClr val="FF0000"/>
              </a:solidFill>
            </a:endParaRPr>
          </a:p>
        </p:txBody>
      </p:sp>
      <p:sp>
        <p:nvSpPr>
          <p:cNvPr id="3" name="Content Placeholder 2"/>
          <p:cNvSpPr>
            <a:spLocks noGrp="1"/>
          </p:cNvSpPr>
          <p:nvPr>
            <p:ph idx="1"/>
          </p:nvPr>
        </p:nvSpPr>
        <p:spPr>
          <a:xfrm>
            <a:off x="457200" y="1066800"/>
            <a:ext cx="8229600" cy="4525963"/>
          </a:xfrm>
        </p:spPr>
        <p:txBody>
          <a:bodyPr>
            <a:noAutofit/>
          </a:bodyPr>
          <a:lstStyle/>
          <a:p>
            <a:r>
              <a:rPr lang="en-US" sz="2800" b="1" dirty="0"/>
              <a:t>H.C. Morrison –</a:t>
            </a:r>
            <a:r>
              <a:rPr lang="en-US" sz="2800" dirty="0"/>
              <a:t> Teaching is an intimate contact between a more mature personality and a less mature one which is designed to further the education of the latter</a:t>
            </a:r>
            <a:r>
              <a:rPr lang="en-US" sz="2800" dirty="0" smtClean="0"/>
              <a:t>.</a:t>
            </a:r>
          </a:p>
          <a:p>
            <a:pPr marL="0" indent="0">
              <a:buNone/>
            </a:pPr>
            <a:endParaRPr lang="en-US" sz="2800" dirty="0"/>
          </a:p>
          <a:p>
            <a:r>
              <a:rPr lang="en-US" sz="2800" b="1" dirty="0" smtClean="0"/>
              <a:t>Edmund </a:t>
            </a:r>
            <a:r>
              <a:rPr lang="en-US" sz="2800" b="1" dirty="0"/>
              <a:t>Amidon -</a:t>
            </a:r>
            <a:r>
              <a:rPr lang="en-US" sz="2800" dirty="0"/>
              <a:t> Teaching is defined as an interactive process, primarily involving classroom talk, which takes place between teacher and pupil and occurs during certain definable activities.</a:t>
            </a:r>
          </a:p>
          <a:p>
            <a:pPr marL="0" indent="0">
              <a:buNone/>
            </a:pPr>
            <a:endParaRPr lang="en-US" sz="2800" dirty="0"/>
          </a:p>
          <a:p>
            <a:endParaRPr lang="en-US" sz="2800" dirty="0"/>
          </a:p>
        </p:txBody>
      </p:sp>
    </p:spTree>
    <p:extLst>
      <p:ext uri="{BB962C8B-B14F-4D97-AF65-F5344CB8AC3E}">
        <p14:creationId xmlns:p14="http://schemas.microsoft.com/office/powerpoint/2010/main" xmlns="" val="23404609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457200"/>
            <a:ext cx="8534400" cy="6400800"/>
          </a:xfrm>
        </p:spPr>
        <p:txBody>
          <a:bodyPr>
            <a:normAutofit fontScale="92500" lnSpcReduction="10000"/>
          </a:bodyPr>
          <a:lstStyle/>
          <a:p>
            <a:r>
              <a:rPr lang="en-US" b="1" dirty="0"/>
              <a:t>B.O. Smith</a:t>
            </a:r>
            <a:r>
              <a:rPr lang="en-US" dirty="0"/>
              <a:t> – Teaching is a system of actions involving an agent, an end in view, and a situation including two sets of factors – those over which the agent has no control (class size, size of classroom, physical characteristics of pupil etc.) and those that he can modify (way of asking questions or ideas gleaned</a:t>
            </a:r>
            <a:r>
              <a:rPr lang="en-US" dirty="0" smtClean="0"/>
              <a:t>.)</a:t>
            </a:r>
          </a:p>
          <a:p>
            <a:endParaRPr lang="en-US" dirty="0" smtClean="0"/>
          </a:p>
          <a:p>
            <a:r>
              <a:rPr lang="en-US" b="1" dirty="0"/>
              <a:t>T.F. Greens</a:t>
            </a:r>
            <a:r>
              <a:rPr lang="en-US" dirty="0"/>
              <a:t> – Teaching is a task of a teacher, which is performed for the development of a </a:t>
            </a:r>
            <a:r>
              <a:rPr lang="en-US" dirty="0" smtClean="0"/>
              <a:t>child.</a:t>
            </a:r>
            <a:endParaRPr lang="en-US" dirty="0"/>
          </a:p>
          <a:p>
            <a:pPr marL="0" indent="0">
              <a:buNone/>
            </a:pPr>
            <a:endParaRPr lang="en-US" dirty="0"/>
          </a:p>
          <a:p>
            <a:r>
              <a:rPr lang="en-US" b="1" dirty="0"/>
              <a:t>Farrant</a:t>
            </a:r>
            <a:r>
              <a:rPr lang="en-US" dirty="0"/>
              <a:t> - Teaching is the process that facilitates learning.</a:t>
            </a:r>
          </a:p>
          <a:p>
            <a:pPr marL="0" indent="0">
              <a:buNone/>
            </a:pPr>
            <a:r>
              <a:rPr lang="en-US" dirty="0"/>
              <a:t> </a:t>
            </a:r>
          </a:p>
          <a:p>
            <a:endParaRPr lang="en-US" dirty="0"/>
          </a:p>
          <a:p>
            <a:endParaRPr lang="en-US" dirty="0"/>
          </a:p>
        </p:txBody>
      </p:sp>
    </p:spTree>
    <p:extLst>
      <p:ext uri="{BB962C8B-B14F-4D97-AF65-F5344CB8AC3E}">
        <p14:creationId xmlns:p14="http://schemas.microsoft.com/office/powerpoint/2010/main" xmlns="" val="28260474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u="sng" dirty="0">
                <a:solidFill>
                  <a:srgbClr val="FF0000"/>
                </a:solidFill>
              </a:rPr>
              <a:t>Nature and characteristics of teaching</a:t>
            </a:r>
            <a:r>
              <a:rPr lang="en-US" dirty="0">
                <a:solidFill>
                  <a:srgbClr val="FF0000"/>
                </a:solidFill>
              </a:rPr>
              <a:t/>
            </a:r>
            <a:br>
              <a:rPr lang="en-US" dirty="0">
                <a:solidFill>
                  <a:srgbClr val="FF0000"/>
                </a:solidFill>
              </a:rPr>
            </a:br>
            <a:endParaRPr lang="en-US" dirty="0">
              <a:solidFill>
                <a:srgbClr val="FF0000"/>
              </a:solidFill>
            </a:endParaRPr>
          </a:p>
        </p:txBody>
      </p:sp>
      <p:sp>
        <p:nvSpPr>
          <p:cNvPr id="3" name="Content Placeholder 2"/>
          <p:cNvSpPr>
            <a:spLocks noGrp="1"/>
          </p:cNvSpPr>
          <p:nvPr>
            <p:ph idx="1"/>
          </p:nvPr>
        </p:nvSpPr>
        <p:spPr/>
        <p:txBody>
          <a:bodyPr/>
          <a:lstStyle/>
          <a:p>
            <a:pPr lvl="0" fontAlgn="base"/>
            <a:r>
              <a:rPr lang="en-US" dirty="0" smtClean="0"/>
              <a:t>To </a:t>
            </a:r>
            <a:r>
              <a:rPr lang="en-US" dirty="0"/>
              <a:t>provide guidance and training.</a:t>
            </a:r>
          </a:p>
          <a:p>
            <a:pPr lvl="0" fontAlgn="base"/>
            <a:r>
              <a:rPr lang="en-US" dirty="0"/>
              <a:t>Interaction between teacher and students.</a:t>
            </a:r>
          </a:p>
          <a:p>
            <a:pPr lvl="0" fontAlgn="base"/>
            <a:r>
              <a:rPr lang="en-US" dirty="0"/>
              <a:t>An art to give knowledge to students with effective way.</a:t>
            </a:r>
          </a:p>
          <a:p>
            <a:pPr lvl="0" fontAlgn="base"/>
            <a:r>
              <a:rPr lang="en-US" dirty="0"/>
              <a:t> A science to educate fact and causes of different topics of different subjects.</a:t>
            </a:r>
          </a:p>
          <a:p>
            <a:pPr lvl="0" fontAlgn="base"/>
            <a:r>
              <a:rPr lang="en-US" dirty="0"/>
              <a:t> A continues process.</a:t>
            </a:r>
          </a:p>
          <a:p>
            <a:endParaRPr lang="en-US" dirty="0"/>
          </a:p>
        </p:txBody>
      </p:sp>
    </p:spTree>
    <p:extLst>
      <p:ext uri="{BB962C8B-B14F-4D97-AF65-F5344CB8AC3E}">
        <p14:creationId xmlns:p14="http://schemas.microsoft.com/office/powerpoint/2010/main" xmlns="" val="8615676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990600"/>
            <a:ext cx="8534400" cy="5638800"/>
          </a:xfrm>
        </p:spPr>
        <p:txBody>
          <a:bodyPr>
            <a:normAutofit fontScale="92500" lnSpcReduction="20000"/>
          </a:bodyPr>
          <a:lstStyle/>
          <a:p>
            <a:pPr lvl="0" fontAlgn="base"/>
            <a:r>
              <a:rPr lang="en-US" dirty="0"/>
              <a:t>Teacher can teach effectively, if he has full confidence on the subject.</a:t>
            </a:r>
          </a:p>
          <a:p>
            <a:pPr lvl="0" fontAlgn="base"/>
            <a:r>
              <a:rPr lang="en-US" dirty="0"/>
              <a:t> Teaching encourages students to learn more and more.</a:t>
            </a:r>
          </a:p>
          <a:p>
            <a:pPr lvl="0" fontAlgn="base"/>
            <a:r>
              <a:rPr lang="en-US" dirty="0"/>
              <a:t> Teaching is formal as well as informal.</a:t>
            </a:r>
          </a:p>
          <a:p>
            <a:pPr lvl="0" fontAlgn="base"/>
            <a:r>
              <a:rPr lang="en-US" dirty="0"/>
              <a:t> Teaching is communication of information to students. In teaching , teacher imparts information in interesting way so that students can easily understand the information .</a:t>
            </a:r>
          </a:p>
          <a:p>
            <a:r>
              <a:rPr lang="en-US" dirty="0"/>
              <a:t>Teaching is tool to help student to adjust himself in society and its environment. “The activities of educating or instructing; Activities that impart knowledge or </a:t>
            </a:r>
            <a:r>
              <a:rPr lang="en-US" dirty="0" smtClean="0"/>
              <a:t>skill.</a:t>
            </a:r>
            <a:endParaRPr lang="en-US" dirty="0"/>
          </a:p>
        </p:txBody>
      </p:sp>
      <p:sp>
        <p:nvSpPr>
          <p:cNvPr id="4" name="Title 1"/>
          <p:cNvSpPr>
            <a:spLocks noGrp="1"/>
          </p:cNvSpPr>
          <p:nvPr>
            <p:ph type="title"/>
          </p:nvPr>
        </p:nvSpPr>
        <p:spPr/>
        <p:txBody>
          <a:bodyPr>
            <a:noAutofit/>
          </a:bodyPr>
          <a:lstStyle/>
          <a:p>
            <a:r>
              <a:rPr lang="en-US" sz="3200" b="1" u="sng" dirty="0">
                <a:solidFill>
                  <a:srgbClr val="FF0000"/>
                </a:solidFill>
              </a:rPr>
              <a:t>Nature and</a:t>
            </a:r>
            <a:r>
              <a:rPr lang="en-US" sz="3600" b="1" u="sng" dirty="0">
                <a:solidFill>
                  <a:srgbClr val="FF0000"/>
                </a:solidFill>
              </a:rPr>
              <a:t> </a:t>
            </a:r>
            <a:r>
              <a:rPr lang="en-US" sz="3200" b="1" u="sng" dirty="0">
                <a:solidFill>
                  <a:srgbClr val="FF0000"/>
                </a:solidFill>
              </a:rPr>
              <a:t>characteristics</a:t>
            </a:r>
            <a:r>
              <a:rPr lang="en-US" sz="3600" b="1" u="sng" dirty="0">
                <a:solidFill>
                  <a:srgbClr val="FF0000"/>
                </a:solidFill>
              </a:rPr>
              <a:t> </a:t>
            </a:r>
            <a:r>
              <a:rPr lang="en-US" sz="3200" b="1" u="sng" dirty="0">
                <a:solidFill>
                  <a:srgbClr val="FF0000"/>
                </a:solidFill>
              </a:rPr>
              <a:t>of </a:t>
            </a:r>
            <a:r>
              <a:rPr lang="en-US" sz="3200" b="1" u="sng" dirty="0" smtClean="0">
                <a:solidFill>
                  <a:srgbClr val="FF0000"/>
                </a:solidFill>
              </a:rPr>
              <a:t>teaching</a:t>
            </a:r>
            <a:br>
              <a:rPr lang="en-US" sz="3200" b="1" u="sng" dirty="0" smtClean="0">
                <a:solidFill>
                  <a:srgbClr val="FF0000"/>
                </a:solidFill>
              </a:rPr>
            </a:br>
            <a:r>
              <a:rPr lang="en-US" sz="3200" b="1" u="sng" dirty="0" smtClean="0">
                <a:solidFill>
                  <a:srgbClr val="FF0000"/>
                </a:solidFill>
              </a:rPr>
              <a:t>contd..</a:t>
            </a:r>
            <a:r>
              <a:rPr lang="en-US" sz="3200" dirty="0">
                <a:solidFill>
                  <a:srgbClr val="FF0000"/>
                </a:solidFill>
              </a:rPr>
              <a:t/>
            </a:r>
            <a:br>
              <a:rPr lang="en-US" sz="3200" dirty="0">
                <a:solidFill>
                  <a:srgbClr val="FF0000"/>
                </a:solidFill>
              </a:rPr>
            </a:br>
            <a:endParaRPr lang="en-US" sz="3200" dirty="0">
              <a:solidFill>
                <a:srgbClr val="FF0000"/>
              </a:solidFill>
            </a:endParaRPr>
          </a:p>
        </p:txBody>
      </p:sp>
    </p:spTree>
    <p:extLst>
      <p:ext uri="{BB962C8B-B14F-4D97-AF65-F5344CB8AC3E}">
        <p14:creationId xmlns:p14="http://schemas.microsoft.com/office/powerpoint/2010/main" xmlns="" val="42747320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a:solidFill>
                  <a:srgbClr val="FF0000"/>
                </a:solidFill>
              </a:rPr>
              <a:t>Principles of teaching</a:t>
            </a:r>
            <a:endParaRPr lang="en-US" dirty="0">
              <a:solidFill>
                <a:srgbClr val="FF0000"/>
              </a:solidFill>
            </a:endParaRPr>
          </a:p>
        </p:txBody>
      </p:sp>
      <p:sp>
        <p:nvSpPr>
          <p:cNvPr id="3" name="Content Placeholder 2"/>
          <p:cNvSpPr>
            <a:spLocks noGrp="1"/>
          </p:cNvSpPr>
          <p:nvPr>
            <p:ph idx="1"/>
          </p:nvPr>
        </p:nvSpPr>
        <p:spPr>
          <a:xfrm>
            <a:off x="457200" y="1600200"/>
            <a:ext cx="8229600" cy="5257800"/>
          </a:xfrm>
        </p:spPr>
        <p:txBody>
          <a:bodyPr>
            <a:normAutofit fontScale="85000" lnSpcReduction="10000"/>
          </a:bodyPr>
          <a:lstStyle/>
          <a:p>
            <a:pPr lvl="0" fontAlgn="base"/>
            <a:r>
              <a:rPr lang="en-US" b="1" dirty="0"/>
              <a:t>Effective teaching involves acquiring relevant knowledge about students and using that knowledge to inform course design and classroom teaching.</a:t>
            </a:r>
            <a:endParaRPr lang="en-US" dirty="0"/>
          </a:p>
          <a:p>
            <a:pPr marL="0" indent="0">
              <a:buNone/>
            </a:pPr>
            <a:r>
              <a:rPr lang="en-US" dirty="0" smtClean="0"/>
              <a:t>	Student </a:t>
            </a:r>
            <a:r>
              <a:rPr lang="en-US" dirty="0"/>
              <a:t>learning is affected by characteristics of student. Students’ how they see the world is dependent on cultural and generational backgrounds, students approach to problems in different ways is affected by disciplinary backgrounds; students’ prior knowledge influences the new learning. Collecting relevant information of students early as possible as in course planning and course design (e.g., objectives, learning experiences). </a:t>
            </a:r>
          </a:p>
        </p:txBody>
      </p:sp>
    </p:spTree>
    <p:extLst>
      <p:ext uri="{BB962C8B-B14F-4D97-AF65-F5344CB8AC3E}">
        <p14:creationId xmlns:p14="http://schemas.microsoft.com/office/powerpoint/2010/main" xmlns="" val="8322977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533400"/>
            <a:ext cx="8229600" cy="6096000"/>
          </a:xfrm>
        </p:spPr>
        <p:txBody>
          <a:bodyPr>
            <a:normAutofit lnSpcReduction="10000"/>
          </a:bodyPr>
          <a:lstStyle/>
          <a:p>
            <a:pPr lvl="0"/>
            <a:r>
              <a:rPr lang="en-US" b="1" dirty="0"/>
              <a:t>Effective teaching involves aligning the three major components of instruction: learning objectives, assessments, and instructional activities.</a:t>
            </a:r>
            <a:endParaRPr lang="en-US" dirty="0"/>
          </a:p>
          <a:p>
            <a:pPr marL="0" indent="0">
              <a:buNone/>
            </a:pPr>
            <a:r>
              <a:rPr lang="en-US" dirty="0" smtClean="0"/>
              <a:t>	To </a:t>
            </a:r>
            <a:r>
              <a:rPr lang="en-US" dirty="0"/>
              <a:t>make teaching more effective and to enhance  student learning teacher should  articulate a clear set of learning objectives ,  the instructional activities or learning experiences  (e.g., lectures, </a:t>
            </a:r>
            <a:r>
              <a:rPr lang="en-US" dirty="0" smtClean="0"/>
              <a:t>discussions </a:t>
            </a:r>
            <a:r>
              <a:rPr lang="en-US" dirty="0"/>
              <a:t>case studies, labs, panel discussion etc) and complete these learning objectives by providing goal-oriented practice; and the assessments or evaluation  (e.g., tests, assignments ,projects etc).</a:t>
            </a:r>
          </a:p>
          <a:p>
            <a:endParaRPr lang="en-US" dirty="0"/>
          </a:p>
        </p:txBody>
      </p:sp>
    </p:spTree>
    <p:extLst>
      <p:ext uri="{BB962C8B-B14F-4D97-AF65-F5344CB8AC3E}">
        <p14:creationId xmlns:p14="http://schemas.microsoft.com/office/powerpoint/2010/main" xmlns="" val="30392226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382000" cy="6096000"/>
          </a:xfrm>
        </p:spPr>
        <p:txBody>
          <a:bodyPr>
            <a:noAutofit/>
          </a:bodyPr>
          <a:lstStyle/>
          <a:p>
            <a:pPr lvl="0"/>
            <a:r>
              <a:rPr lang="en-US" sz="3600" b="1" dirty="0"/>
              <a:t>Effective teaching involves articulating explicit expectations regarding learning objectives and policies.</a:t>
            </a:r>
            <a:endParaRPr lang="en-US" sz="3600" dirty="0"/>
          </a:p>
          <a:p>
            <a:pPr marL="457200" lvl="1" indent="0">
              <a:buNone/>
            </a:pPr>
            <a:r>
              <a:rPr lang="en-US" sz="3200" dirty="0"/>
              <a:t> Initially at the start of course the teacher should provide explicit expectations regarding learning objectives and policies. Learning objectives gives students a clear target to aim for and enables them to monitor their progress. Similarly, policies about course in the syllabus and in class allow us to resolve differences early and tend to reduce conflicts and tensions that may arise. </a:t>
            </a:r>
          </a:p>
          <a:p>
            <a:endParaRPr lang="en-US" sz="3600" dirty="0"/>
          </a:p>
        </p:txBody>
      </p:sp>
    </p:spTree>
    <p:extLst>
      <p:ext uri="{BB962C8B-B14F-4D97-AF65-F5344CB8AC3E}">
        <p14:creationId xmlns:p14="http://schemas.microsoft.com/office/powerpoint/2010/main" xmlns="" val="7632358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228600"/>
            <a:ext cx="8458200" cy="6324600"/>
          </a:xfrm>
        </p:spPr>
        <p:txBody>
          <a:bodyPr>
            <a:normAutofit/>
          </a:bodyPr>
          <a:lstStyle/>
          <a:p>
            <a:pPr lvl="0"/>
            <a:r>
              <a:rPr lang="en-US" b="1" dirty="0"/>
              <a:t>Effective teaching involves prioritizing the knowledge and skills we choose to focus on.</a:t>
            </a:r>
            <a:endParaRPr lang="en-US" dirty="0"/>
          </a:p>
          <a:p>
            <a:r>
              <a:rPr lang="en-US" dirty="0"/>
              <a:t>prioritizing the knowledge and skills by teacher is important for effective teaching by  recognizing the parameters of the course (e.g., class size, students’ backgrounds and experiences, course position in the curriculum sequence, number of course units), setting priorities for student learning, and determining a set of objectives that can be reasonably accomplished.</a:t>
            </a:r>
          </a:p>
          <a:p>
            <a:endParaRPr lang="en-US" dirty="0"/>
          </a:p>
        </p:txBody>
      </p:sp>
    </p:spTree>
    <p:extLst>
      <p:ext uri="{BB962C8B-B14F-4D97-AF65-F5344CB8AC3E}">
        <p14:creationId xmlns:p14="http://schemas.microsoft.com/office/powerpoint/2010/main" xmlns="" val="15236323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457200"/>
            <a:ext cx="8229600" cy="6019800"/>
          </a:xfrm>
        </p:spPr>
        <p:txBody>
          <a:bodyPr>
            <a:normAutofit/>
          </a:bodyPr>
          <a:lstStyle/>
          <a:p>
            <a:pPr lvl="0"/>
            <a:r>
              <a:rPr lang="en-US" b="1" dirty="0"/>
              <a:t>Effective teaching involves adopting appropriate teaching roles to support our learning goals.</a:t>
            </a:r>
            <a:endParaRPr lang="en-US" dirty="0"/>
          </a:p>
          <a:p>
            <a:r>
              <a:rPr lang="en-US" dirty="0"/>
              <a:t>To be an effective teacher a teacher has to play a different role in the learning of students. Such as synthesizer, moderator, challenger, commentator. The roles played by teacher should be in accordance of learning objectives and in support of the instructional activities.  </a:t>
            </a:r>
          </a:p>
          <a:p>
            <a:pPr>
              <a:buNone/>
            </a:pPr>
            <a:endParaRPr lang="en-US" dirty="0"/>
          </a:p>
        </p:txBody>
      </p:sp>
    </p:spTree>
    <p:extLst>
      <p:ext uri="{BB962C8B-B14F-4D97-AF65-F5344CB8AC3E}">
        <p14:creationId xmlns:p14="http://schemas.microsoft.com/office/powerpoint/2010/main" xmlns="" val="41291884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81000"/>
            <a:ext cx="8229600" cy="6248400"/>
          </a:xfrm>
        </p:spPr>
        <p:txBody>
          <a:bodyPr>
            <a:normAutofit/>
          </a:bodyPr>
          <a:lstStyle/>
          <a:p>
            <a:pPr lvl="0"/>
            <a:r>
              <a:rPr lang="en-US" b="1" dirty="0"/>
              <a:t>Effective teaching involves progressively refining our courses based on reflection and feedback.</a:t>
            </a:r>
            <a:endParaRPr lang="en-US" dirty="0"/>
          </a:p>
          <a:p>
            <a:r>
              <a:rPr lang="en-US" dirty="0"/>
              <a:t>Teacher and teaching should be flexible and adaptive to need of students learning.   Teacher need to reflect on teaching and make changes when appropriate.   Teacher should review his/her teaching for effectiveness to meet the objectives of learning. Small, purposeful changes after feedback  by students and priorities are most likely to be manageable and effective.</a:t>
            </a:r>
          </a:p>
          <a:p>
            <a:endParaRPr lang="en-US" dirty="0"/>
          </a:p>
        </p:txBody>
      </p:sp>
    </p:spTree>
    <p:extLst>
      <p:ext uri="{BB962C8B-B14F-4D97-AF65-F5344CB8AC3E}">
        <p14:creationId xmlns:p14="http://schemas.microsoft.com/office/powerpoint/2010/main" xmlns="" val="7213921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229600" cy="1143000"/>
          </a:xfrm>
        </p:spPr>
        <p:txBody>
          <a:bodyPr>
            <a:normAutofit fontScale="90000"/>
          </a:bodyPr>
          <a:lstStyle/>
          <a:p>
            <a:r>
              <a:rPr lang="en-US" b="1" u="sng" dirty="0">
                <a:solidFill>
                  <a:srgbClr val="FF0000"/>
                </a:solidFill>
              </a:rPr>
              <a:t>Psychological Principles of teaching:</a:t>
            </a:r>
            <a:r>
              <a:rPr lang="en-US" b="1" dirty="0">
                <a:solidFill>
                  <a:srgbClr val="FF0000"/>
                </a:solidFill>
              </a:rPr>
              <a:t/>
            </a:r>
            <a:br>
              <a:rPr lang="en-US" b="1" dirty="0">
                <a:solidFill>
                  <a:srgbClr val="FF0000"/>
                </a:solidFill>
              </a:rPr>
            </a:br>
            <a:endParaRPr lang="en-US" b="1" dirty="0">
              <a:solidFill>
                <a:srgbClr val="FF0000"/>
              </a:solidFill>
            </a:endParaRPr>
          </a:p>
        </p:txBody>
      </p:sp>
      <p:sp>
        <p:nvSpPr>
          <p:cNvPr id="3" name="Content Placeholder 2"/>
          <p:cNvSpPr>
            <a:spLocks noGrp="1"/>
          </p:cNvSpPr>
          <p:nvPr>
            <p:ph idx="1"/>
          </p:nvPr>
        </p:nvSpPr>
        <p:spPr>
          <a:xfrm>
            <a:off x="381000" y="914400"/>
            <a:ext cx="8229600" cy="5943600"/>
          </a:xfrm>
        </p:spPr>
        <p:txBody>
          <a:bodyPr>
            <a:normAutofit fontScale="92500" lnSpcReduction="20000"/>
          </a:bodyPr>
          <a:lstStyle/>
          <a:p>
            <a:pPr lvl="0"/>
            <a:r>
              <a:rPr lang="en-US" dirty="0" smtClean="0"/>
              <a:t>Activity </a:t>
            </a:r>
            <a:r>
              <a:rPr lang="en-US" dirty="0"/>
              <a:t>or learning by doing.</a:t>
            </a:r>
          </a:p>
          <a:p>
            <a:pPr lvl="0"/>
            <a:r>
              <a:rPr lang="en-US" dirty="0"/>
              <a:t>Interest or motivation.</a:t>
            </a:r>
          </a:p>
          <a:p>
            <a:pPr lvl="0"/>
            <a:r>
              <a:rPr lang="en-US" dirty="0"/>
              <a:t>Sympathy and kindly atmosphere.</a:t>
            </a:r>
          </a:p>
          <a:p>
            <a:pPr lvl="0"/>
            <a:r>
              <a:rPr lang="en-US" dirty="0"/>
              <a:t>Looking ahead.</a:t>
            </a:r>
          </a:p>
          <a:p>
            <a:pPr lvl="0"/>
            <a:r>
              <a:rPr lang="en-US" dirty="0"/>
              <a:t>Creativity.</a:t>
            </a:r>
          </a:p>
          <a:p>
            <a:pPr lvl="0"/>
            <a:r>
              <a:rPr lang="en-US" dirty="0"/>
              <a:t>Self education.</a:t>
            </a:r>
          </a:p>
          <a:p>
            <a:pPr lvl="0"/>
            <a:r>
              <a:rPr lang="en-US" dirty="0"/>
              <a:t>Individual differences.</a:t>
            </a:r>
          </a:p>
          <a:p>
            <a:pPr lvl="0"/>
            <a:r>
              <a:rPr lang="en-US" dirty="0"/>
              <a:t>Association.</a:t>
            </a:r>
          </a:p>
          <a:p>
            <a:pPr lvl="0"/>
            <a:r>
              <a:rPr lang="en-US" dirty="0"/>
              <a:t>Readiness.</a:t>
            </a:r>
          </a:p>
          <a:p>
            <a:pPr lvl="0"/>
            <a:r>
              <a:rPr lang="en-US" dirty="0"/>
              <a:t>Exercise or repetition.</a:t>
            </a:r>
          </a:p>
          <a:p>
            <a:pPr lvl="0"/>
            <a:r>
              <a:rPr lang="en-US" dirty="0" smtClean="0"/>
              <a:t>Feedback </a:t>
            </a:r>
            <a:r>
              <a:rPr lang="en-US" dirty="0"/>
              <a:t>&amp; reinforcement.</a:t>
            </a:r>
          </a:p>
          <a:p>
            <a:pPr lvl="0"/>
            <a:r>
              <a:rPr lang="en-US" dirty="0"/>
              <a:t>Training the senses.</a:t>
            </a:r>
          </a:p>
          <a:p>
            <a:pPr lvl="0"/>
            <a:r>
              <a:rPr lang="en-US" dirty="0"/>
              <a:t>Group dynamics.</a:t>
            </a:r>
          </a:p>
          <a:p>
            <a:endParaRPr lang="en-US" dirty="0"/>
          </a:p>
        </p:txBody>
      </p:sp>
    </p:spTree>
    <p:extLst>
      <p:ext uri="{BB962C8B-B14F-4D97-AF65-F5344CB8AC3E}">
        <p14:creationId xmlns:p14="http://schemas.microsoft.com/office/powerpoint/2010/main" xmlns="" val="40529928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0"/>
            <a:ext cx="8229600" cy="1143000"/>
          </a:xfrm>
        </p:spPr>
        <p:txBody>
          <a:bodyPr>
            <a:normAutofit fontScale="90000"/>
          </a:bodyPr>
          <a:lstStyle/>
          <a:p>
            <a:r>
              <a:rPr lang="en-US" b="1" u="sng" dirty="0">
                <a:solidFill>
                  <a:srgbClr val="FF0000"/>
                </a:solidFill>
              </a:rPr>
              <a:t>General Principles of teaching:</a:t>
            </a:r>
            <a:r>
              <a:rPr lang="en-US" b="1" dirty="0">
                <a:solidFill>
                  <a:srgbClr val="FF0000"/>
                </a:solidFill>
              </a:rPr>
              <a:t/>
            </a:r>
            <a:br>
              <a:rPr lang="en-US" b="1" dirty="0">
                <a:solidFill>
                  <a:srgbClr val="FF0000"/>
                </a:solidFill>
              </a:rPr>
            </a:br>
            <a:endParaRPr lang="en-US" b="1" dirty="0">
              <a:solidFill>
                <a:srgbClr val="FF0000"/>
              </a:solidFill>
            </a:endParaRPr>
          </a:p>
        </p:txBody>
      </p:sp>
      <p:sp>
        <p:nvSpPr>
          <p:cNvPr id="3" name="Content Placeholder 2"/>
          <p:cNvSpPr>
            <a:spLocks noGrp="1"/>
          </p:cNvSpPr>
          <p:nvPr>
            <p:ph idx="1"/>
          </p:nvPr>
        </p:nvSpPr>
        <p:spPr>
          <a:xfrm>
            <a:off x="304800" y="609600"/>
            <a:ext cx="8229600" cy="5943600"/>
          </a:xfrm>
        </p:spPr>
        <p:txBody>
          <a:bodyPr>
            <a:normAutofit/>
          </a:bodyPr>
          <a:lstStyle/>
          <a:p>
            <a:pPr lvl="0"/>
            <a:r>
              <a:rPr lang="en-US" b="1" dirty="0" smtClean="0"/>
              <a:t>Aim</a:t>
            </a:r>
            <a:endParaRPr lang="en-US" b="1" dirty="0"/>
          </a:p>
          <a:p>
            <a:pPr lvl="0"/>
            <a:r>
              <a:rPr lang="en-US" b="1" dirty="0"/>
              <a:t>Linking with actual life and other subjects.</a:t>
            </a:r>
          </a:p>
          <a:p>
            <a:pPr lvl="0"/>
            <a:r>
              <a:rPr lang="en-US" b="1" dirty="0"/>
              <a:t>Planning.</a:t>
            </a:r>
          </a:p>
          <a:p>
            <a:pPr lvl="0"/>
            <a:r>
              <a:rPr lang="en-US" b="1" dirty="0"/>
              <a:t>Flexibility and co-operation</a:t>
            </a:r>
          </a:p>
          <a:p>
            <a:pPr lvl="0"/>
            <a:r>
              <a:rPr lang="en-US" b="1" dirty="0"/>
              <a:t>Diagnostic and remedial teaching.</a:t>
            </a:r>
          </a:p>
          <a:p>
            <a:pPr lvl="0"/>
            <a:r>
              <a:rPr lang="en-US" b="1" dirty="0"/>
              <a:t>Correlation</a:t>
            </a:r>
          </a:p>
          <a:p>
            <a:pPr lvl="0"/>
            <a:r>
              <a:rPr lang="en-US" b="1" dirty="0"/>
              <a:t>Involvement and participation of students.</a:t>
            </a:r>
          </a:p>
          <a:p>
            <a:pPr lvl="0"/>
            <a:r>
              <a:rPr lang="en-US" b="1" dirty="0"/>
              <a:t>Creating conducive environment.</a:t>
            </a:r>
          </a:p>
          <a:p>
            <a:pPr lvl="0"/>
            <a:r>
              <a:rPr lang="en-US" b="1" dirty="0"/>
              <a:t>Effective strategies.</a:t>
            </a:r>
          </a:p>
          <a:p>
            <a:pPr lvl="0"/>
            <a:r>
              <a:rPr lang="en-US" b="1" dirty="0"/>
              <a:t>Variety.</a:t>
            </a:r>
          </a:p>
          <a:p>
            <a:endParaRPr lang="en-US" b="1" dirty="0"/>
          </a:p>
        </p:txBody>
      </p:sp>
    </p:spTree>
    <p:extLst>
      <p:ext uri="{BB962C8B-B14F-4D97-AF65-F5344CB8AC3E}">
        <p14:creationId xmlns:p14="http://schemas.microsoft.com/office/powerpoint/2010/main" xmlns="" val="22171074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66800"/>
          </a:xfrm>
        </p:spPr>
        <p:txBody>
          <a:bodyPr>
            <a:normAutofit/>
          </a:bodyPr>
          <a:lstStyle/>
          <a:p>
            <a:r>
              <a:rPr lang="en-US" b="1" u="sng" dirty="0">
                <a:solidFill>
                  <a:srgbClr val="FF0000"/>
                </a:solidFill>
              </a:rPr>
              <a:t>Maxims of </a:t>
            </a:r>
            <a:r>
              <a:rPr lang="en-US" b="1" u="sng" dirty="0" smtClean="0">
                <a:solidFill>
                  <a:srgbClr val="FF0000"/>
                </a:solidFill>
              </a:rPr>
              <a:t>teaching</a:t>
            </a:r>
            <a:endParaRPr lang="en-US" dirty="0">
              <a:solidFill>
                <a:srgbClr val="FF0000"/>
              </a:solidFill>
            </a:endParaRPr>
          </a:p>
        </p:txBody>
      </p:sp>
      <p:sp>
        <p:nvSpPr>
          <p:cNvPr id="3" name="Content Placeholder 2"/>
          <p:cNvSpPr>
            <a:spLocks noGrp="1"/>
          </p:cNvSpPr>
          <p:nvPr>
            <p:ph idx="1"/>
          </p:nvPr>
        </p:nvSpPr>
        <p:spPr>
          <a:xfrm>
            <a:off x="457200" y="1219200"/>
            <a:ext cx="8229600" cy="5562600"/>
          </a:xfrm>
        </p:spPr>
        <p:txBody>
          <a:bodyPr>
            <a:normAutofit/>
          </a:bodyPr>
          <a:lstStyle/>
          <a:p>
            <a:r>
              <a:rPr lang="en-US" b="1" dirty="0"/>
              <a:t>Simple to complex-</a:t>
            </a:r>
            <a:endParaRPr lang="en-US" dirty="0"/>
          </a:p>
          <a:p>
            <a:r>
              <a:rPr lang="en-US" dirty="0"/>
              <a:t>For effective teaching in the classroom the teacher should teach Simple or easy things first and gradually should proceed towards complex or difficult things. Teaching of simple things creates interest in the learners makes them confident and encouraged. When the learners develop interest towards the simple things, they become receptive to the complex things also.</a:t>
            </a:r>
          </a:p>
          <a:p>
            <a:endParaRPr lang="en-US" dirty="0"/>
          </a:p>
        </p:txBody>
      </p:sp>
    </p:spTree>
    <p:extLst>
      <p:ext uri="{BB962C8B-B14F-4D97-AF65-F5344CB8AC3E}">
        <p14:creationId xmlns:p14="http://schemas.microsoft.com/office/powerpoint/2010/main" xmlns="" val="24192868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rgbClr val="FF0000"/>
                </a:solidFill>
              </a:rPr>
              <a:t>Known to unknown-</a:t>
            </a:r>
            <a:r>
              <a:rPr lang="en-US" dirty="0">
                <a:solidFill>
                  <a:srgbClr val="FF0000"/>
                </a:solidFill>
              </a:rPr>
              <a:t/>
            </a:r>
            <a:br>
              <a:rPr lang="en-US" dirty="0">
                <a:solidFill>
                  <a:srgbClr val="FF0000"/>
                </a:solidFill>
              </a:rPr>
            </a:br>
            <a:endParaRPr lang="en-US" dirty="0">
              <a:solidFill>
                <a:srgbClr val="FF0000"/>
              </a:solidFill>
            </a:endParaRPr>
          </a:p>
        </p:txBody>
      </p:sp>
      <p:sp>
        <p:nvSpPr>
          <p:cNvPr id="3" name="Content Placeholder 2"/>
          <p:cNvSpPr>
            <a:spLocks noGrp="1"/>
          </p:cNvSpPr>
          <p:nvPr>
            <p:ph idx="1"/>
          </p:nvPr>
        </p:nvSpPr>
        <p:spPr>
          <a:xfrm>
            <a:off x="304800" y="838200"/>
            <a:ext cx="8229600" cy="5562600"/>
          </a:xfrm>
        </p:spPr>
        <p:txBody>
          <a:bodyPr>
            <a:noAutofit/>
          </a:bodyPr>
          <a:lstStyle/>
          <a:p>
            <a:r>
              <a:rPr lang="en-US" sz="2800" dirty="0" smtClean="0"/>
              <a:t>Learners </a:t>
            </a:r>
            <a:r>
              <a:rPr lang="en-US" sz="2800" dirty="0"/>
              <a:t>possess some knowledge of the content so it is the duty of teacher to enlarge previous knowledge of the learners so that new content or knowledge should be associated and linked to previous knowledge of the subject of the learner. A teacher must arrange his subject matter and lesson plan in such way that each part is properly connected with what has done before. For effective teaching what the child already knows should be linked up with what he is going to know. </a:t>
            </a:r>
          </a:p>
          <a:p>
            <a:r>
              <a:rPr lang="en-US" sz="2800" dirty="0"/>
              <a:t>Ex: Before teaching intestinal obstruction the teacher should first discuss the anatomy and physiology of GI system which they already knowledge.   </a:t>
            </a:r>
          </a:p>
        </p:txBody>
      </p:sp>
    </p:spTree>
    <p:extLst>
      <p:ext uri="{BB962C8B-B14F-4D97-AF65-F5344CB8AC3E}">
        <p14:creationId xmlns:p14="http://schemas.microsoft.com/office/powerpoint/2010/main" xmlns="" val="23616261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rgbClr val="FF0000"/>
                </a:solidFill>
              </a:rPr>
              <a:t>Concrete to abstract </a:t>
            </a:r>
            <a:r>
              <a:rPr lang="en-US" dirty="0">
                <a:solidFill>
                  <a:srgbClr val="FF0000"/>
                </a:solidFill>
              </a:rPr>
              <a:t/>
            </a:r>
            <a:br>
              <a:rPr lang="en-US" dirty="0">
                <a:solidFill>
                  <a:srgbClr val="FF0000"/>
                </a:solidFill>
              </a:rPr>
            </a:br>
            <a:endParaRPr lang="en-US" dirty="0">
              <a:solidFill>
                <a:srgbClr val="FF0000"/>
              </a:solidFill>
            </a:endParaRPr>
          </a:p>
        </p:txBody>
      </p:sp>
      <p:sp>
        <p:nvSpPr>
          <p:cNvPr id="3" name="Content Placeholder 2"/>
          <p:cNvSpPr>
            <a:spLocks noGrp="1"/>
          </p:cNvSpPr>
          <p:nvPr>
            <p:ph idx="1"/>
          </p:nvPr>
        </p:nvSpPr>
        <p:spPr>
          <a:xfrm>
            <a:off x="152400" y="762000"/>
            <a:ext cx="8610600" cy="5943600"/>
          </a:xfrm>
        </p:spPr>
        <p:txBody>
          <a:bodyPr>
            <a:normAutofit/>
          </a:bodyPr>
          <a:lstStyle/>
          <a:p>
            <a:r>
              <a:rPr lang="en-US" sz="3600" dirty="0" smtClean="0"/>
              <a:t>According </a:t>
            </a:r>
            <a:r>
              <a:rPr lang="en-US" sz="3600" dirty="0"/>
              <a:t>to Froebel “Our lessons ought to start in the concrete and end in the abstract” .Children learn better from things which they can handle and see. The child picks up concrete knowledge more easily. He understands the abstract through the concrete” while teaching counting to a child, it would be better if the child is taught with the help of concrete </a:t>
            </a:r>
            <a:r>
              <a:rPr lang="en-US" sz="3600" dirty="0" smtClean="0"/>
              <a:t>material.</a:t>
            </a:r>
            <a:endParaRPr lang="en-US" sz="3600" dirty="0"/>
          </a:p>
        </p:txBody>
      </p:sp>
    </p:spTree>
    <p:extLst>
      <p:ext uri="{BB962C8B-B14F-4D97-AF65-F5344CB8AC3E}">
        <p14:creationId xmlns:p14="http://schemas.microsoft.com/office/powerpoint/2010/main" xmlns="" val="1854202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rgbClr val="FF0000"/>
                </a:solidFill>
              </a:rPr>
              <a:t>Particular to general </a:t>
            </a:r>
            <a:r>
              <a:rPr lang="en-US" dirty="0">
                <a:solidFill>
                  <a:srgbClr val="FF0000"/>
                </a:solidFill>
              </a:rPr>
              <a:t/>
            </a:r>
            <a:br>
              <a:rPr lang="en-US" dirty="0">
                <a:solidFill>
                  <a:srgbClr val="FF0000"/>
                </a:solidFill>
              </a:rPr>
            </a:br>
            <a:endParaRPr lang="en-US" dirty="0">
              <a:solidFill>
                <a:srgbClr val="FF0000"/>
              </a:solidFill>
            </a:endParaRPr>
          </a:p>
        </p:txBody>
      </p:sp>
      <p:sp>
        <p:nvSpPr>
          <p:cNvPr id="3" name="Content Placeholder 2"/>
          <p:cNvSpPr>
            <a:spLocks noGrp="1"/>
          </p:cNvSpPr>
          <p:nvPr>
            <p:ph idx="1"/>
          </p:nvPr>
        </p:nvSpPr>
        <p:spPr>
          <a:xfrm>
            <a:off x="152400" y="1066800"/>
            <a:ext cx="8839200" cy="5638800"/>
          </a:xfrm>
        </p:spPr>
        <p:txBody>
          <a:bodyPr>
            <a:normAutofit fontScale="92500" lnSpcReduction="20000"/>
          </a:bodyPr>
          <a:lstStyle/>
          <a:p>
            <a:r>
              <a:rPr lang="en-US" dirty="0" smtClean="0"/>
              <a:t>General </a:t>
            </a:r>
            <a:r>
              <a:rPr lang="en-US" dirty="0"/>
              <a:t>facts, principles and ideas are difficult to understand and hence the teacher should always first present particular things and then lead to general things because particular facts are easily grasped</a:t>
            </a:r>
            <a:r>
              <a:rPr lang="en-US" dirty="0" smtClean="0"/>
              <a:t>.</a:t>
            </a:r>
          </a:p>
          <a:p>
            <a:r>
              <a:rPr lang="en-US" dirty="0" smtClean="0"/>
              <a:t> </a:t>
            </a:r>
            <a:r>
              <a:rPr lang="en-US" dirty="0"/>
              <a:t>It is always better to cite some specific examples before proceeding to general principles of a phenomenon.  </a:t>
            </a:r>
            <a:endParaRPr lang="en-US" dirty="0" smtClean="0"/>
          </a:p>
          <a:p>
            <a:r>
              <a:rPr lang="en-US" dirty="0" smtClean="0"/>
              <a:t>By </a:t>
            </a:r>
            <a:r>
              <a:rPr lang="en-US" dirty="0"/>
              <a:t>teaching first particular cases, facts and then make generalization makes the teaching-learning process more easy and purposeful. </a:t>
            </a:r>
            <a:endParaRPr lang="en-US" dirty="0" smtClean="0"/>
          </a:p>
          <a:p>
            <a:r>
              <a:rPr lang="en-US" dirty="0" smtClean="0"/>
              <a:t>Particular </a:t>
            </a:r>
            <a:r>
              <a:rPr lang="en-US" dirty="0"/>
              <a:t>is more definite than the general which is indefinite. The study of particular facts should lead the children themselves to frame general rules. It helps the students to follow things easily &amp; properly. </a:t>
            </a:r>
          </a:p>
          <a:p>
            <a:endParaRPr lang="en-US" dirty="0"/>
          </a:p>
        </p:txBody>
      </p:sp>
    </p:spTree>
    <p:extLst>
      <p:ext uri="{BB962C8B-B14F-4D97-AF65-F5344CB8AC3E}">
        <p14:creationId xmlns:p14="http://schemas.microsoft.com/office/powerpoint/2010/main" xmlns="" val="1282042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rgbClr val="FF0000"/>
                </a:solidFill>
              </a:rPr>
              <a:t>Proceed from Analysis to </a:t>
            </a:r>
            <a:r>
              <a:rPr lang="en-US" b="1" dirty="0" smtClean="0">
                <a:solidFill>
                  <a:srgbClr val="FF0000"/>
                </a:solidFill>
              </a:rPr>
              <a:t>Synthesis</a:t>
            </a:r>
            <a:r>
              <a:rPr lang="en-US" dirty="0" smtClean="0">
                <a:solidFill>
                  <a:srgbClr val="FF0000"/>
                </a:solidFill>
              </a:rPr>
              <a:t> </a:t>
            </a:r>
            <a:endParaRPr lang="en-US" dirty="0">
              <a:solidFill>
                <a:srgbClr val="FF0000"/>
              </a:solidFill>
            </a:endParaRPr>
          </a:p>
        </p:txBody>
      </p:sp>
      <p:sp>
        <p:nvSpPr>
          <p:cNvPr id="3" name="Content Placeholder 2"/>
          <p:cNvSpPr>
            <a:spLocks noGrp="1"/>
          </p:cNvSpPr>
          <p:nvPr>
            <p:ph idx="1"/>
          </p:nvPr>
        </p:nvSpPr>
        <p:spPr/>
        <p:txBody>
          <a:bodyPr>
            <a:normAutofit lnSpcReduction="10000"/>
          </a:bodyPr>
          <a:lstStyle/>
          <a:p>
            <a:r>
              <a:rPr lang="en-US" dirty="0" smtClean="0"/>
              <a:t>When </a:t>
            </a:r>
            <a:r>
              <a:rPr lang="en-US" dirty="0"/>
              <a:t>some difficult or complex problem or idea is to be understood. The teacher should start with analysis so that the complex whole becomes clear. This will help the child to understand every part and also the relationship among various parts of the whole. Analysis makes the thing comprehensible and synthesis later on makes them definite. Synthesis must come at the end; otherwise analysis will be of no use.</a:t>
            </a:r>
          </a:p>
          <a:p>
            <a:endParaRPr lang="en-US" dirty="0"/>
          </a:p>
        </p:txBody>
      </p:sp>
    </p:spTree>
    <p:extLst>
      <p:ext uri="{BB962C8B-B14F-4D97-AF65-F5344CB8AC3E}">
        <p14:creationId xmlns:p14="http://schemas.microsoft.com/office/powerpoint/2010/main" xmlns="" val="2065874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0000"/>
                </a:solidFill>
              </a:rPr>
              <a:t>Proceed from whole to </a:t>
            </a:r>
            <a:r>
              <a:rPr lang="en-US" b="1" dirty="0" smtClean="0">
                <a:solidFill>
                  <a:srgbClr val="FF0000"/>
                </a:solidFill>
              </a:rPr>
              <a:t>Parts</a:t>
            </a:r>
            <a:r>
              <a:rPr lang="en-US" dirty="0" smtClean="0">
                <a:solidFill>
                  <a:srgbClr val="FF0000"/>
                </a:solidFill>
              </a:rPr>
              <a:t> </a:t>
            </a:r>
            <a:endParaRPr lang="en-US" dirty="0">
              <a:solidFill>
                <a:srgbClr val="FF0000"/>
              </a:solidFill>
            </a:endParaRPr>
          </a:p>
        </p:txBody>
      </p:sp>
      <p:sp>
        <p:nvSpPr>
          <p:cNvPr id="3" name="Content Placeholder 2"/>
          <p:cNvSpPr>
            <a:spLocks noGrp="1"/>
          </p:cNvSpPr>
          <p:nvPr>
            <p:ph idx="1"/>
          </p:nvPr>
        </p:nvSpPr>
        <p:spPr>
          <a:xfrm>
            <a:off x="457200" y="1600200"/>
            <a:ext cx="8229600" cy="5105400"/>
          </a:xfrm>
        </p:spPr>
        <p:txBody>
          <a:bodyPr>
            <a:normAutofit/>
          </a:bodyPr>
          <a:lstStyle/>
          <a:p>
            <a:r>
              <a:rPr lang="en-US" sz="3600" dirty="0" smtClean="0"/>
              <a:t>This </a:t>
            </a:r>
            <a:r>
              <a:rPr lang="en-US" sz="3600" dirty="0"/>
              <a:t>maxim is the result of the psychology of learning whose main emphasis was to perceive things or objects as whole and not in the form of parts  and  It states that  perceive the whole thing first and then pay attention to its parts. Whole is more understandable, motivating and effective than the parts.</a:t>
            </a:r>
          </a:p>
          <a:p>
            <a:endParaRPr lang="en-US" sz="3600" dirty="0"/>
          </a:p>
        </p:txBody>
      </p:sp>
    </p:spTree>
    <p:extLst>
      <p:ext uri="{BB962C8B-B14F-4D97-AF65-F5344CB8AC3E}">
        <p14:creationId xmlns:p14="http://schemas.microsoft.com/office/powerpoint/2010/main" xmlns="" val="33351384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14400"/>
          </a:xfrm>
        </p:spPr>
        <p:txBody>
          <a:bodyPr>
            <a:normAutofit fontScale="90000"/>
          </a:bodyPr>
          <a:lstStyle/>
          <a:p>
            <a:r>
              <a:rPr lang="en-US" b="1" dirty="0">
                <a:solidFill>
                  <a:srgbClr val="FF0000"/>
                </a:solidFill>
              </a:rPr>
              <a:t>Proceed from Empirical to </a:t>
            </a:r>
            <a:r>
              <a:rPr lang="en-US" b="1" dirty="0" smtClean="0">
                <a:solidFill>
                  <a:srgbClr val="FF0000"/>
                </a:solidFill>
              </a:rPr>
              <a:t>Rational </a:t>
            </a:r>
            <a:endParaRPr lang="en-US" dirty="0">
              <a:solidFill>
                <a:srgbClr val="FF0000"/>
              </a:solidFill>
            </a:endParaRPr>
          </a:p>
        </p:txBody>
      </p:sp>
      <p:sp>
        <p:nvSpPr>
          <p:cNvPr id="3" name="Content Placeholder 2"/>
          <p:cNvSpPr>
            <a:spLocks noGrp="1"/>
          </p:cNvSpPr>
          <p:nvPr>
            <p:ph idx="1"/>
          </p:nvPr>
        </p:nvSpPr>
        <p:spPr>
          <a:xfrm>
            <a:off x="457200" y="914400"/>
            <a:ext cx="8229600" cy="5715000"/>
          </a:xfrm>
        </p:spPr>
        <p:txBody>
          <a:bodyPr>
            <a:normAutofit/>
          </a:bodyPr>
          <a:lstStyle/>
          <a:p>
            <a:r>
              <a:rPr lang="en-US" sz="3600" dirty="0" smtClean="0"/>
              <a:t>Empirical </a:t>
            </a:r>
            <a:r>
              <a:rPr lang="en-US" sz="3600" dirty="0"/>
              <a:t>Knowledge is that which is based on observation and first-hand experience but about which we cannot give any reasoning at all. Rational knowledge is that where facts form part of general system of truth and explained most scientifically. It is always good to begin with what we see, feel and experience than with what we reason about, generalize and explain.</a:t>
            </a:r>
          </a:p>
          <a:p>
            <a:endParaRPr lang="en-US" sz="3600" dirty="0"/>
          </a:p>
        </p:txBody>
      </p:sp>
    </p:spTree>
    <p:extLst>
      <p:ext uri="{BB962C8B-B14F-4D97-AF65-F5344CB8AC3E}">
        <p14:creationId xmlns:p14="http://schemas.microsoft.com/office/powerpoint/2010/main" xmlns="" val="12970432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709"/>
            <a:ext cx="8229600" cy="1143000"/>
          </a:xfrm>
        </p:spPr>
        <p:txBody>
          <a:bodyPr>
            <a:normAutofit fontScale="90000"/>
          </a:bodyPr>
          <a:lstStyle/>
          <a:p>
            <a:r>
              <a:rPr lang="en-US" b="1" dirty="0">
                <a:solidFill>
                  <a:srgbClr val="FF0000"/>
                </a:solidFill>
              </a:rPr>
              <a:t>Proceed from Psychological to Logical:</a:t>
            </a:r>
            <a:r>
              <a:rPr lang="en-US" dirty="0">
                <a:solidFill>
                  <a:srgbClr val="FF0000"/>
                </a:solidFill>
              </a:rPr>
              <a:t> </a:t>
            </a:r>
          </a:p>
        </p:txBody>
      </p:sp>
      <p:sp>
        <p:nvSpPr>
          <p:cNvPr id="3" name="Content Placeholder 2"/>
          <p:cNvSpPr>
            <a:spLocks noGrp="1"/>
          </p:cNvSpPr>
          <p:nvPr>
            <p:ph idx="1"/>
          </p:nvPr>
        </p:nvSpPr>
        <p:spPr>
          <a:xfrm>
            <a:off x="304800" y="990600"/>
            <a:ext cx="8610600" cy="5638800"/>
          </a:xfrm>
        </p:spPr>
        <p:txBody>
          <a:bodyPr>
            <a:normAutofit/>
          </a:bodyPr>
          <a:lstStyle/>
          <a:p>
            <a:r>
              <a:rPr lang="en-US" dirty="0" smtClean="0"/>
              <a:t>It </a:t>
            </a:r>
            <a:r>
              <a:rPr lang="en-US" dirty="0"/>
              <a:t>is child centered maxim. The child`s psychological development is most important than any other thing in teaching and learning process. Teacher while teaching should give importance  the interests, needs, abilities, aptitudes, development level, reactions and capacities of the child by this teacher approach is psychological. Teacher adopts logical approach by considering the systematic explanation and arrangement of the matter presented or content into logical order and steps.</a:t>
            </a:r>
          </a:p>
          <a:p>
            <a:endParaRPr lang="en-US" dirty="0"/>
          </a:p>
        </p:txBody>
      </p:sp>
    </p:spTree>
    <p:extLst>
      <p:ext uri="{BB962C8B-B14F-4D97-AF65-F5344CB8AC3E}">
        <p14:creationId xmlns:p14="http://schemas.microsoft.com/office/powerpoint/2010/main" xmlns="" val="33972276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0000"/>
                </a:solidFill>
              </a:rPr>
              <a:t>From Actual to Representative</a:t>
            </a:r>
            <a:endParaRPr lang="en-US" dirty="0">
              <a:solidFill>
                <a:srgbClr val="FF0000"/>
              </a:solidFill>
            </a:endParaRPr>
          </a:p>
        </p:txBody>
      </p:sp>
      <p:sp>
        <p:nvSpPr>
          <p:cNvPr id="3" name="Content Placeholder 2"/>
          <p:cNvSpPr>
            <a:spLocks noGrp="1"/>
          </p:cNvSpPr>
          <p:nvPr>
            <p:ph idx="1"/>
          </p:nvPr>
        </p:nvSpPr>
        <p:spPr>
          <a:xfrm>
            <a:off x="457200" y="1600200"/>
            <a:ext cx="8229600" cy="4953000"/>
          </a:xfrm>
        </p:spPr>
        <p:txBody>
          <a:bodyPr>
            <a:noAutofit/>
          </a:bodyPr>
          <a:lstStyle/>
          <a:p>
            <a:r>
              <a:rPr lang="en-US" sz="3600" dirty="0" smtClean="0"/>
              <a:t>In </a:t>
            </a:r>
            <a:r>
              <a:rPr lang="en-US" sz="3600" dirty="0"/>
              <a:t>learning first hand and actual experiences are more vivid and efficient than representative ones as they appeal to students for better learning.  While planning a lesson plan for effective teaching teacher should select actual, natural or real objects than from their improvised representative one’s like pictures, models.</a:t>
            </a:r>
          </a:p>
          <a:p>
            <a:endParaRPr lang="en-US" sz="3600" dirty="0"/>
          </a:p>
        </p:txBody>
      </p:sp>
    </p:spTree>
    <p:extLst>
      <p:ext uri="{BB962C8B-B14F-4D97-AF65-F5344CB8AC3E}">
        <p14:creationId xmlns:p14="http://schemas.microsoft.com/office/powerpoint/2010/main" xmlns="" val="8447000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rgbClr val="FF0000"/>
                </a:solidFill>
              </a:rPr>
              <a:t>From definite to </a:t>
            </a:r>
            <a:r>
              <a:rPr lang="en-US" b="1" dirty="0" smtClean="0">
                <a:solidFill>
                  <a:srgbClr val="FF0000"/>
                </a:solidFill>
              </a:rPr>
              <a:t>indefinite</a:t>
            </a:r>
            <a:r>
              <a:rPr lang="en-US" dirty="0">
                <a:solidFill>
                  <a:srgbClr val="FF0000"/>
                </a:solidFill>
              </a:rPr>
              <a:t/>
            </a:r>
            <a:br>
              <a:rPr lang="en-US" dirty="0">
                <a:solidFill>
                  <a:srgbClr val="FF0000"/>
                </a:solidFill>
              </a:rPr>
            </a:br>
            <a:endParaRPr lang="en-US" dirty="0">
              <a:solidFill>
                <a:srgbClr val="FF0000"/>
              </a:solidFill>
            </a:endParaRPr>
          </a:p>
        </p:txBody>
      </p:sp>
      <p:sp>
        <p:nvSpPr>
          <p:cNvPr id="3" name="Content Placeholder 2"/>
          <p:cNvSpPr>
            <a:spLocks noGrp="1"/>
          </p:cNvSpPr>
          <p:nvPr>
            <p:ph idx="1"/>
          </p:nvPr>
        </p:nvSpPr>
        <p:spPr>
          <a:xfrm>
            <a:off x="381000" y="838200"/>
            <a:ext cx="8382000" cy="5638800"/>
          </a:xfrm>
        </p:spPr>
        <p:txBody>
          <a:bodyPr>
            <a:normAutofit/>
          </a:bodyPr>
          <a:lstStyle/>
          <a:p>
            <a:r>
              <a:rPr lang="en-US" sz="3600" dirty="0" smtClean="0"/>
              <a:t>Knowledge </a:t>
            </a:r>
            <a:r>
              <a:rPr lang="en-US" sz="3600" dirty="0"/>
              <a:t>of the learner about ideas are indefinite, incoherent and very vague before the teaching so A teacher should try to make the ideas definite, clear, precise and systematic. Students learn easily indefinite things on the basis of definite things so a teacher while teaching should first teach definite things, ideas so that student can learn indefinite things </a:t>
            </a:r>
            <a:r>
              <a:rPr lang="en-US" sz="3600" dirty="0" smtClean="0"/>
              <a:t>easily.</a:t>
            </a:r>
            <a:endParaRPr lang="en-US" sz="3600" dirty="0"/>
          </a:p>
        </p:txBody>
      </p:sp>
    </p:spTree>
    <p:extLst>
      <p:ext uri="{BB962C8B-B14F-4D97-AF65-F5344CB8AC3E}">
        <p14:creationId xmlns:p14="http://schemas.microsoft.com/office/powerpoint/2010/main" xmlns="" val="12369820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0000"/>
                </a:solidFill>
              </a:rPr>
              <a:t>From induction to </a:t>
            </a:r>
            <a:r>
              <a:rPr lang="en-US" b="1" dirty="0" smtClean="0">
                <a:solidFill>
                  <a:srgbClr val="FF0000"/>
                </a:solidFill>
              </a:rPr>
              <a:t>deduction</a:t>
            </a:r>
            <a:endParaRPr lang="en-US" dirty="0">
              <a:solidFill>
                <a:srgbClr val="FF0000"/>
              </a:solidFill>
            </a:endParaRPr>
          </a:p>
        </p:txBody>
      </p:sp>
      <p:sp>
        <p:nvSpPr>
          <p:cNvPr id="3" name="Content Placeholder 2"/>
          <p:cNvSpPr>
            <a:spLocks noGrp="1"/>
          </p:cNvSpPr>
          <p:nvPr>
            <p:ph idx="1"/>
          </p:nvPr>
        </p:nvSpPr>
        <p:spPr/>
        <p:txBody>
          <a:bodyPr>
            <a:normAutofit lnSpcReduction="10000"/>
          </a:bodyPr>
          <a:lstStyle/>
          <a:p>
            <a:r>
              <a:rPr lang="en-US" dirty="0" smtClean="0"/>
              <a:t>Induction </a:t>
            </a:r>
            <a:r>
              <a:rPr lang="en-US" dirty="0"/>
              <a:t>means drawing a conclusion from set of examples from the examination of which a general rule, definition or formula is established. In teaching, a teacher has to present particular examples or experiences and tell about similarity of their attributes. Deduction derives a certain particular conclusion from general laws, rules or principles.  A teacher should always proceed from induction to deduction while teaching</a:t>
            </a:r>
          </a:p>
        </p:txBody>
      </p:sp>
    </p:spTree>
    <p:extLst>
      <p:ext uri="{BB962C8B-B14F-4D97-AF65-F5344CB8AC3E}">
        <p14:creationId xmlns:p14="http://schemas.microsoft.com/office/powerpoint/2010/main" xmlns="" val="23208996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0000"/>
                </a:solidFill>
              </a:rPr>
              <a:t>From Easy to </a:t>
            </a:r>
            <a:r>
              <a:rPr lang="en-US" b="1" dirty="0" smtClean="0">
                <a:solidFill>
                  <a:srgbClr val="FF0000"/>
                </a:solidFill>
              </a:rPr>
              <a:t>difficult </a:t>
            </a:r>
            <a:endParaRPr lang="en-US" b="1" dirty="0">
              <a:solidFill>
                <a:srgbClr val="FF0000"/>
              </a:solidFill>
            </a:endParaRPr>
          </a:p>
        </p:txBody>
      </p:sp>
      <p:sp>
        <p:nvSpPr>
          <p:cNvPr id="3" name="Content Placeholder 2"/>
          <p:cNvSpPr>
            <a:spLocks noGrp="1"/>
          </p:cNvSpPr>
          <p:nvPr>
            <p:ph idx="1"/>
          </p:nvPr>
        </p:nvSpPr>
        <p:spPr/>
        <p:txBody>
          <a:bodyPr>
            <a:normAutofit/>
          </a:bodyPr>
          <a:lstStyle/>
          <a:p>
            <a:r>
              <a:rPr lang="en-US" sz="4400" dirty="0" smtClean="0"/>
              <a:t>The </a:t>
            </a:r>
            <a:r>
              <a:rPr lang="en-US" sz="4400" dirty="0"/>
              <a:t>good teacher presents easy things first then difficult ones. The teacher should decide the easy things from the level of students understanding i.e. easy things for student. </a:t>
            </a:r>
          </a:p>
          <a:p>
            <a:endParaRPr lang="en-US" sz="4400" dirty="0"/>
          </a:p>
        </p:txBody>
      </p:sp>
    </p:spTree>
    <p:extLst>
      <p:ext uri="{BB962C8B-B14F-4D97-AF65-F5344CB8AC3E}">
        <p14:creationId xmlns:p14="http://schemas.microsoft.com/office/powerpoint/2010/main" xmlns="" val="3279236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u="sng" dirty="0">
                <a:solidFill>
                  <a:srgbClr val="FF0000"/>
                </a:solidFill>
              </a:rPr>
              <a:t>Teaching Learning </a:t>
            </a:r>
            <a:r>
              <a:rPr lang="en-US" b="1" u="sng" dirty="0" smtClean="0">
                <a:solidFill>
                  <a:srgbClr val="FF0000"/>
                </a:solidFill>
              </a:rPr>
              <a:t>process</a:t>
            </a:r>
            <a:r>
              <a:rPr lang="en-US" dirty="0">
                <a:solidFill>
                  <a:srgbClr val="FF0000"/>
                </a:solidFill>
              </a:rPr>
              <a:t/>
            </a:r>
            <a:br>
              <a:rPr lang="en-US" dirty="0">
                <a:solidFill>
                  <a:srgbClr val="FF0000"/>
                </a:solidFill>
              </a:rPr>
            </a:br>
            <a:endParaRPr lang="en-US" dirty="0">
              <a:solidFill>
                <a:srgbClr val="FF0000"/>
              </a:solidFill>
            </a:endParaRPr>
          </a:p>
        </p:txBody>
      </p:sp>
      <p:sp>
        <p:nvSpPr>
          <p:cNvPr id="3" name="Content Placeholder 2"/>
          <p:cNvSpPr>
            <a:spLocks noGrp="1"/>
          </p:cNvSpPr>
          <p:nvPr>
            <p:ph idx="1"/>
          </p:nvPr>
        </p:nvSpPr>
        <p:spPr/>
        <p:txBody>
          <a:bodyPr>
            <a:normAutofit/>
          </a:bodyPr>
          <a:lstStyle/>
          <a:p>
            <a:r>
              <a:rPr lang="en-US" dirty="0" smtClean="0"/>
              <a:t>Teaching </a:t>
            </a:r>
            <a:r>
              <a:rPr lang="en-US" dirty="0"/>
              <a:t>and Learning are actions necessary to accomplish a goal in Education. Effective teaching is one that will bring about the intended learning outcome. Teaching is the cause and learning is the effect. Teaching and Learning give life to the curriculum. Teaching learning process is the process of transferring knowledge from the teacher to learner.  </a:t>
            </a:r>
          </a:p>
          <a:p>
            <a:endParaRPr lang="en-US" dirty="0"/>
          </a:p>
        </p:txBody>
      </p:sp>
    </p:spTree>
    <p:extLst>
      <p:ext uri="{BB962C8B-B14F-4D97-AF65-F5344CB8AC3E}">
        <p14:creationId xmlns:p14="http://schemas.microsoft.com/office/powerpoint/2010/main" xmlns="" val="13364010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rgbClr val="FF0000"/>
                </a:solidFill>
              </a:rPr>
              <a:t>Elements of teaching learning </a:t>
            </a:r>
            <a:r>
              <a:rPr lang="en-US" b="1" dirty="0" smtClean="0">
                <a:solidFill>
                  <a:srgbClr val="FF0000"/>
                </a:solidFill>
              </a:rPr>
              <a:t>process</a:t>
            </a:r>
            <a:r>
              <a:rPr lang="en-US" dirty="0">
                <a:solidFill>
                  <a:srgbClr val="FF0000"/>
                </a:solidFill>
              </a:rPr>
              <a:t/>
            </a:r>
            <a:br>
              <a:rPr lang="en-US" dirty="0">
                <a:solidFill>
                  <a:srgbClr val="FF0000"/>
                </a:solidFill>
              </a:rPr>
            </a:br>
            <a:endParaRPr lang="en-US" dirty="0">
              <a:solidFill>
                <a:srgbClr val="FF0000"/>
              </a:solidFill>
            </a:endParaRPr>
          </a:p>
        </p:txBody>
      </p:sp>
      <p:sp>
        <p:nvSpPr>
          <p:cNvPr id="3" name="Content Placeholder 2"/>
          <p:cNvSpPr>
            <a:spLocks noGrp="1"/>
          </p:cNvSpPr>
          <p:nvPr>
            <p:ph idx="1"/>
          </p:nvPr>
        </p:nvSpPr>
        <p:spPr/>
        <p:txBody>
          <a:bodyPr>
            <a:normAutofit fontScale="92500" lnSpcReduction="10000"/>
          </a:bodyPr>
          <a:lstStyle/>
          <a:p>
            <a:r>
              <a:rPr lang="en-US" dirty="0" smtClean="0"/>
              <a:t>The </a:t>
            </a:r>
            <a:r>
              <a:rPr lang="en-US" dirty="0"/>
              <a:t>teacher, learner and learning environment are elements of teaching and learning process.  To make teaching and learning possible these elements are necessary. If there is any element is missing there could be no real teaching or learning process. Effective teaching and learning requires a well-established relationship among these three elements. The teaching and learning depends upon how these elements works together.</a:t>
            </a:r>
          </a:p>
          <a:p>
            <a:endParaRPr lang="en-US" dirty="0"/>
          </a:p>
        </p:txBody>
      </p:sp>
    </p:spTree>
    <p:extLst>
      <p:ext uri="{BB962C8B-B14F-4D97-AF65-F5344CB8AC3E}">
        <p14:creationId xmlns:p14="http://schemas.microsoft.com/office/powerpoint/2010/main" xmlns="" val="5191487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0000"/>
                </a:solidFill>
              </a:rPr>
              <a:t>The </a:t>
            </a:r>
            <a:r>
              <a:rPr lang="en-US" b="1" dirty="0" smtClean="0">
                <a:solidFill>
                  <a:srgbClr val="FF0000"/>
                </a:solidFill>
              </a:rPr>
              <a:t>teacher</a:t>
            </a:r>
            <a:endParaRPr lang="en-US" dirty="0">
              <a:solidFill>
                <a:srgbClr val="FF0000"/>
              </a:solidFill>
            </a:endParaRPr>
          </a:p>
        </p:txBody>
      </p:sp>
      <p:sp>
        <p:nvSpPr>
          <p:cNvPr id="3" name="Content Placeholder 2"/>
          <p:cNvSpPr>
            <a:spLocks noGrp="1"/>
          </p:cNvSpPr>
          <p:nvPr>
            <p:ph idx="1"/>
          </p:nvPr>
        </p:nvSpPr>
        <p:spPr/>
        <p:txBody>
          <a:bodyPr/>
          <a:lstStyle/>
          <a:p>
            <a:pPr marL="0" indent="0">
              <a:buNone/>
            </a:pPr>
            <a:r>
              <a:rPr lang="en-US" dirty="0" smtClean="0"/>
              <a:t>The </a:t>
            </a:r>
            <a:r>
              <a:rPr lang="en-US" dirty="0"/>
              <a:t>teacher is considered as the most important element and main role in the teaching learning process. Teacher is a prime mover of the educational processes; Teacher directs and controls the flow of the whole process of teaching and learning. </a:t>
            </a:r>
          </a:p>
          <a:p>
            <a:endParaRPr lang="en-US" dirty="0"/>
          </a:p>
        </p:txBody>
      </p:sp>
    </p:spTree>
    <p:extLst>
      <p:ext uri="{BB962C8B-B14F-4D97-AF65-F5344CB8AC3E}">
        <p14:creationId xmlns:p14="http://schemas.microsoft.com/office/powerpoint/2010/main" xmlns="" val="32946490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38200"/>
          </a:xfrm>
        </p:spPr>
        <p:txBody>
          <a:bodyPr/>
          <a:lstStyle/>
          <a:p>
            <a:r>
              <a:rPr lang="en-US" dirty="0">
                <a:solidFill>
                  <a:srgbClr val="FF0000"/>
                </a:solidFill>
              </a:rPr>
              <a:t>The </a:t>
            </a:r>
            <a:r>
              <a:rPr lang="en-US" dirty="0" smtClean="0">
                <a:solidFill>
                  <a:srgbClr val="FF0000"/>
                </a:solidFill>
              </a:rPr>
              <a:t>learner </a:t>
            </a:r>
            <a:endParaRPr lang="en-US" dirty="0">
              <a:solidFill>
                <a:srgbClr val="FF0000"/>
              </a:solidFill>
            </a:endParaRPr>
          </a:p>
        </p:txBody>
      </p:sp>
      <p:sp>
        <p:nvSpPr>
          <p:cNvPr id="3" name="Content Placeholder 2"/>
          <p:cNvSpPr>
            <a:spLocks noGrp="1"/>
          </p:cNvSpPr>
          <p:nvPr>
            <p:ph idx="1"/>
          </p:nvPr>
        </p:nvSpPr>
        <p:spPr>
          <a:xfrm>
            <a:off x="457200" y="990600"/>
            <a:ext cx="8229600" cy="5486400"/>
          </a:xfrm>
        </p:spPr>
        <p:txBody>
          <a:bodyPr>
            <a:noAutofit/>
          </a:bodyPr>
          <a:lstStyle/>
          <a:p>
            <a:pPr marL="0" indent="0">
              <a:buNone/>
            </a:pPr>
            <a:r>
              <a:rPr lang="en-US" sz="2800" dirty="0" smtClean="0"/>
              <a:t>Learner </a:t>
            </a:r>
            <a:r>
              <a:rPr lang="en-US" sz="2800" dirty="0"/>
              <a:t>is the </a:t>
            </a:r>
            <a:r>
              <a:rPr lang="en-US" sz="2800" dirty="0" smtClean="0"/>
              <a:t>Centre </a:t>
            </a:r>
            <a:r>
              <a:rPr lang="en-US" sz="2800" dirty="0"/>
              <a:t>of teaching. The learners are the key participant in the teaching and learning process. Learners are the primary subject or the main reason for implementation of teaching and learning. Effectiveness of teaching and learning is measured by the knowledge acquired by the learners and achievement of teaching and learning objectives. Knowledge of the learner and his learning style should be considered .Every learner is different from one another in the aspects of learning such as fast/quick learners  learns fast and slow/average learners learn averagely or slowly.</a:t>
            </a:r>
          </a:p>
          <a:p>
            <a:endParaRPr lang="en-US" sz="2800" dirty="0"/>
          </a:p>
        </p:txBody>
      </p:sp>
    </p:spTree>
    <p:extLst>
      <p:ext uri="{BB962C8B-B14F-4D97-AF65-F5344CB8AC3E}">
        <p14:creationId xmlns:p14="http://schemas.microsoft.com/office/powerpoint/2010/main" xmlns="" val="26254112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0000"/>
                </a:solidFill>
              </a:rPr>
              <a:t>Learning </a:t>
            </a:r>
            <a:r>
              <a:rPr lang="en-US" b="1" dirty="0" smtClean="0">
                <a:solidFill>
                  <a:srgbClr val="FF0000"/>
                </a:solidFill>
              </a:rPr>
              <a:t>environment</a:t>
            </a:r>
            <a:r>
              <a:rPr lang="en-US" dirty="0" smtClean="0">
                <a:solidFill>
                  <a:srgbClr val="FF0000"/>
                </a:solidFill>
              </a:rPr>
              <a:t> </a:t>
            </a:r>
            <a:endParaRPr lang="en-US" dirty="0">
              <a:solidFill>
                <a:srgbClr val="FF0000"/>
              </a:solidFill>
            </a:endParaRPr>
          </a:p>
        </p:txBody>
      </p:sp>
      <p:sp>
        <p:nvSpPr>
          <p:cNvPr id="3" name="Content Placeholder 2"/>
          <p:cNvSpPr>
            <a:spLocks noGrp="1"/>
          </p:cNvSpPr>
          <p:nvPr>
            <p:ph idx="1"/>
          </p:nvPr>
        </p:nvSpPr>
        <p:spPr/>
        <p:txBody>
          <a:bodyPr/>
          <a:lstStyle/>
          <a:p>
            <a:pPr marL="0" indent="0">
              <a:buNone/>
            </a:pPr>
            <a:r>
              <a:rPr lang="en-US" dirty="0" smtClean="0"/>
              <a:t>A </a:t>
            </a:r>
            <a:r>
              <a:rPr lang="en-US" dirty="0"/>
              <a:t>good environment is necessary for learning. The learning environment must be favorable for the teaching learning process by providing a place for smooth flow of communication, avoiding barriers between the teacher and the learner and  facilitates a well-executed teaching and learning process.</a:t>
            </a:r>
          </a:p>
          <a:p>
            <a:endParaRPr lang="en-US" dirty="0"/>
          </a:p>
        </p:txBody>
      </p:sp>
    </p:spTree>
    <p:extLst>
      <p:ext uri="{BB962C8B-B14F-4D97-AF65-F5344CB8AC3E}">
        <p14:creationId xmlns:p14="http://schemas.microsoft.com/office/powerpoint/2010/main" xmlns="" val="23999033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dirty="0"/>
              <a:t>The Learning Cycle by Continuing Professional Development Centre, University of Oxford:</a:t>
            </a:r>
            <a:r>
              <a:rPr lang="en-US" sz="3200" dirty="0"/>
              <a:t/>
            </a:r>
            <a:br>
              <a:rPr lang="en-US" sz="3200" dirty="0"/>
            </a:br>
            <a:endParaRPr lang="en-US" sz="3200" dirty="0"/>
          </a:p>
        </p:txBody>
      </p:sp>
      <p:sp>
        <p:nvSpPr>
          <p:cNvPr id="3" name="Content Placeholder 2"/>
          <p:cNvSpPr>
            <a:spLocks noGrp="1"/>
          </p:cNvSpPr>
          <p:nvPr>
            <p:ph idx="1"/>
          </p:nvPr>
        </p:nvSpPr>
        <p:spPr/>
        <p:txBody>
          <a:bodyPr/>
          <a:lstStyle/>
          <a:p>
            <a:endParaRPr lang="en-US" dirty="0"/>
          </a:p>
        </p:txBody>
      </p:sp>
      <p:pic>
        <p:nvPicPr>
          <p:cNvPr id="4" name="Picture 3"/>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04800" y="1371600"/>
            <a:ext cx="8534400" cy="5181600"/>
          </a:xfrm>
          <a:prstGeom prst="rect">
            <a:avLst/>
          </a:prstGeom>
          <a:noFill/>
          <a:ln>
            <a:noFill/>
          </a:ln>
        </p:spPr>
      </p:pic>
    </p:spTree>
    <p:extLst>
      <p:ext uri="{BB962C8B-B14F-4D97-AF65-F5344CB8AC3E}">
        <p14:creationId xmlns:p14="http://schemas.microsoft.com/office/powerpoint/2010/main" xmlns="" val="21985508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304800"/>
            <a:ext cx="8839200" cy="6124754"/>
          </a:xfrm>
          <a:prstGeom prst="rect">
            <a:avLst/>
          </a:prstGeom>
        </p:spPr>
        <p:txBody>
          <a:bodyPr wrap="square">
            <a:spAutoFit/>
          </a:bodyPr>
          <a:lstStyle/>
          <a:p>
            <a:r>
              <a:rPr lang="en-US" sz="2800" dirty="0"/>
              <a:t>The Learning Cycle is a continuous process which consists of the following Elements:</a:t>
            </a:r>
          </a:p>
          <a:p>
            <a:pPr lvl="0"/>
            <a:r>
              <a:rPr lang="en-US" sz="2800" b="1" dirty="0"/>
              <a:t>Identification of Learning Needs:</a:t>
            </a:r>
            <a:r>
              <a:rPr lang="en-US" sz="2800" dirty="0"/>
              <a:t> The process by which organizations and individuals systematically investigate current and future learning requirements in relation to the operating environment.</a:t>
            </a:r>
          </a:p>
          <a:p>
            <a:pPr lvl="0"/>
            <a:r>
              <a:rPr lang="en-US" sz="2800" b="1" dirty="0"/>
              <a:t>Learning Design:</a:t>
            </a:r>
            <a:r>
              <a:rPr lang="en-US" sz="2800" dirty="0"/>
              <a:t> The development of an intervention (training, job rotation, etc.) to address the identified learning needs.</a:t>
            </a:r>
          </a:p>
          <a:p>
            <a:pPr lvl="0"/>
            <a:r>
              <a:rPr lang="en-US" sz="2800" b="1" dirty="0"/>
              <a:t>Delivery of Learning Programme:</a:t>
            </a:r>
            <a:r>
              <a:rPr lang="en-US" sz="2800" dirty="0"/>
              <a:t> The implementation of the learning intervention at individual, group or organizational levels.</a:t>
            </a:r>
          </a:p>
          <a:p>
            <a:pPr lvl="0"/>
            <a:r>
              <a:rPr lang="en-US" sz="2800" b="1" dirty="0"/>
              <a:t>Learning Evaluation:</a:t>
            </a:r>
            <a:r>
              <a:rPr lang="en-US" sz="2800" dirty="0"/>
              <a:t> Without evaluation we do not know if the investment in learning has had the desired result.</a:t>
            </a:r>
          </a:p>
        </p:txBody>
      </p:sp>
    </p:spTree>
    <p:extLst>
      <p:ext uri="{BB962C8B-B14F-4D97-AF65-F5344CB8AC3E}">
        <p14:creationId xmlns:p14="http://schemas.microsoft.com/office/powerpoint/2010/main" xmlns="" val="36092169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220200" cy="1143000"/>
          </a:xfrm>
        </p:spPr>
        <p:txBody>
          <a:bodyPr>
            <a:normAutofit fontScale="90000"/>
          </a:bodyPr>
          <a:lstStyle/>
          <a:p>
            <a:r>
              <a:rPr lang="en-US" sz="4000" b="1" u="sng" dirty="0">
                <a:solidFill>
                  <a:srgbClr val="FF0000"/>
                </a:solidFill>
              </a:rPr>
              <a:t>Characteristics and Qualities of good teacher:</a:t>
            </a:r>
            <a:r>
              <a:rPr lang="en-US" sz="4000" dirty="0">
                <a:solidFill>
                  <a:srgbClr val="FF0000"/>
                </a:solidFill>
              </a:rPr>
              <a:t/>
            </a:r>
            <a:br>
              <a:rPr lang="en-US" sz="4000" dirty="0">
                <a:solidFill>
                  <a:srgbClr val="FF0000"/>
                </a:solidFill>
              </a:rPr>
            </a:br>
            <a:endParaRPr lang="en-US" dirty="0">
              <a:solidFill>
                <a:srgbClr val="FF0000"/>
              </a:solidFill>
            </a:endParaRPr>
          </a:p>
        </p:txBody>
      </p:sp>
      <p:sp>
        <p:nvSpPr>
          <p:cNvPr id="3" name="Content Placeholder 2"/>
          <p:cNvSpPr>
            <a:spLocks noGrp="1"/>
          </p:cNvSpPr>
          <p:nvPr>
            <p:ph idx="1"/>
          </p:nvPr>
        </p:nvSpPr>
        <p:spPr>
          <a:xfrm>
            <a:off x="304800" y="914400"/>
            <a:ext cx="8229600" cy="5943600"/>
          </a:xfrm>
        </p:spPr>
        <p:txBody>
          <a:bodyPr>
            <a:noAutofit/>
          </a:bodyPr>
          <a:lstStyle/>
          <a:p>
            <a:r>
              <a:rPr lang="en-US" sz="2800" dirty="0" smtClean="0"/>
              <a:t>Teaching </a:t>
            </a:r>
            <a:r>
              <a:rPr lang="en-US" sz="2800" dirty="0"/>
              <a:t>is an exciting and challenging career, full of personal rewards and a chance to encourage and support others to achieve their maximum potential </a:t>
            </a:r>
            <a:r>
              <a:rPr lang="en-US" sz="2800" dirty="0" smtClean="0"/>
              <a:t>.</a:t>
            </a:r>
          </a:p>
          <a:p>
            <a:r>
              <a:rPr lang="en-US" sz="2800" dirty="0" smtClean="0"/>
              <a:t>Teaching </a:t>
            </a:r>
            <a:r>
              <a:rPr lang="en-US" sz="2800" dirty="0"/>
              <a:t>is a gift that comes quite naturally for some; others have to work overtime to become a good and effective teacher</a:t>
            </a:r>
            <a:r>
              <a:rPr lang="en-US" sz="2800" dirty="0" smtClean="0"/>
              <a:t>.</a:t>
            </a:r>
          </a:p>
          <a:p>
            <a:r>
              <a:rPr lang="en-US" sz="2800" dirty="0" smtClean="0"/>
              <a:t> </a:t>
            </a:r>
            <a:r>
              <a:rPr lang="en-US" sz="2800" dirty="0"/>
              <a:t>A good teacher work tirelessly to create a challenging, nurturing environment for students learning</a:t>
            </a:r>
            <a:r>
              <a:rPr lang="en-US" sz="2800" dirty="0" smtClean="0"/>
              <a:t>.</a:t>
            </a:r>
          </a:p>
          <a:p>
            <a:r>
              <a:rPr lang="en-US" sz="2800" dirty="0" smtClean="0"/>
              <a:t> </a:t>
            </a:r>
            <a:r>
              <a:rPr lang="en-US" sz="2800" dirty="0"/>
              <a:t>Good teaching has less to do with knowledge and skills than with attitude toward students, subject, and work.</a:t>
            </a:r>
          </a:p>
          <a:p>
            <a:endParaRPr lang="en-US" sz="2800" dirty="0"/>
          </a:p>
        </p:txBody>
      </p:sp>
    </p:spTree>
    <p:extLst>
      <p:ext uri="{BB962C8B-B14F-4D97-AF65-F5344CB8AC3E}">
        <p14:creationId xmlns:p14="http://schemas.microsoft.com/office/powerpoint/2010/main" xmlns="" val="36592286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b="1" dirty="0">
                <a:solidFill>
                  <a:srgbClr val="FF0000"/>
                </a:solidFill>
              </a:rPr>
              <a:t>There are many qualities and skills that create an effective teacher. A teacher </a:t>
            </a:r>
            <a:r>
              <a:rPr lang="en-US" sz="3600" dirty="0">
                <a:solidFill>
                  <a:srgbClr val="FF0000"/>
                </a:solidFill>
              </a:rPr>
              <a:t/>
            </a:r>
            <a:br>
              <a:rPr lang="en-US" sz="3600" dirty="0">
                <a:solidFill>
                  <a:srgbClr val="FF0000"/>
                </a:solidFill>
              </a:rPr>
            </a:br>
            <a:endParaRPr lang="en-US" dirty="0">
              <a:solidFill>
                <a:srgbClr val="FF0000"/>
              </a:solidFill>
            </a:endParaRPr>
          </a:p>
        </p:txBody>
      </p:sp>
      <p:sp>
        <p:nvSpPr>
          <p:cNvPr id="3" name="Content Placeholder 2"/>
          <p:cNvSpPr>
            <a:spLocks noGrp="1"/>
          </p:cNvSpPr>
          <p:nvPr>
            <p:ph idx="1"/>
          </p:nvPr>
        </p:nvSpPr>
        <p:spPr>
          <a:xfrm>
            <a:off x="457200" y="1219200"/>
            <a:ext cx="8229600" cy="5410200"/>
          </a:xfrm>
        </p:spPr>
        <p:txBody>
          <a:bodyPr>
            <a:normAutofit fontScale="92500" lnSpcReduction="10000"/>
          </a:bodyPr>
          <a:lstStyle/>
          <a:p>
            <a:pPr lvl="0"/>
            <a:r>
              <a:rPr lang="en-US" b="1" dirty="0" smtClean="0"/>
              <a:t>Respects </a:t>
            </a:r>
            <a:r>
              <a:rPr lang="en-US" b="1" dirty="0"/>
              <a:t>students.</a:t>
            </a:r>
            <a:r>
              <a:rPr lang="en-US" dirty="0"/>
              <a:t> </a:t>
            </a:r>
          </a:p>
          <a:p>
            <a:r>
              <a:rPr lang="en-US" dirty="0"/>
              <a:t>In classroom each students’ ideas and opinions are valued. Students feel safe to express their feelings and learn to respect and listen to others. Teacher creates a welcoming learning environment for all students.</a:t>
            </a:r>
          </a:p>
          <a:p>
            <a:pPr lvl="0"/>
            <a:r>
              <a:rPr lang="en-US" b="1" dirty="0"/>
              <a:t>Creates a sense of community and belonging in the classroom.</a:t>
            </a:r>
            <a:r>
              <a:rPr lang="en-US" dirty="0"/>
              <a:t> </a:t>
            </a:r>
          </a:p>
          <a:p>
            <a:r>
              <a:rPr lang="en-US" dirty="0"/>
              <a:t>The mutual respect in classroom provides a supportive, collaborative environment. A teacher lets students know that they can depend not only on teacher, but also on the entire class.</a:t>
            </a:r>
          </a:p>
          <a:p>
            <a:endParaRPr lang="en-US" dirty="0"/>
          </a:p>
        </p:txBody>
      </p:sp>
    </p:spTree>
    <p:extLst>
      <p:ext uri="{BB962C8B-B14F-4D97-AF65-F5344CB8AC3E}">
        <p14:creationId xmlns:p14="http://schemas.microsoft.com/office/powerpoint/2010/main" xmlns="" val="41354838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
            <a:ext cx="8229600" cy="6477000"/>
          </a:xfrm>
        </p:spPr>
        <p:txBody>
          <a:bodyPr>
            <a:normAutofit fontScale="92500" lnSpcReduction="20000"/>
          </a:bodyPr>
          <a:lstStyle/>
          <a:p>
            <a:pPr lvl="0"/>
            <a:r>
              <a:rPr lang="en-US" b="1" dirty="0"/>
              <a:t>Committed – </a:t>
            </a:r>
            <a:r>
              <a:rPr lang="en-US" dirty="0"/>
              <a:t>A teacher</a:t>
            </a:r>
            <a:r>
              <a:rPr lang="en-US" b="1" dirty="0"/>
              <a:t> </a:t>
            </a:r>
            <a:r>
              <a:rPr lang="en-US" dirty="0"/>
              <a:t>Demonstrates commitment to students and the profession</a:t>
            </a:r>
          </a:p>
          <a:p>
            <a:pPr lvl="0"/>
            <a:r>
              <a:rPr lang="en-US" b="1" dirty="0"/>
              <a:t>Is warm, accessible, enthusiastic and caring.</a:t>
            </a:r>
            <a:r>
              <a:rPr lang="en-US" dirty="0"/>
              <a:t> </a:t>
            </a:r>
          </a:p>
          <a:p>
            <a:r>
              <a:rPr lang="en-US" dirty="0"/>
              <a:t>	Teacher should be approachable, not only to students. Students can go teacher with any 	problems or concerns or even to share a funny story. Teachers should possess good listening skills and take time out of their way-too-busy schedules for anyone who needs them. </a:t>
            </a:r>
            <a:br>
              <a:rPr lang="en-US" dirty="0"/>
            </a:br>
            <a:r>
              <a:rPr lang="en-US" b="1" dirty="0" smtClean="0"/>
              <a:t>Sets </a:t>
            </a:r>
            <a:r>
              <a:rPr lang="en-US" b="1" dirty="0"/>
              <a:t>high expectations for all students.</a:t>
            </a:r>
            <a:r>
              <a:rPr lang="en-US" dirty="0"/>
              <a:t> </a:t>
            </a:r>
          </a:p>
          <a:p>
            <a:r>
              <a:rPr lang="en-US" dirty="0"/>
              <a:t>The teacher should know that the expectations he/she has for students greatly affect their achievement; teacher should know that students generally give to teachers as much or as little as is expected of them.</a:t>
            </a:r>
          </a:p>
          <a:p>
            <a:endParaRPr lang="en-US" dirty="0"/>
          </a:p>
        </p:txBody>
      </p:sp>
    </p:spTree>
    <p:extLst>
      <p:ext uri="{BB962C8B-B14F-4D97-AF65-F5344CB8AC3E}">
        <p14:creationId xmlns:p14="http://schemas.microsoft.com/office/powerpoint/2010/main" xmlns="" val="26515341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228600"/>
            <a:ext cx="8229600" cy="6629400"/>
          </a:xfrm>
        </p:spPr>
        <p:txBody>
          <a:bodyPr>
            <a:noAutofit/>
          </a:bodyPr>
          <a:lstStyle/>
          <a:p>
            <a:r>
              <a:rPr lang="en-US" sz="2800" b="1" dirty="0" smtClean="0"/>
              <a:t>Has </a:t>
            </a:r>
            <a:r>
              <a:rPr lang="en-US" sz="2800" b="1" dirty="0"/>
              <a:t>his own love of learning</a:t>
            </a:r>
            <a:r>
              <a:rPr lang="en-US" sz="2800" dirty="0"/>
              <a:t> and inspires students with his passion for education and for the course material. He constantly renews himself as a professional on his quest to provide students with the highest quality of education possible. This teacher has no fear of learning new teaching strategies or incorporating new technologies into lessons, and always seems to be the one who is willing to share what he’s learned with colleagues.</a:t>
            </a:r>
          </a:p>
          <a:p>
            <a:r>
              <a:rPr lang="en-US" sz="2800" b="1" dirty="0" smtClean="0"/>
              <a:t>Is </a:t>
            </a:r>
            <a:r>
              <a:rPr lang="en-US" sz="2800" b="1" dirty="0"/>
              <a:t>a skilled leader.</a:t>
            </a:r>
            <a:r>
              <a:rPr lang="en-US" sz="2800" dirty="0"/>
              <a:t> Different from administrative leaders, effective teachers focus on shared decision-making and teamwork, as well as on community building.  A teacher conveys this sense of leadership to students by providing opportunities for each of them to assume leadership roles.</a:t>
            </a:r>
          </a:p>
          <a:p>
            <a:pPr marL="0" indent="0">
              <a:buNone/>
            </a:pPr>
            <a:endParaRPr lang="en-US" sz="2800" dirty="0"/>
          </a:p>
        </p:txBody>
      </p:sp>
    </p:spTree>
    <p:extLst>
      <p:ext uri="{BB962C8B-B14F-4D97-AF65-F5344CB8AC3E}">
        <p14:creationId xmlns:p14="http://schemas.microsoft.com/office/powerpoint/2010/main" xmlns="" val="22824920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52400"/>
            <a:ext cx="8229600" cy="6477000"/>
          </a:xfrm>
        </p:spPr>
        <p:txBody>
          <a:bodyPr>
            <a:normAutofit fontScale="92500" lnSpcReduction="20000"/>
          </a:bodyPr>
          <a:lstStyle/>
          <a:p>
            <a:r>
              <a:rPr lang="en-US" b="1" dirty="0"/>
              <a:t>Can “shift-gears”</a:t>
            </a:r>
            <a:r>
              <a:rPr lang="en-US" dirty="0"/>
              <a:t> and is flexible when a lesson isn’t working. The teacher assesses his teaching throughout the lessons and finds new ways to present material to make sure that every student understands the key concepts</a:t>
            </a:r>
            <a:r>
              <a:rPr lang="en-US" dirty="0" smtClean="0"/>
              <a:t>.</a:t>
            </a:r>
          </a:p>
          <a:p>
            <a:r>
              <a:rPr lang="en-US" b="1" dirty="0"/>
              <a:t>Collaborates with colleagues on an ongoing basis.</a:t>
            </a:r>
            <a:r>
              <a:rPr lang="en-US" dirty="0"/>
              <a:t>  </a:t>
            </a:r>
          </a:p>
          <a:p>
            <a:pPr marL="0" indent="0">
              <a:buNone/>
            </a:pPr>
            <a:r>
              <a:rPr lang="en-US" dirty="0"/>
              <a:t> </a:t>
            </a:r>
            <a:r>
              <a:rPr lang="en-US" dirty="0" smtClean="0"/>
              <a:t>   Teacher </a:t>
            </a:r>
            <a:r>
              <a:rPr lang="en-US" dirty="0"/>
              <a:t>should learn   collaboration as a way to learn from a fellow professional. A teacher uses constructive criticism and advice as an opportunity to grow as an educator</a:t>
            </a:r>
            <a:r>
              <a:rPr lang="en-US" dirty="0" smtClean="0"/>
              <a:t>.</a:t>
            </a:r>
          </a:p>
          <a:p>
            <a:pPr lvl="0"/>
            <a:r>
              <a:rPr lang="en-US" b="1" dirty="0"/>
              <a:t>Compassionate – </a:t>
            </a:r>
            <a:r>
              <a:rPr lang="en-US" dirty="0"/>
              <a:t>a teacher should be</a:t>
            </a:r>
            <a:r>
              <a:rPr lang="en-US" b="1" dirty="0"/>
              <a:t> </a:t>
            </a:r>
            <a:r>
              <a:rPr lang="en-US" dirty="0"/>
              <a:t>Caring, empathetic and able to respond to people</a:t>
            </a:r>
          </a:p>
          <a:p>
            <a:pPr lvl="0"/>
            <a:r>
              <a:rPr lang="en-US" b="1" dirty="0"/>
              <a:t>Creative - </a:t>
            </a:r>
            <a:r>
              <a:rPr lang="en-US" dirty="0"/>
              <a:t>Versatile, innovative, and open to new </a:t>
            </a:r>
            <a:r>
              <a:rPr lang="en-US" dirty="0" smtClean="0"/>
              <a:t>ideas.</a:t>
            </a:r>
            <a:endParaRPr lang="en-US" dirty="0"/>
          </a:p>
          <a:p>
            <a:pPr marL="0" indent="0">
              <a:buNone/>
            </a:pPr>
            <a:endParaRPr lang="en-US" dirty="0"/>
          </a:p>
        </p:txBody>
      </p:sp>
    </p:spTree>
    <p:extLst>
      <p:ext uri="{BB962C8B-B14F-4D97-AF65-F5344CB8AC3E}">
        <p14:creationId xmlns:p14="http://schemas.microsoft.com/office/powerpoint/2010/main" xmlns="" val="11097804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52400"/>
            <a:ext cx="8534400" cy="6400800"/>
          </a:xfrm>
        </p:spPr>
        <p:txBody>
          <a:bodyPr>
            <a:normAutofit fontScale="92500"/>
          </a:bodyPr>
          <a:lstStyle/>
          <a:p>
            <a:r>
              <a:rPr lang="en-US" b="1" dirty="0" smtClean="0"/>
              <a:t> </a:t>
            </a:r>
            <a:r>
              <a:rPr lang="en-US" b="1" dirty="0"/>
              <a:t>Collaborates with colleagues on an ongoing basis.</a:t>
            </a:r>
            <a:r>
              <a:rPr lang="en-US" dirty="0"/>
              <a:t>  </a:t>
            </a:r>
          </a:p>
          <a:p>
            <a:r>
              <a:rPr lang="en-US" dirty="0"/>
              <a:t>Teacher should learn   collaboration as a way to learn from a fellow professional. A teacher uses constructive criticism and advice as an opportunity to grow as an educator.</a:t>
            </a:r>
            <a:br>
              <a:rPr lang="en-US" dirty="0"/>
            </a:br>
            <a:r>
              <a:rPr lang="en-US" b="1" dirty="0"/>
              <a:t>Maintains professionalism in all areas</a:t>
            </a:r>
            <a:r>
              <a:rPr lang="en-US" dirty="0"/>
              <a:t>—from personal appearance to organizational skills and preparedness for each day. </a:t>
            </a:r>
            <a:r>
              <a:rPr lang="en-US" dirty="0" smtClean="0"/>
              <a:t>Teacher  </a:t>
            </a:r>
            <a:r>
              <a:rPr lang="en-US" dirty="0"/>
              <a:t>communication skills are exemplary, whether </a:t>
            </a:r>
            <a:r>
              <a:rPr lang="en-US" dirty="0" smtClean="0"/>
              <a:t>He/she </a:t>
            </a:r>
            <a:r>
              <a:rPr lang="en-US" dirty="0"/>
              <a:t>is speaking with an administrator, one of her students or a colleague. The respect that the great teacher receives because of her professional manner is obvious to those around her.</a:t>
            </a:r>
          </a:p>
          <a:p>
            <a:endParaRPr lang="en-US" dirty="0"/>
          </a:p>
        </p:txBody>
      </p:sp>
    </p:spTree>
    <p:extLst>
      <p:ext uri="{BB962C8B-B14F-4D97-AF65-F5344CB8AC3E}">
        <p14:creationId xmlns:p14="http://schemas.microsoft.com/office/powerpoint/2010/main" xmlns="" val="34086378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u="sng" dirty="0">
                <a:solidFill>
                  <a:srgbClr val="FF0000"/>
                </a:solidFill>
              </a:rPr>
              <a:t>Functions &amp; Role of </a:t>
            </a:r>
            <a:r>
              <a:rPr lang="en-US" b="1" u="sng" dirty="0" smtClean="0">
                <a:solidFill>
                  <a:srgbClr val="FF0000"/>
                </a:solidFill>
              </a:rPr>
              <a:t>teacher </a:t>
            </a:r>
            <a:r>
              <a:rPr lang="en-US" dirty="0">
                <a:solidFill>
                  <a:srgbClr val="FF0000"/>
                </a:solidFill>
              </a:rPr>
              <a:t/>
            </a:r>
            <a:br>
              <a:rPr lang="en-US" dirty="0">
                <a:solidFill>
                  <a:srgbClr val="FF0000"/>
                </a:solidFill>
              </a:rPr>
            </a:br>
            <a:endParaRPr lang="en-US" dirty="0">
              <a:solidFill>
                <a:srgbClr val="FF0000"/>
              </a:solidFill>
            </a:endParaRPr>
          </a:p>
        </p:txBody>
      </p:sp>
      <p:sp>
        <p:nvSpPr>
          <p:cNvPr id="3" name="Content Placeholder 2"/>
          <p:cNvSpPr>
            <a:spLocks noGrp="1"/>
          </p:cNvSpPr>
          <p:nvPr>
            <p:ph idx="1"/>
          </p:nvPr>
        </p:nvSpPr>
        <p:spPr/>
        <p:txBody>
          <a:bodyPr/>
          <a:lstStyle/>
          <a:p>
            <a:pPr marL="0" indent="0">
              <a:buNone/>
            </a:pPr>
            <a:r>
              <a:rPr lang="en-US" dirty="0" smtClean="0"/>
              <a:t>Teacher </a:t>
            </a:r>
            <a:r>
              <a:rPr lang="en-US" dirty="0"/>
              <a:t>is a backbone of any educational system because knowledge is transferred from the teachers to the students. The roles of a teacher are the various responsibilities and activities teachers engage in in the classroom and in the school.</a:t>
            </a:r>
          </a:p>
          <a:p>
            <a:endParaRPr lang="en-US" dirty="0"/>
          </a:p>
        </p:txBody>
      </p:sp>
    </p:spTree>
    <p:extLst>
      <p:ext uri="{BB962C8B-B14F-4D97-AF65-F5344CB8AC3E}">
        <p14:creationId xmlns:p14="http://schemas.microsoft.com/office/powerpoint/2010/main" xmlns="" val="132020085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457200"/>
            <a:ext cx="8229600" cy="6400800"/>
          </a:xfrm>
        </p:spPr>
        <p:txBody>
          <a:bodyPr>
            <a:normAutofit/>
          </a:bodyPr>
          <a:lstStyle/>
          <a:p>
            <a:pPr lvl="0"/>
            <a:r>
              <a:rPr lang="en-US" b="1" dirty="0"/>
              <a:t>Giving Explanation and information: </a:t>
            </a:r>
            <a:r>
              <a:rPr lang="en-US" dirty="0"/>
              <a:t>- a good teacher explains and inform the students about a topic`s pros and cons. It means teacher explains and informs about all the dimensions of content.</a:t>
            </a:r>
          </a:p>
          <a:p>
            <a:pPr lvl="0"/>
            <a:r>
              <a:rPr lang="en-US" dirty="0"/>
              <a:t>Preparing the creative learner.</a:t>
            </a:r>
          </a:p>
          <a:p>
            <a:pPr lvl="0"/>
            <a:r>
              <a:rPr lang="en-US" b="1" dirty="0"/>
              <a:t>Teacher as Educator: </a:t>
            </a:r>
            <a:r>
              <a:rPr lang="en-US" dirty="0"/>
              <a:t>A teacher as educator is the person in the class room who has the skills, tools, and information necessary to educate young people. The teacher as educator must take into account student learning styles, abilities, and personalities. </a:t>
            </a:r>
          </a:p>
          <a:p>
            <a:endParaRPr lang="en-US" dirty="0"/>
          </a:p>
        </p:txBody>
      </p:sp>
    </p:spTree>
    <p:extLst>
      <p:ext uri="{BB962C8B-B14F-4D97-AF65-F5344CB8AC3E}">
        <p14:creationId xmlns:p14="http://schemas.microsoft.com/office/powerpoint/2010/main" xmlns="" val="72934412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b="1" dirty="0"/>
              <a:t>Teacher as </a:t>
            </a:r>
            <a:r>
              <a:rPr lang="en-US" b="1" dirty="0" smtClean="0"/>
              <a:t>Caregiver</a:t>
            </a:r>
            <a:r>
              <a:rPr lang="en-US" b="1" dirty="0"/>
              <a:t/>
            </a:r>
            <a:br>
              <a:rPr lang="en-US" b="1" dirty="0"/>
            </a:br>
            <a:endParaRPr lang="en-US" b="1" dirty="0"/>
          </a:p>
        </p:txBody>
      </p:sp>
      <p:sp>
        <p:nvSpPr>
          <p:cNvPr id="3" name="Content Placeholder 2"/>
          <p:cNvSpPr>
            <a:spLocks noGrp="1"/>
          </p:cNvSpPr>
          <p:nvPr>
            <p:ph idx="1"/>
          </p:nvPr>
        </p:nvSpPr>
        <p:spPr/>
        <p:txBody>
          <a:bodyPr/>
          <a:lstStyle/>
          <a:p>
            <a:r>
              <a:rPr lang="en-US" dirty="0" smtClean="0"/>
              <a:t>Teachers </a:t>
            </a:r>
            <a:r>
              <a:rPr lang="en-US" dirty="0"/>
              <a:t>are the adults that children spend a large chunk of their time with and teacher must be a caregiver in her classroom. This means providing physical, emotional, and intellectual support for students in various capacities and providing care as necessary.</a:t>
            </a:r>
          </a:p>
          <a:p>
            <a:endParaRPr lang="en-US" dirty="0"/>
          </a:p>
        </p:txBody>
      </p:sp>
    </p:spTree>
    <p:extLst>
      <p:ext uri="{BB962C8B-B14F-4D97-AF65-F5344CB8AC3E}">
        <p14:creationId xmlns:p14="http://schemas.microsoft.com/office/powerpoint/2010/main" xmlns="" val="269724928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Teacher as Community Leader</a:t>
            </a:r>
            <a:br>
              <a:rPr lang="en-US" b="1" dirty="0"/>
            </a:br>
            <a:endParaRPr lang="en-US" b="1" dirty="0"/>
          </a:p>
        </p:txBody>
      </p:sp>
      <p:sp>
        <p:nvSpPr>
          <p:cNvPr id="3" name="Content Placeholder 2"/>
          <p:cNvSpPr>
            <a:spLocks noGrp="1"/>
          </p:cNvSpPr>
          <p:nvPr>
            <p:ph idx="1"/>
          </p:nvPr>
        </p:nvSpPr>
        <p:spPr/>
        <p:txBody>
          <a:bodyPr>
            <a:normAutofit lnSpcReduction="10000"/>
          </a:bodyPr>
          <a:lstStyle/>
          <a:p>
            <a:r>
              <a:rPr lang="en-US" dirty="0" smtClean="0"/>
              <a:t> </a:t>
            </a:r>
            <a:r>
              <a:rPr lang="en-US" dirty="0"/>
              <a:t>A teacher must be a community leader because Schools are often the central hubs of communities. It is in school where children make friends, community events are held, and adults meet and collaborate with one another. Teacher as community leader guides and directs activities of community. Teaching should enrich the community activities because it is the community who had to pay for it.</a:t>
            </a:r>
          </a:p>
          <a:p>
            <a:endParaRPr lang="en-US" dirty="0"/>
          </a:p>
        </p:txBody>
      </p:sp>
    </p:spTree>
    <p:extLst>
      <p:ext uri="{BB962C8B-B14F-4D97-AF65-F5344CB8AC3E}">
        <p14:creationId xmlns:p14="http://schemas.microsoft.com/office/powerpoint/2010/main" xmlns="" val="211019890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304800"/>
            <a:ext cx="8915400" cy="6400800"/>
          </a:xfrm>
        </p:spPr>
        <p:txBody>
          <a:bodyPr>
            <a:normAutofit lnSpcReduction="10000"/>
          </a:bodyPr>
          <a:lstStyle/>
          <a:p>
            <a:pPr lvl="0"/>
            <a:r>
              <a:rPr lang="en-US" dirty="0"/>
              <a:t>Teacher’s Managerial Function in the </a:t>
            </a:r>
            <a:r>
              <a:rPr lang="en-US" dirty="0" smtClean="0"/>
              <a:t>Classroom:</a:t>
            </a:r>
          </a:p>
          <a:p>
            <a:pPr lvl="0"/>
            <a:r>
              <a:rPr lang="en-US" sz="2800" b="1" dirty="0" smtClean="0"/>
              <a:t>Initiation</a:t>
            </a:r>
            <a:r>
              <a:rPr lang="en-US" sz="2800" b="1" dirty="0"/>
              <a:t>, direction and administration</a:t>
            </a:r>
            <a:r>
              <a:rPr lang="en-US" sz="2800" dirty="0"/>
              <a:t>:-  teacher as an administrator provides direction, control, management and Organization of human and material resources for educational growth and </a:t>
            </a:r>
            <a:r>
              <a:rPr lang="en-US" sz="2800" dirty="0" smtClean="0"/>
              <a:t>development.</a:t>
            </a:r>
            <a:endParaRPr lang="en-US" dirty="0"/>
          </a:p>
          <a:p>
            <a:pPr lvl="0"/>
            <a:r>
              <a:rPr lang="en-US" sz="2800" b="1" dirty="0" smtClean="0"/>
              <a:t>Planning</a:t>
            </a:r>
            <a:r>
              <a:rPr lang="en-US" sz="2800" b="1" dirty="0"/>
              <a:t>: </a:t>
            </a:r>
            <a:r>
              <a:rPr lang="en-US" sz="2800" dirty="0"/>
              <a:t>teacher plans a future course of action in accordance with identified objectives, needs, priorities and existing/likely capacities, within a given time frame, reflecting cost-effective </a:t>
            </a:r>
            <a:r>
              <a:rPr lang="en-US" sz="2800" dirty="0" smtClean="0"/>
              <a:t>choices.</a:t>
            </a:r>
          </a:p>
          <a:p>
            <a:pPr lvl="0"/>
            <a:r>
              <a:rPr lang="en-US" b="1" dirty="0" smtClean="0"/>
              <a:t>Supervision</a:t>
            </a:r>
            <a:r>
              <a:rPr lang="en-US" b="1" dirty="0"/>
              <a:t>, Monitoring and Support</a:t>
            </a:r>
            <a:r>
              <a:rPr lang="en-US" dirty="0"/>
              <a:t>: Monitoring and facilitation of teaching learning Process, and other school development activities, for enhancing their quality through suitable tools, methods and mechanisms</a:t>
            </a:r>
          </a:p>
          <a:p>
            <a:endParaRPr lang="en-US" dirty="0"/>
          </a:p>
        </p:txBody>
      </p:sp>
    </p:spTree>
    <p:extLst>
      <p:ext uri="{BB962C8B-B14F-4D97-AF65-F5344CB8AC3E}">
        <p14:creationId xmlns:p14="http://schemas.microsoft.com/office/powerpoint/2010/main" xmlns="" val="265755880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304800"/>
            <a:ext cx="8915400" cy="6553200"/>
          </a:xfrm>
        </p:spPr>
        <p:txBody>
          <a:bodyPr>
            <a:normAutofit/>
          </a:bodyPr>
          <a:lstStyle/>
          <a:p>
            <a:pPr lvl="3"/>
            <a:r>
              <a:rPr lang="en-US" sz="3000" dirty="0"/>
              <a:t>Curriculum planning and development.</a:t>
            </a:r>
            <a:endParaRPr lang="en-US" sz="2200" dirty="0"/>
          </a:p>
          <a:p>
            <a:pPr lvl="3"/>
            <a:r>
              <a:rPr lang="en-US" sz="3000" dirty="0"/>
              <a:t>Giving security: Building rapport with individual students Teacher performs the function of giving security to the children in terms of praise, reinforcement, friendly atmosphere .</a:t>
            </a:r>
            <a:endParaRPr lang="en-US" sz="2200" dirty="0"/>
          </a:p>
          <a:p>
            <a:pPr lvl="3"/>
            <a:r>
              <a:rPr lang="en-US" sz="3000" dirty="0"/>
              <a:t> Encouraging the growth of self-esteem in each student</a:t>
            </a:r>
            <a:r>
              <a:rPr lang="en-US" dirty="0"/>
              <a:t>.</a:t>
            </a:r>
            <a:endParaRPr lang="en-US" sz="1600" dirty="0"/>
          </a:p>
          <a:p>
            <a:r>
              <a:rPr lang="en-US" dirty="0"/>
              <a:t> Identifying academic and personal issues which are impacting of the growth and development of each student</a:t>
            </a:r>
          </a:p>
        </p:txBody>
      </p:sp>
    </p:spTree>
    <p:extLst>
      <p:ext uri="{BB962C8B-B14F-4D97-AF65-F5344CB8AC3E}">
        <p14:creationId xmlns:p14="http://schemas.microsoft.com/office/powerpoint/2010/main" xmlns="" val="340242695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228600" y="304800"/>
            <a:ext cx="8458200" cy="6324600"/>
          </a:xfrm>
        </p:spPr>
        <p:txBody>
          <a:bodyPr>
            <a:noAutofit/>
          </a:bodyPr>
          <a:lstStyle/>
          <a:p>
            <a:pPr marL="514350" lvl="1" indent="0">
              <a:buNone/>
            </a:pPr>
            <a:r>
              <a:rPr lang="en-US" sz="3200" b="1" dirty="0"/>
              <a:t>Motivation: </a:t>
            </a:r>
            <a:r>
              <a:rPr lang="en-US" sz="3200" dirty="0"/>
              <a:t>motivation of student for to accomplish academic goals, interest and effort in academic work, perseverance in doing class work or homework, completion of difficult tasks, self-regulation, risk taking, independent learning, </a:t>
            </a:r>
            <a:r>
              <a:rPr lang="en-US" sz="3200" dirty="0" smtClean="0"/>
              <a:t>etc.</a:t>
            </a:r>
            <a:endParaRPr lang="en-US" sz="2400" dirty="0"/>
          </a:p>
          <a:p>
            <a:pPr marL="514350" lvl="1" indent="0">
              <a:buNone/>
            </a:pPr>
            <a:r>
              <a:rPr lang="en-US" sz="3200" b="1" dirty="0" smtClean="0"/>
              <a:t>Evaluating</a:t>
            </a:r>
            <a:r>
              <a:rPr lang="en-US" sz="3200" b="1" dirty="0"/>
              <a:t>, recording and reporting: </a:t>
            </a:r>
            <a:r>
              <a:rPr lang="en-US" sz="3200" dirty="0"/>
              <a:t>- teacher uses suitable evaluation techniques to check the achievement of educational objectives by the students as well as effectiveness of teaching.</a:t>
            </a:r>
            <a:endParaRPr lang="en-US" sz="2400" dirty="0"/>
          </a:p>
          <a:p>
            <a:endParaRPr lang="en-US" sz="3600" dirty="0"/>
          </a:p>
        </p:txBody>
      </p:sp>
    </p:spTree>
    <p:extLst>
      <p:ext uri="{BB962C8B-B14F-4D97-AF65-F5344CB8AC3E}">
        <p14:creationId xmlns:p14="http://schemas.microsoft.com/office/powerpoint/2010/main" xmlns="" val="65825970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228600"/>
            <a:ext cx="8229600" cy="6248400"/>
          </a:xfrm>
        </p:spPr>
        <p:txBody>
          <a:bodyPr>
            <a:normAutofit fontScale="92500"/>
          </a:bodyPr>
          <a:lstStyle/>
          <a:p>
            <a:r>
              <a:rPr lang="en-US" b="1" dirty="0"/>
              <a:t>Diagnosing learning problems</a:t>
            </a:r>
            <a:r>
              <a:rPr lang="en-US" dirty="0"/>
              <a:t>:- after the evaluation of students learning The teacher must diagnose learning problems and also suggest and correct the solution for the problem diagnosed.</a:t>
            </a:r>
          </a:p>
          <a:p>
            <a:r>
              <a:rPr lang="en-US" b="1" dirty="0"/>
              <a:t>Arranging and organizing classroom</a:t>
            </a:r>
            <a:r>
              <a:rPr lang="en-US" dirty="0"/>
              <a:t>:- A teacher has to arrange and organize the classroom materials in a better way such as physical facilities for creating conducive environment for better teaching  and learning </a:t>
            </a:r>
            <a:r>
              <a:rPr lang="en-US" dirty="0" smtClean="0"/>
              <a:t>.</a:t>
            </a:r>
          </a:p>
          <a:p>
            <a:r>
              <a:rPr lang="en-US" b="1" dirty="0" smtClean="0"/>
              <a:t>Making </a:t>
            </a:r>
            <a:r>
              <a:rPr lang="en-US" b="1" dirty="0"/>
              <a:t>curriculum materials</a:t>
            </a:r>
            <a:r>
              <a:rPr lang="en-US" dirty="0"/>
              <a:t>:- a teacher has involve in preparation of curriculum materials and to modify the curriculum according to the local needs of the community.</a:t>
            </a:r>
            <a:endParaRPr lang="en-US" sz="1600" dirty="0"/>
          </a:p>
          <a:p>
            <a:endParaRPr lang="en-US" dirty="0"/>
          </a:p>
          <a:p>
            <a:endParaRPr lang="en-US" dirty="0"/>
          </a:p>
        </p:txBody>
      </p:sp>
    </p:spTree>
    <p:extLst>
      <p:ext uri="{BB962C8B-B14F-4D97-AF65-F5344CB8AC3E}">
        <p14:creationId xmlns:p14="http://schemas.microsoft.com/office/powerpoint/2010/main" xmlns="" val="338020289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229600" cy="6248400"/>
          </a:xfrm>
        </p:spPr>
        <p:txBody>
          <a:bodyPr>
            <a:normAutofit fontScale="92500" lnSpcReduction="20000"/>
          </a:bodyPr>
          <a:lstStyle/>
          <a:p>
            <a:r>
              <a:rPr lang="en-US" b="1" dirty="0"/>
              <a:t>Emotional Stability of the student: </a:t>
            </a:r>
            <a:r>
              <a:rPr lang="en-US" dirty="0"/>
              <a:t>A teacher has to prepare the students as emotionally stable individual and to guide the student in order to bring stability of his emotions so that it will not lead to destruction.</a:t>
            </a:r>
          </a:p>
          <a:p>
            <a:r>
              <a:rPr lang="en-US" b="1" dirty="0"/>
              <a:t>Prescriptive function: - </a:t>
            </a:r>
            <a:r>
              <a:rPr lang="en-US" dirty="0"/>
              <a:t>The teacher has to prescribe certain things for the learners with learning difficulties and learning problems by considering their abilities, capabilities, interests he can prescribe new techniques and methods which are according to their individual differences.</a:t>
            </a:r>
          </a:p>
          <a:p>
            <a:r>
              <a:rPr lang="en-US" dirty="0"/>
              <a:t>Motivating the student for learning.</a:t>
            </a:r>
          </a:p>
          <a:p>
            <a:r>
              <a:rPr lang="en-US" dirty="0"/>
              <a:t>Inspiring the students as a role model with the nobility of thoughts, feelings and actions.</a:t>
            </a:r>
          </a:p>
          <a:p>
            <a:endParaRPr lang="en-US" dirty="0"/>
          </a:p>
        </p:txBody>
      </p:sp>
    </p:spTree>
    <p:extLst>
      <p:ext uri="{BB962C8B-B14F-4D97-AF65-F5344CB8AC3E}">
        <p14:creationId xmlns:p14="http://schemas.microsoft.com/office/powerpoint/2010/main" xmlns="" val="164797280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 </a:t>
            </a:r>
            <a:endParaRPr lang="en-US" dirty="0"/>
          </a:p>
        </p:txBody>
      </p:sp>
      <p:sp>
        <p:nvSpPr>
          <p:cNvPr id="3" name="Content Placeholder 2"/>
          <p:cNvSpPr>
            <a:spLocks noGrp="1"/>
          </p:cNvSpPr>
          <p:nvPr>
            <p:ph idx="1"/>
          </p:nvPr>
        </p:nvSpPr>
        <p:spPr/>
        <p:txBody>
          <a:bodyPr/>
          <a:lstStyle/>
          <a:p>
            <a:r>
              <a:rPr lang="en-US" dirty="0" smtClean="0"/>
              <a:t>Teacher is having main role in teaching learning process by motivating students in the classroom through following principles and maxims of teaching and making a student as active learner.</a:t>
            </a:r>
            <a:endParaRPr lang="en-US"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2" name="Rectangle 3"/>
          <p:cNvSpPr>
            <a:spLocks noChangeArrowheads="1"/>
          </p:cNvSpPr>
          <p:nvPr/>
        </p:nvSpPr>
        <p:spPr bwMode="auto">
          <a:xfrm>
            <a:off x="228600" y="304800"/>
            <a:ext cx="8915400" cy="7170738"/>
          </a:xfrm>
          <a:prstGeom prst="rect">
            <a:avLst/>
          </a:prstGeom>
          <a:noFill/>
          <a:ln w="9525">
            <a:noFill/>
            <a:miter lim="800000"/>
            <a:headEnd/>
            <a:tailEnd/>
          </a:ln>
        </p:spPr>
        <p:txBody>
          <a:bodyPr>
            <a:spAutoFit/>
          </a:bodyPr>
          <a:lstStyle/>
          <a:p>
            <a:pPr marL="457200" indent="-457200">
              <a:defRPr/>
            </a:pPr>
            <a:endParaRPr lang="en-US" sz="2000" dirty="0"/>
          </a:p>
          <a:p>
            <a:pPr marL="457200" indent="-457200">
              <a:buFont typeface="+mj-lt"/>
              <a:buAutoNum type="arabicPeriod" startAt="7"/>
              <a:defRPr/>
            </a:pPr>
            <a:r>
              <a:rPr lang="en-US" sz="2000" dirty="0"/>
              <a:t>Learning,</a:t>
            </a:r>
            <a:r>
              <a:rPr lang="en-US" sz="2000" dirty="0">
                <a:hlinkClick r:id="rId2"/>
              </a:rPr>
              <a:t>http://</a:t>
            </a:r>
            <a:r>
              <a:rPr lang="en-US" sz="2000" dirty="0" err="1">
                <a:hlinkClick r:id="rId2"/>
              </a:rPr>
              <a:t>en.wikipedia.org</a:t>
            </a:r>
            <a:r>
              <a:rPr lang="en-US" sz="2000" dirty="0">
                <a:hlinkClick r:id="rId2"/>
              </a:rPr>
              <a:t>/wiki/Learning</a:t>
            </a:r>
            <a:r>
              <a:rPr lang="en-US" sz="2000" dirty="0"/>
              <a:t>.</a:t>
            </a:r>
          </a:p>
          <a:p>
            <a:pPr marL="457200" indent="-457200">
              <a:buFont typeface="+mj-lt"/>
              <a:buAutoNum type="arabicPeriod" startAt="7"/>
              <a:defRPr/>
            </a:pPr>
            <a:r>
              <a:rPr lang="en-US" sz="2000" dirty="0"/>
              <a:t>(</a:t>
            </a:r>
            <a:r>
              <a:rPr lang="en-US" sz="2000" dirty="0" err="1"/>
              <a:t>en.w</a:t>
            </a:r>
            <a:r>
              <a:rPr lang="en-US" sz="2000" dirty="0"/>
              <a:t> ikipedia.org/wiki/Learning ). </a:t>
            </a:r>
          </a:p>
          <a:p>
            <a:pPr marL="457200" indent="-457200">
              <a:buFont typeface="+mj-lt"/>
              <a:buAutoNum type="arabicPeriod" startAt="7"/>
              <a:defRPr/>
            </a:pPr>
            <a:r>
              <a:rPr lang="en-US" sz="2000" dirty="0">
                <a:hlinkClick r:id="rId3"/>
              </a:rPr>
              <a:t>Kendra Cherry</a:t>
            </a:r>
            <a:r>
              <a:rPr lang="en-US" sz="2000" dirty="0"/>
              <a:t>, What Is Learning? </a:t>
            </a:r>
            <a:r>
              <a:rPr lang="en-US" sz="2000" dirty="0">
                <a:hlinkClick r:id="rId4"/>
              </a:rPr>
              <a:t>http://psychology.about.com/od/lindex/g/learning.htm</a:t>
            </a:r>
            <a:r>
              <a:rPr lang="en-US" sz="2000" dirty="0"/>
              <a:t>.</a:t>
            </a:r>
          </a:p>
          <a:p>
            <a:pPr marL="457200" indent="-457200">
              <a:buFont typeface="+mj-lt"/>
              <a:buAutoNum type="arabicPeriod" startAt="7"/>
              <a:defRPr/>
            </a:pPr>
            <a:r>
              <a:rPr lang="en-US" sz="2000" dirty="0"/>
              <a:t>Jeff Cobb, Definition of Learning; </a:t>
            </a:r>
            <a:r>
              <a:rPr lang="en-US" sz="2000" dirty="0">
                <a:hlinkClick r:id="rId5"/>
              </a:rPr>
              <a:t>http://www.missiontolearn.com/2009/05/definition-of-learning/</a:t>
            </a:r>
            <a:r>
              <a:rPr lang="en-US" sz="2000" dirty="0"/>
              <a:t>.</a:t>
            </a:r>
          </a:p>
          <a:p>
            <a:pPr marL="457200" indent="-457200">
              <a:buFont typeface="+mj-lt"/>
              <a:buAutoNum type="arabicPeriod" startAt="7"/>
              <a:defRPr/>
            </a:pPr>
            <a:r>
              <a:rPr lang="en-US" sz="2000" dirty="0"/>
              <a:t>Learning - Definition and More from the Free Merriam-Webster Dictionary.</a:t>
            </a:r>
          </a:p>
          <a:p>
            <a:pPr marL="457200" indent="-457200">
              <a:buFont typeface="+mj-lt"/>
              <a:buAutoNum type="arabicPeriod" startAt="7"/>
              <a:defRPr/>
            </a:pPr>
            <a:r>
              <a:rPr lang="en-US" sz="2000" dirty="0"/>
              <a:t>learning - definition of learning in English from the Oxford dictionary</a:t>
            </a:r>
          </a:p>
          <a:p>
            <a:pPr marL="457200" indent="-457200">
              <a:defRPr/>
            </a:pPr>
            <a:endParaRPr lang="en-US" sz="2000" dirty="0"/>
          </a:p>
          <a:p>
            <a:pPr marL="457200" indent="-457200">
              <a:buFont typeface="+mj-lt"/>
              <a:buAutoNum type="arabicPeriod" startAt="13"/>
              <a:defRPr/>
            </a:pPr>
            <a:r>
              <a:rPr lang="en-US" sz="2000" dirty="0"/>
              <a:t>Principles of learning: http://en.wikipedia.org/w/index.php?title=Principles_of_learning&amp;oldid=639256194"</a:t>
            </a:r>
          </a:p>
          <a:p>
            <a:pPr marL="457200" indent="-457200">
              <a:buFont typeface="+mj-lt"/>
              <a:buAutoNum type="arabicPeriod" startAt="13"/>
              <a:defRPr/>
            </a:pPr>
            <a:r>
              <a:rPr lang="en-US" sz="2000" dirty="0"/>
              <a:t>http://www.cmu.edu/teaching/principles/index.html</a:t>
            </a:r>
          </a:p>
          <a:p>
            <a:pPr marL="457200" indent="-457200">
              <a:buFont typeface="+mj-lt"/>
              <a:buAutoNum type="arabicPeriod" startAt="13"/>
              <a:defRPr/>
            </a:pPr>
            <a:r>
              <a:rPr lang="en-US" sz="2000" dirty="0"/>
              <a:t>Four Core Elements of Great Learning — and How to Avoid ‘Teaching by Telling’ Posted on January 25, 2012 (https://www.mindflash.com/blog/2012/01/four-core-elements-ofgreat-learning-and-how-to-avoid-teaching-by-telling/) by Jay Forte(https://www.mindflash.com/blog/author/jayf/)</a:t>
            </a:r>
          </a:p>
          <a:p>
            <a:pPr marL="457200" indent="-457200">
              <a:buFont typeface="+mj-lt"/>
              <a:buAutoNum type="arabicPeriod" startAt="13"/>
              <a:defRPr/>
            </a:pPr>
            <a:endParaRPr lang="en-US" sz="2000" dirty="0"/>
          </a:p>
          <a:p>
            <a:pPr marL="457200" indent="-457200">
              <a:buFont typeface="+mj-lt"/>
              <a:buAutoNum type="arabicPeriod" startAt="7"/>
              <a:defRPr/>
            </a:pPr>
            <a:endParaRPr lang="en-US" sz="2000" dirty="0"/>
          </a:p>
          <a:p>
            <a:pPr>
              <a:defRPr/>
            </a:pPr>
            <a:endParaRPr lang="en-US" sz="2000" dirty="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p:txBody>
          <a:bodyPr/>
          <a:lstStyle/>
          <a:p>
            <a:pPr algn="just"/>
            <a:endParaRPr lang="en-US" smtClean="0"/>
          </a:p>
        </p:txBody>
      </p:sp>
      <p:sp>
        <p:nvSpPr>
          <p:cNvPr id="44035" name="Content Placeholder 2"/>
          <p:cNvSpPr>
            <a:spLocks noGrp="1"/>
          </p:cNvSpPr>
          <p:nvPr>
            <p:ph idx="1"/>
          </p:nvPr>
        </p:nvSpPr>
        <p:spPr/>
        <p:txBody>
          <a:bodyPr/>
          <a:lstStyle/>
          <a:p>
            <a:pPr marL="457200" indent="-457200">
              <a:buFont typeface="Calibri" pitchFamily="34" charset="0"/>
              <a:buAutoNum type="arabicPeriod" startAt="16"/>
            </a:pPr>
            <a:r>
              <a:rPr lang="en-US" sz="2000" smtClean="0"/>
              <a:t> Teaching &amp; learning .Available from :</a:t>
            </a:r>
            <a:r>
              <a:rPr lang="en-US" sz="2000" smtClean="0">
                <a:hlinkClick r:id="rId2"/>
              </a:rPr>
              <a:t>https://www.slideshare.net/sjaser/teaching-and-learning-process</a:t>
            </a:r>
            <a:r>
              <a:rPr lang="en-US" sz="2000" smtClean="0"/>
              <a:t>.</a:t>
            </a:r>
          </a:p>
          <a:p>
            <a:pPr marL="457200" indent="-457200">
              <a:buFont typeface="Calibri" pitchFamily="34" charset="0"/>
              <a:buAutoNum type="arabicPeriod" startAt="16"/>
            </a:pPr>
            <a:r>
              <a:rPr lang="en-US" sz="2000" smtClean="0"/>
              <a:t>Teaching &amp; learning .Available from </a:t>
            </a:r>
            <a:r>
              <a:rPr lang="en-US" sz="2000" smtClean="0">
                <a:hlinkClick r:id="rId3"/>
              </a:rPr>
              <a:t>https://www.richlandone.org/domain/159</a:t>
            </a:r>
            <a:endParaRPr lang="en-US" sz="2000" smtClean="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r>
              <a:rPr lang="en-US" sz="11500" dirty="0" smtClean="0">
                <a:solidFill>
                  <a:srgbClr val="FF0000"/>
                </a:solidFill>
              </a:rPr>
              <a:t>Thank you </a:t>
            </a:r>
            <a:endParaRPr lang="en-US" sz="11500" dirty="0">
              <a:solidFill>
                <a:srgbClr val="FF0000"/>
              </a:solidFill>
            </a:endParaRPr>
          </a:p>
        </p:txBody>
      </p:sp>
    </p:spTree>
    <p:extLst>
      <p:ext uri="{BB962C8B-B14F-4D97-AF65-F5344CB8AC3E}">
        <p14:creationId xmlns:p14="http://schemas.microsoft.com/office/powerpoint/2010/main" xmlns="" val="31495279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242</TotalTime>
  <Words>2958</Words>
  <Application>Microsoft Office PowerPoint</Application>
  <PresentationFormat>On-screen Show (4:3)</PresentationFormat>
  <Paragraphs>185</Paragraphs>
  <Slides>52</Slides>
  <Notes>0</Notes>
  <HiddenSlides>0</HiddenSlides>
  <MMClips>0</MMClips>
  <ScaleCrop>false</ScaleCrop>
  <HeadingPairs>
    <vt:vector size="4" baseType="variant">
      <vt:variant>
        <vt:lpstr>Theme</vt:lpstr>
      </vt:variant>
      <vt:variant>
        <vt:i4>1</vt:i4>
      </vt:variant>
      <vt:variant>
        <vt:lpstr>Slide Titles</vt:lpstr>
      </vt:variant>
      <vt:variant>
        <vt:i4>52</vt:i4>
      </vt:variant>
    </vt:vector>
  </HeadingPairs>
  <TitlesOfParts>
    <vt:vector size="53" baseType="lpstr">
      <vt:lpstr>Office Theme</vt:lpstr>
      <vt:lpstr>Teaching</vt:lpstr>
      <vt:lpstr>Slide 2</vt:lpstr>
      <vt:lpstr>Teaching</vt:lpstr>
      <vt:lpstr>Slide 4</vt:lpstr>
      <vt:lpstr>Nature and characteristics of teaching </vt:lpstr>
      <vt:lpstr>Nature and characteristics of teaching contd.. </vt:lpstr>
      <vt:lpstr>Principles of teaching</vt:lpstr>
      <vt:lpstr>Slide 8</vt:lpstr>
      <vt:lpstr>Slide 9</vt:lpstr>
      <vt:lpstr>Slide 10</vt:lpstr>
      <vt:lpstr>Slide 11</vt:lpstr>
      <vt:lpstr>Slide 12</vt:lpstr>
      <vt:lpstr>Psychological Principles of teaching: </vt:lpstr>
      <vt:lpstr>General Principles of teaching: </vt:lpstr>
      <vt:lpstr>Maxims of teaching</vt:lpstr>
      <vt:lpstr>Known to unknown- </vt:lpstr>
      <vt:lpstr>Concrete to abstract  </vt:lpstr>
      <vt:lpstr>Particular to general  </vt:lpstr>
      <vt:lpstr>Proceed from Analysis to Synthesis </vt:lpstr>
      <vt:lpstr>Proceed from whole to Parts </vt:lpstr>
      <vt:lpstr>Proceed from Empirical to Rational </vt:lpstr>
      <vt:lpstr>Proceed from Psychological to Logical: </vt:lpstr>
      <vt:lpstr>From Actual to Representative</vt:lpstr>
      <vt:lpstr>From definite to indefinite </vt:lpstr>
      <vt:lpstr>From induction to deduction</vt:lpstr>
      <vt:lpstr>From Easy to difficult </vt:lpstr>
      <vt:lpstr>Teaching Learning process </vt:lpstr>
      <vt:lpstr>Elements of teaching learning process </vt:lpstr>
      <vt:lpstr>The teacher</vt:lpstr>
      <vt:lpstr>The learner </vt:lpstr>
      <vt:lpstr>Learning environment </vt:lpstr>
      <vt:lpstr>The Learning Cycle by Continuing Professional Development Centre, University of Oxford: </vt:lpstr>
      <vt:lpstr>Slide 33</vt:lpstr>
      <vt:lpstr>Characteristics and Qualities of good teacher: </vt:lpstr>
      <vt:lpstr>There are many qualities and skills that create an effective teacher. A teacher  </vt:lpstr>
      <vt:lpstr>Slide 36</vt:lpstr>
      <vt:lpstr>Slide 37</vt:lpstr>
      <vt:lpstr>Slide 38</vt:lpstr>
      <vt:lpstr>Slide 39</vt:lpstr>
      <vt:lpstr>Functions &amp; Role of teacher  </vt:lpstr>
      <vt:lpstr>Slide 41</vt:lpstr>
      <vt:lpstr>Teacher as Caregiver </vt:lpstr>
      <vt:lpstr>Teacher as Community Leader </vt:lpstr>
      <vt:lpstr>Slide 44</vt:lpstr>
      <vt:lpstr>Slide 45</vt:lpstr>
      <vt:lpstr>Slide 46</vt:lpstr>
      <vt:lpstr>Slide 47</vt:lpstr>
      <vt:lpstr>Slide 48</vt:lpstr>
      <vt:lpstr>Conclusion </vt:lpstr>
      <vt:lpstr>Slide 50</vt:lpstr>
      <vt:lpstr>Slide 51</vt:lpstr>
      <vt:lpstr>Slide 52</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Teaching</dc:title>
  <dc:creator>User</dc:creator>
  <cp:lastModifiedBy>kins</cp:lastModifiedBy>
  <cp:revision>18</cp:revision>
  <dcterms:created xsi:type="dcterms:W3CDTF">2006-08-16T00:00:00Z</dcterms:created>
  <dcterms:modified xsi:type="dcterms:W3CDTF">2021-02-09T05:00:29Z</dcterms:modified>
</cp:coreProperties>
</file>