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  <p:sldMasterId id="2147483924" r:id="rId2"/>
  </p:sldMasterIdLst>
  <p:notesMasterIdLst>
    <p:notesMasterId r:id="rId35"/>
  </p:notesMasterIdLst>
  <p:sldIdLst>
    <p:sldId id="257" r:id="rId3"/>
    <p:sldId id="303" r:id="rId4"/>
    <p:sldId id="287" r:id="rId5"/>
    <p:sldId id="286" r:id="rId6"/>
    <p:sldId id="288" r:id="rId7"/>
    <p:sldId id="258" r:id="rId8"/>
    <p:sldId id="273" r:id="rId9"/>
    <p:sldId id="289" r:id="rId10"/>
    <p:sldId id="290" r:id="rId11"/>
    <p:sldId id="292" r:id="rId12"/>
    <p:sldId id="293" r:id="rId13"/>
    <p:sldId id="294" r:id="rId14"/>
    <p:sldId id="282" r:id="rId15"/>
    <p:sldId id="259" r:id="rId16"/>
    <p:sldId id="274" r:id="rId17"/>
    <p:sldId id="260" r:id="rId18"/>
    <p:sldId id="275" r:id="rId19"/>
    <p:sldId id="297" r:id="rId20"/>
    <p:sldId id="261" r:id="rId21"/>
    <p:sldId id="262" r:id="rId22"/>
    <p:sldId id="263" r:id="rId23"/>
    <p:sldId id="265" r:id="rId24"/>
    <p:sldId id="266" r:id="rId25"/>
    <p:sldId id="269" r:id="rId26"/>
    <p:sldId id="270" r:id="rId27"/>
    <p:sldId id="271" r:id="rId28"/>
    <p:sldId id="272" r:id="rId29"/>
    <p:sldId id="283" r:id="rId30"/>
    <p:sldId id="281" r:id="rId31"/>
    <p:sldId id="299" r:id="rId32"/>
    <p:sldId id="278" r:id="rId33"/>
    <p:sldId id="301" r:id="rId3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48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3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71757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14443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36577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17757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7740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0359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8038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543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64116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60337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2190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39246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39575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48815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9517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475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07897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37609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5712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52484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03792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5579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0474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C1078-46ED-40F9-8930-935BAD7C2B02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52ADC-5BFA-4FBD-BEE2-16096B7F4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6277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1BFD19-4CDE-421D-8287-87B0E15C77A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20/01/2021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81CC2-CCE3-49BF-8631-E66A60193566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6480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Subtitle 2"/>
          <p:cNvSpPr>
            <a:spLocks noGrp="1"/>
          </p:cNvSpPr>
          <p:nvPr>
            <p:ph type="subTitle" idx="4294967295"/>
          </p:nvPr>
        </p:nvSpPr>
        <p:spPr>
          <a:xfrm>
            <a:off x="420688" y="309563"/>
            <a:ext cx="8246794" cy="6271541"/>
          </a:xfrm>
        </p:spPr>
        <p:txBody>
          <a:bodyPr>
            <a:normAutofit fontScale="70000" lnSpcReduction="20000"/>
          </a:bodyPr>
          <a:lstStyle/>
          <a:p>
            <a:pPr marL="109728" indent="0" algn="ctr">
              <a:buNone/>
            </a:pPr>
            <a:r>
              <a:rPr lang="en-US" altLang="zh-CN" sz="3600" dirty="0" smtClean="0">
                <a:solidFill>
                  <a:schemeClr val="bg2">
                    <a:lumMod val="10000"/>
                  </a:schemeClr>
                </a:solidFill>
                <a:latin typeface="Algerian" pitchFamily="82" charset="0"/>
              </a:rPr>
              <a:t>KRISHNA INSTIUTE OF MEDICAL SCIENCES.</a:t>
            </a:r>
          </a:p>
          <a:p>
            <a:pPr marL="109728" indent="0" algn="ctr">
              <a:buNone/>
            </a:pPr>
            <a:r>
              <a:rPr lang="en-US" altLang="zh-CN" sz="3600" dirty="0" smtClean="0">
                <a:latin typeface="Algerian" pitchFamily="82" charset="0"/>
              </a:rPr>
              <a:t> FACULTY OF NURSING SCIENCE.</a:t>
            </a:r>
          </a:p>
          <a:p>
            <a:pPr algn="ctr"/>
            <a:endParaRPr lang="en-US" altLang="zh-CN" sz="3600" dirty="0" smtClean="0">
              <a:latin typeface="Algerian" pitchFamily="82" charset="0"/>
            </a:endParaRPr>
          </a:p>
          <a:p>
            <a:pPr marL="109728" indent="0" algn="ctr">
              <a:buNone/>
            </a:pPr>
            <a:r>
              <a:rPr lang="en-US" altLang="zh-CN" sz="3600" dirty="0" smtClean="0">
                <a:solidFill>
                  <a:srgbClr val="7030A0"/>
                </a:solidFill>
                <a:latin typeface="Algerian" pitchFamily="82" charset="0"/>
              </a:rPr>
              <a:t>Subject : </a:t>
            </a:r>
            <a:r>
              <a:rPr lang="en-US" altLang="zh-CN" sz="3600" dirty="0" smtClean="0">
                <a:latin typeface="Algerian" pitchFamily="82" charset="0"/>
              </a:rPr>
              <a:t>community Health nursing-II</a:t>
            </a:r>
          </a:p>
          <a:p>
            <a:pPr marL="109728" indent="0" algn="ctr">
              <a:buNone/>
            </a:pPr>
            <a:endParaRPr lang="en-US" altLang="zh-CN" sz="3600" dirty="0">
              <a:latin typeface="Algerian" pitchFamily="82" charset="0"/>
            </a:endParaRPr>
          </a:p>
          <a:p>
            <a:pPr marL="109728" indent="0" algn="ctr">
              <a:buNone/>
            </a:pPr>
            <a:r>
              <a:rPr lang="en-US" altLang="zh-CN" sz="3600" dirty="0" smtClean="0">
                <a:solidFill>
                  <a:srgbClr val="FF0000"/>
                </a:solidFill>
                <a:latin typeface="Algerian" pitchFamily="82" charset="0"/>
              </a:rPr>
              <a:t>TOPIC  </a:t>
            </a:r>
            <a:endParaRPr lang="en-US" altLang="zh-CN" sz="3600" dirty="0"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endParaRPr lang="en-US" altLang="zh-CN" sz="3600" dirty="0">
              <a:latin typeface="Algerian" pitchFamily="82" charset="0"/>
            </a:endParaRPr>
          </a:p>
          <a:p>
            <a:pPr marL="109728" indent="0" algn="ctr">
              <a:buNone/>
            </a:pPr>
            <a:r>
              <a:rPr lang="en-US" altLang="zh-CN" sz="4800" b="1" dirty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SCHOOL HEALTH </a:t>
            </a:r>
            <a:r>
              <a:rPr lang="en-US" altLang="zh-CN" sz="4800" b="1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SERVICES </a:t>
            </a:r>
            <a:endParaRPr lang="en-US" altLang="zh-CN" sz="4800" b="1" dirty="0">
              <a:solidFill>
                <a:schemeClr val="accent2">
                  <a:lumMod val="50000"/>
                </a:schemeClr>
              </a:solidFill>
              <a:latin typeface="Algerian" pitchFamily="82" charset="0"/>
            </a:endParaRPr>
          </a:p>
          <a:p>
            <a:pPr algn="ctr"/>
            <a:endParaRPr lang="en-US" altLang="zh-CN" sz="48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en-US" altLang="zh-CN" dirty="0"/>
          </a:p>
          <a:p>
            <a:pPr marL="109728" indent="0" algn="ctr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PRESENTED  BY,</a:t>
            </a:r>
          </a:p>
          <a:p>
            <a:pPr marL="109728" indent="0" algn="ctr">
              <a:lnSpc>
                <a:spcPct val="120000"/>
              </a:lnSpc>
              <a:buNone/>
            </a:pPr>
            <a:r>
              <a:rPr lang="en-US" altLang="zh-CN" b="1" dirty="0" smtClean="0"/>
              <a:t>                                                 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altLang="zh-CN" sz="3100" b="1" dirty="0" smtClean="0">
                <a:latin typeface="Times New Roman" pitchFamily="18" charset="0"/>
                <a:cs typeface="Times New Roman" pitchFamily="18" charset="0"/>
              </a:rPr>
              <a:t>RS.A.V.KATTI  </a:t>
            </a:r>
            <a:endParaRPr lang="en-US" altLang="zh-CN" sz="31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lnSpc>
                <a:spcPct val="120000"/>
              </a:lnSpc>
              <a:buNone/>
            </a:pPr>
            <a:r>
              <a:rPr lang="en-US" altLang="zh-CN" sz="3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00" b="1" dirty="0" smtClean="0">
                <a:latin typeface="Times New Roman" pitchFamily="18" charset="0"/>
                <a:cs typeface="Times New Roman" pitchFamily="18" charset="0"/>
              </a:rPr>
              <a:t>                                Dept- Community Health Nursing </a:t>
            </a:r>
            <a:r>
              <a:rPr lang="en-US" altLang="zh-CN" sz="31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altLang="zh-CN" b="1" dirty="0" smtClean="0"/>
              <a:t>        </a:t>
            </a:r>
            <a:r>
              <a:rPr lang="en-US" altLang="zh-CN" dirty="0" smtClean="0"/>
              <a:t>                                                                       </a:t>
            </a:r>
            <a:endParaRPr lang="en-US" altLang="zh-CN" dirty="0" smtClean="0"/>
          </a:p>
          <a:p>
            <a:pPr marL="109728" indent="0">
              <a:lnSpc>
                <a:spcPct val="120000"/>
              </a:lnSpc>
              <a:buNone/>
            </a:pPr>
            <a:r>
              <a:rPr lang="en-US" altLang="zh-CN" dirty="0" smtClean="0"/>
              <a:t>                                                         </a:t>
            </a:r>
          </a:p>
          <a:p>
            <a:pPr marL="109728" indent="0">
              <a:lnSpc>
                <a:spcPct val="120000"/>
              </a:lnSpc>
              <a:buNone/>
            </a:pPr>
            <a:endParaRPr lang="en-US" altLang="zh-CN" sz="7000" dirty="0"/>
          </a:p>
          <a:p>
            <a:endParaRPr lang="en-US" altLang="zh-CN" dirty="0"/>
          </a:p>
        </p:txBody>
      </p:sp>
      <p:pic>
        <p:nvPicPr>
          <p:cNvPr id="3" name="Picture 2" descr="http://www.picdesi.com/upload/comment/gm/good-morning-054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092" y="3889420"/>
            <a:ext cx="2995811" cy="2820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78951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LEARNING OBJECTIVES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8091"/>
            <a:ext cx="8229600" cy="539495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At the end of the class, student will be able to-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Define School Health Services.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2.  Describe the aims and objectives of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School Health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Services.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3. Discuss the importance of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School Health Services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lnSpc>
                <a:spcPct val="150000"/>
              </a:lnSpc>
              <a:buAutoNum type="arabicPeriod" startAt="4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Discuss the common health problems of school children.</a:t>
            </a:r>
          </a:p>
          <a:p>
            <a:pPr marL="514350" indent="-514350" algn="just">
              <a:lnSpc>
                <a:spcPct val="150000"/>
              </a:lnSpc>
              <a:buAutoNum type="arabicPeriod" startAt="4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Discuss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behaviour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problem of school children.</a:t>
            </a:r>
          </a:p>
          <a:p>
            <a:pPr marL="514350" indent="-514350" algn="just">
              <a:lnSpc>
                <a:spcPct val="150000"/>
              </a:lnSpc>
              <a:buAutoNum type="arabicPeriod" startAt="4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Discuss briefly the components of School Health Programme.</a:t>
            </a:r>
          </a:p>
          <a:p>
            <a:pPr marL="514350" indent="-514350" algn="just">
              <a:lnSpc>
                <a:spcPct val="150000"/>
              </a:lnSpc>
              <a:buAutoNum type="arabicPeriod" startAt="4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Explain the Nurses Role in School Health Programme.</a:t>
            </a:r>
          </a:p>
          <a:p>
            <a:pPr marL="514350" indent="-514350" algn="just">
              <a:lnSpc>
                <a:spcPct val="150000"/>
              </a:lnSpc>
              <a:buAutoNum type="arabicPeriod" startAt="4"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66671"/>
            <a:ext cx="7772400" cy="940157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School Health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3792" y="1506827"/>
            <a:ext cx="8152326" cy="488109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200000"/>
              </a:lnSpc>
            </a:pP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School health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refers to a state of complete physical, mental and social, spiritual well being and not merely absence of diseases or infirmity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among pupils , teachers and other school personnel.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1052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99245"/>
            <a:ext cx="7772400" cy="785611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School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Health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Programme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0761" y="1378039"/>
            <a:ext cx="8306873" cy="507427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school procedures that contribute to the maintenance and improvement of the health of pupils and school personnel including health services , healthful living and health education.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5127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7145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School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Health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Services</a:t>
            </a:r>
            <a:endParaRPr 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06286"/>
            <a:ext cx="8229600" cy="481987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A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service concerned with the early detection of health and social problems in children and their treatment and surveillance to promote and protect their health , prevent and control disease and maintain their health.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4045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Title 1048585"/>
          <p:cNvSpPr>
            <a:spLocks noGrp="1"/>
          </p:cNvSpPr>
          <p:nvPr>
            <p:ph type="title"/>
          </p:nvPr>
        </p:nvSpPr>
        <p:spPr>
          <a:xfrm>
            <a:off x="457200" y="309092"/>
            <a:ext cx="8229600" cy="785611"/>
          </a:xfrm>
        </p:spPr>
        <p:txBody>
          <a:bodyPr>
            <a:normAutofit/>
          </a:bodyPr>
          <a:lstStyle/>
          <a:p>
            <a:pPr algn="ctr"/>
            <a:r>
              <a:rPr lang="en-GB" sz="32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Cont</a:t>
            </a:r>
            <a:r>
              <a:rPr lang="en-GB" sz="3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------</a:t>
            </a:r>
            <a:endParaRPr lang="en-GB" sz="32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587" name="Content Placeholder 1048586"/>
          <p:cNvSpPr>
            <a:spLocks noGrp="1"/>
          </p:cNvSpPr>
          <p:nvPr>
            <p:ph idx="1"/>
          </p:nvPr>
        </p:nvSpPr>
        <p:spPr>
          <a:xfrm>
            <a:off x="457200" y="1058091"/>
            <a:ext cx="8229600" cy="5510134"/>
          </a:xfrm>
        </p:spPr>
        <p:txBody>
          <a:bodyPr>
            <a:noAutofit/>
          </a:bodyPr>
          <a:lstStyle/>
          <a:p>
            <a:pPr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School health services in India was started in 1909 as medical examination for school children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In 1960,the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Government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of India, constituted a school health Committee, to assess the standards of health and nutrition of children and to suggest the measures to improve the health of children.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Health care services e.g. nutrition, medical examination, physical examination, immunizations, first aid and health education to school children.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6" name="Title 104867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4893"/>
          </a:xfrm>
        </p:spPr>
        <p:txBody>
          <a:bodyPr>
            <a:noAutofit/>
          </a:bodyPr>
          <a:lstStyle/>
          <a:p>
            <a:pPr algn="ctr"/>
            <a:r>
              <a:rPr lang="en-US" altLang="en-GB" sz="24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HEALTH PROBLEMS OF SCHOOL CHILDRENS</a:t>
            </a:r>
            <a:r>
              <a:rPr lang="en-US" altLang="en-GB" sz="24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en-GB" sz="2400" dirty="0"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677" name="Content Placeholder 1048676"/>
          <p:cNvSpPr>
            <a:spLocks noGrp="1"/>
          </p:cNvSpPr>
          <p:nvPr>
            <p:ph idx="1"/>
          </p:nvPr>
        </p:nvSpPr>
        <p:spPr>
          <a:xfrm>
            <a:off x="457200" y="1313644"/>
            <a:ext cx="8229600" cy="5383369"/>
          </a:xfrm>
        </p:spPr>
        <p:txBody>
          <a:bodyPr>
            <a:noAutofit/>
          </a:bodyPr>
          <a:lstStyle/>
          <a:p>
            <a:pPr marL="457200" indent="-457200" algn="just"/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Malnutrition-Anemia, PEM, Vit.deficiency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Infectious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disease.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Intestinal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parasites, diarrheal disease, constipation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Diseases of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skin, scabies, eczema, dermatitis</a:t>
            </a:r>
          </a:p>
          <a:p>
            <a:pPr marL="457200" indent="-457200" algn="just"/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Eye problems-refracting defects, squint, conjunctivitis, dryness </a:t>
            </a:r>
          </a:p>
          <a:p>
            <a:pPr marL="457200" indent="-457200" algn="just"/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Ear problems-hearing,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Dental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caries., bleeding gums, bad odor, irregular teeth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Decreased growth and development according to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age</a:t>
            </a:r>
            <a:r>
              <a:rPr lang="en-US" altLang="en-GB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081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6896" y="184486"/>
            <a:ext cx="8229600" cy="961734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Behavior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Problems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23493"/>
            <a:ext cx="8229600" cy="4997003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Antisocial problem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stealing, lying, destructiveness, sexual offences.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Habit disorder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thumb sucking, nail biting, bed wetting,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Personality disorde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r: jealousy, shyness, day dreaming, fear and anxiety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Psycho somatic complaints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tremors, headache, asthma , depression, delusion, hallucination.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Educational difficulties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school phobia, school failures.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5754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1277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AIM OF SCHOOL HEALTH SERVICES:</a:t>
            </a:r>
            <a:endParaRPr lang="en-US" sz="28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30310"/>
            <a:ext cx="8229600" cy="497698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To promote growth and development of school children through health supervision, health care and nutritional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programmes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To prevent and control communicable diseases.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To promote school so that children may develop favorable attitude towards health.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6242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63640"/>
            <a:ext cx="7772400" cy="618186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Objectives: </a:t>
            </a:r>
            <a:endParaRPr lang="en-US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159099"/>
            <a:ext cx="7772400" cy="5138669"/>
          </a:xfrm>
        </p:spPr>
        <p:txBody>
          <a:bodyPr>
            <a:normAutofit fontScale="92500"/>
          </a:bodyPr>
          <a:lstStyle/>
          <a:p>
            <a:pPr marL="457200" indent="-45720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Promotion of positive health.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Prevention and control of communicable diseases.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Early diagnosis , treatment and follow up.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Awakening health consciousness in children.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Provision of healthful environment.</a:t>
            </a:r>
          </a:p>
          <a:p>
            <a:pPr algn="l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6149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1290" y="261760"/>
            <a:ext cx="8229600" cy="665519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Principles: 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837128"/>
            <a:ext cx="8229600" cy="5170164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School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health services  should –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Based on health needs of school children.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Be well planned in coordination with school.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Emphasis 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promotive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and preventive aspects.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Continuous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programme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7901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5520"/>
          </a:xfrm>
        </p:spPr>
        <p:txBody>
          <a:bodyPr>
            <a:normAutofit/>
          </a:bodyPr>
          <a:lstStyle/>
          <a:p>
            <a:r>
              <a:rPr lang="en-US" sz="2800" b="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School Health Team</a:t>
            </a:r>
            <a:endParaRPr lang="en-US" sz="2800" b="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43190"/>
            <a:ext cx="8229600" cy="496410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school principal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School teacher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Parents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Children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Medical officer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School health nurse / C.H.N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51497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SERVICES PROVIDED THROUGH SCHOOL HEALTH PROGRAMME</a:t>
            </a:r>
            <a:endParaRPr lang="en-GB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3949"/>
            <a:ext cx="8229600" cy="482957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Health checkup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Prevention of communicable diseases.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Spot treatment.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Referral services.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Free spectacles.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Nutritional services.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Free super specialty treatment for heart, kidney, and cancer diseases including renal transplantation.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2095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Title 1048587"/>
          <p:cNvSpPr>
            <a:spLocks noGrp="1"/>
          </p:cNvSpPr>
          <p:nvPr>
            <p:ph type="title"/>
          </p:nvPr>
        </p:nvSpPr>
        <p:spPr>
          <a:xfrm>
            <a:off x="628650" y="141668"/>
            <a:ext cx="7834818" cy="979118"/>
          </a:xfrm>
        </p:spPr>
        <p:txBody>
          <a:bodyPr>
            <a:noAutofit/>
          </a:bodyPr>
          <a:lstStyle/>
          <a:p>
            <a:pPr algn="ctr"/>
            <a:r>
              <a:rPr lang="en-US" altLang="en-GB" sz="2800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COMPONENTS OF SCHOOL HEALTH </a:t>
            </a:r>
            <a:r>
              <a:rPr lang="en-US" altLang="en-GB" sz="28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PROGRAMME</a:t>
            </a:r>
            <a:endParaRPr lang="en-GB" sz="28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589" name="Content Placeholder 1048588"/>
          <p:cNvSpPr>
            <a:spLocks noGrp="1"/>
          </p:cNvSpPr>
          <p:nvPr>
            <p:ph idx="1"/>
          </p:nvPr>
        </p:nvSpPr>
        <p:spPr>
          <a:xfrm>
            <a:off x="437882" y="1107584"/>
            <a:ext cx="8512935" cy="5280338"/>
          </a:xfrm>
        </p:spPr>
        <p:txBody>
          <a:bodyPr>
            <a:normAutofit fontScale="81786" lnSpcReduction="10000"/>
          </a:bodyPr>
          <a:lstStyle/>
          <a:p>
            <a:pPr marL="0" indent="0">
              <a:buNone/>
            </a:pPr>
            <a:r>
              <a:rPr lang="en-US" altLang="en-GB" sz="3400" b="1" dirty="0" smtClean="0">
                <a:latin typeface="Times New Roman" pitchFamily="18" charset="0"/>
                <a:cs typeface="Times New Roman" pitchFamily="18" charset="0"/>
              </a:rPr>
              <a:t>1)Location </a:t>
            </a:r>
            <a:r>
              <a:rPr lang="en-US" altLang="en-GB" sz="3400" b="1" dirty="0">
                <a:latin typeface="Times New Roman" pitchFamily="18" charset="0"/>
                <a:cs typeface="Times New Roman" pitchFamily="18" charset="0"/>
              </a:rPr>
              <a:t>of school ;</a:t>
            </a:r>
            <a:endParaRPr lang="en-GB" sz="3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              The location of school environment should be healthful </a:t>
            </a:r>
            <a:r>
              <a:rPr lang="en-US" altLang="en-GB" sz="3100" dirty="0" smtClean="0">
                <a:latin typeface="Times New Roman" pitchFamily="18" charset="0"/>
                <a:cs typeface="Times New Roman" pitchFamily="18" charset="0"/>
              </a:rPr>
              <a:t>  in </a:t>
            </a:r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respect to physical, psycho-social and emotional development. </a:t>
            </a:r>
            <a:endParaRPr lang="en-GB" sz="3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It should be properly placed on higher level free from           dampness and proper drainage.</a:t>
            </a:r>
            <a:endParaRPr lang="en-GB" sz="3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Each class room  should not have more than 40 students, per capita space for children should not be less than 10sq.feet.</a:t>
            </a:r>
            <a:endParaRPr lang="en-GB" sz="3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Comfortable seating arrangements with single desk and chair.</a:t>
            </a:r>
            <a:endParaRPr lang="en-GB" sz="3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Cross ventilation for air and light should be there in classroom. </a:t>
            </a:r>
            <a:endParaRPr lang="en-GB" sz="3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Classroom should be white in </a:t>
            </a:r>
            <a:r>
              <a:rPr lang="en-US" altLang="en-GB" sz="3100" dirty="0" smtClean="0">
                <a:latin typeface="Times New Roman" pitchFamily="18" charset="0"/>
                <a:cs typeface="Times New Roman" pitchFamily="18" charset="0"/>
              </a:rPr>
              <a:t>color </a:t>
            </a:r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and with two windows.  </a:t>
            </a:r>
            <a:endParaRPr lang="en-GB" sz="3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sz="3100" dirty="0">
                <a:latin typeface="Times New Roman" pitchFamily="18" charset="0"/>
                <a:cs typeface="Times New Roman" pitchFamily="18" charset="0"/>
              </a:rPr>
              <a:t>Water supply should  </a:t>
            </a:r>
            <a:r>
              <a:rPr lang="en-US" altLang="en-GB" sz="3100" dirty="0" smtClean="0">
                <a:latin typeface="Times New Roman" pitchFamily="18" charset="0"/>
                <a:cs typeface="Times New Roman" pitchFamily="18" charset="0"/>
              </a:rPr>
              <a:t>safe and sufficient.</a:t>
            </a:r>
            <a:r>
              <a:rPr lang="en-US" altLang="en-GB" dirty="0" smtClean="0"/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ell\Desktop\14-56-35-335px-Japanese_classr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8296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Content Placeholder 1048596"/>
          <p:cNvSpPr>
            <a:spLocks noGrp="1"/>
          </p:cNvSpPr>
          <p:nvPr>
            <p:ph idx="1"/>
          </p:nvPr>
        </p:nvSpPr>
        <p:spPr>
          <a:xfrm>
            <a:off x="540913" y="399246"/>
            <a:ext cx="7974437" cy="6194737"/>
          </a:xfrm>
        </p:spPr>
        <p:txBody>
          <a:bodyPr>
            <a:normAutofit fontScale="92857"/>
          </a:bodyPr>
          <a:lstStyle/>
          <a:p>
            <a:pPr marL="0" indent="0">
              <a:buNone/>
            </a:pPr>
            <a:r>
              <a:rPr lang="en-US" altLang="en-GB" sz="3400" b="1" dirty="0">
                <a:latin typeface="Times New Roman" pitchFamily="18" charset="0"/>
                <a:cs typeface="Times New Roman" pitchFamily="18" charset="0"/>
              </a:rPr>
              <a:t>2)Lavatory :</a:t>
            </a:r>
            <a:endParaRPr lang="en-GB" sz="34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urinals and latrines should be adequate for the students. 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It should be separate for boys and girls. 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Adequate </a:t>
            </a:r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water </a:t>
            </a: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supply should be provided</a:t>
            </a:r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dirty="0"/>
          </a:p>
          <a:p>
            <a:pPr marL="0" indent="0">
              <a:buNone/>
            </a:pPr>
            <a:r>
              <a:rPr lang="en-US" altLang="en-GB" sz="3900" b="1" dirty="0">
                <a:latin typeface="Times New Roman" pitchFamily="18" charset="0"/>
                <a:cs typeface="Times New Roman" pitchFamily="18" charset="0"/>
              </a:rPr>
              <a:t>3)Regular medical examination :</a:t>
            </a:r>
            <a:endParaRPr lang="en-GB" sz="39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Medical, physical and psychological examination of all students and teachers must be done at least once a year.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altLang="en-GB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: Examination </a:t>
            </a: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for nutritional deficiency, special care to vision, hearing, and speech and teething. 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ell\Desktop\14-58-19-652c029a2efaaa8a4654d03d37d855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54546"/>
            <a:ext cx="4092536" cy="645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ell\Desktop\14-44-31-images-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4270" y="154546"/>
            <a:ext cx="4790941" cy="645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753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5003"/>
            <a:ext cx="7772400" cy="811369"/>
          </a:xfrm>
        </p:spPr>
        <p:txBody>
          <a:bodyPr>
            <a:normAutofit/>
          </a:bodyPr>
          <a:lstStyle/>
          <a:p>
            <a:pPr algn="l"/>
            <a:r>
              <a:rPr lang="en-US" sz="3200" b="0" dirty="0" err="1" smtClean="0">
                <a:effectLst/>
                <a:latin typeface="Times New Roman" pitchFamily="18" charset="0"/>
                <a:cs typeface="Times New Roman" pitchFamily="18" charset="0"/>
              </a:rPr>
              <a:t>Cont</a:t>
            </a:r>
            <a:r>
              <a:rPr lang="en-US" sz="3200" b="0" dirty="0" smtClean="0">
                <a:effectLst/>
                <a:latin typeface="Times New Roman" pitchFamily="18" charset="0"/>
                <a:cs typeface="Times New Roman" pitchFamily="18" charset="0"/>
              </a:rPr>
              <a:t>---</a:t>
            </a:r>
            <a:endParaRPr lang="en-US" sz="3200" b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2434"/>
            <a:ext cx="7772400" cy="4610636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First Aid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Eye check up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Healthful school environment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Dental health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Mental health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Immunization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13782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Title 104859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84461"/>
          </a:xfrm>
        </p:spPr>
        <p:txBody>
          <a:bodyPr>
            <a:noAutofit/>
          </a:bodyPr>
          <a:lstStyle/>
          <a:p>
            <a:pPr algn="ctr"/>
            <a:r>
              <a:rPr lang="en-US" altLang="en-GB" sz="2800" b="0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FUNCTIONS OF SCHOOL HEALTH NURSE. </a:t>
            </a:r>
            <a:endParaRPr lang="en-GB" sz="2800" b="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599" name="Content Placeholder 1048598"/>
          <p:cNvSpPr>
            <a:spLocks noGrp="1"/>
          </p:cNvSpPr>
          <p:nvPr>
            <p:ph idx="1"/>
          </p:nvPr>
        </p:nvSpPr>
        <p:spPr>
          <a:xfrm>
            <a:off x="457200" y="1184856"/>
            <a:ext cx="8229600" cy="49712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GB" sz="3200" b="1" dirty="0">
                <a:latin typeface="Times New Roman" pitchFamily="18" charset="0"/>
                <a:cs typeface="Times New Roman" pitchFamily="18" charset="0"/>
              </a:rPr>
              <a:t>1)Assessment :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sz="3200" dirty="0" smtClean="0">
                <a:latin typeface="Times New Roman" pitchFamily="18" charset="0"/>
                <a:cs typeface="Times New Roman" pitchFamily="18" charset="0"/>
              </a:rPr>
              <a:t>   Assessment is </a:t>
            </a:r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a systemic collection of </a:t>
            </a:r>
            <a:r>
              <a:rPr lang="en-US" altLang="en-GB" sz="3200" dirty="0" smtClean="0">
                <a:latin typeface="Times New Roman" pitchFamily="18" charset="0"/>
                <a:cs typeface="Times New Roman" pitchFamily="18" charset="0"/>
              </a:rPr>
              <a:t> information </a:t>
            </a:r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concerning the health needs of school children.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It also includes the description of students and their health statistics, description of community, and an analysis of service available in the society. 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Content Placeholder 1048600"/>
          <p:cNvSpPr>
            <a:spLocks noGrp="1"/>
          </p:cNvSpPr>
          <p:nvPr>
            <p:ph idx="1"/>
          </p:nvPr>
        </p:nvSpPr>
        <p:spPr>
          <a:xfrm>
            <a:off x="628650" y="412123"/>
            <a:ext cx="8154742" cy="6104587"/>
          </a:xfrm>
        </p:spPr>
        <p:txBody>
          <a:bodyPr>
            <a:normAutofit fontScale="92857"/>
          </a:bodyPr>
          <a:lstStyle/>
          <a:p>
            <a:pPr marL="0" indent="0">
              <a:buNone/>
            </a:pPr>
            <a:r>
              <a:rPr lang="en-US" altLang="en-GB" sz="3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en-GB" sz="3000" b="1" dirty="0" smtClean="0">
                <a:latin typeface="Times New Roman" pitchFamily="18" charset="0"/>
                <a:cs typeface="Times New Roman" pitchFamily="18" charset="0"/>
              </a:rPr>
              <a:t>)  Community </a:t>
            </a:r>
            <a:r>
              <a:rPr lang="en-US" altLang="en-GB" sz="3000" b="1" dirty="0">
                <a:latin typeface="Times New Roman" pitchFamily="18" charset="0"/>
                <a:cs typeface="Times New Roman" pitchFamily="18" charset="0"/>
              </a:rPr>
              <a:t>assessment :</a:t>
            </a:r>
            <a:endParaRPr lang="en-GB" sz="3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students community consists of, 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Family 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Housing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Socio-economic status 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Juvenile delinquency rate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Drug and alcohol usage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Divorce rate 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Employment statistics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000" dirty="0">
                <a:latin typeface="Times New Roman" pitchFamily="18" charset="0"/>
                <a:cs typeface="Times New Roman" pitchFamily="18" charset="0"/>
              </a:rPr>
              <a:t>        These information may be obtained by questionnaire, interviews, survey method, observation, discussion during PTA meetings</a:t>
            </a:r>
            <a:r>
              <a:rPr lang="en-US" altLang="en-GB" dirty="0"/>
              <a:t>.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Content Placeholder 1048602"/>
          <p:cNvSpPr>
            <a:spLocks noGrp="1"/>
          </p:cNvSpPr>
          <p:nvPr>
            <p:ph idx="1"/>
          </p:nvPr>
        </p:nvSpPr>
        <p:spPr>
          <a:xfrm>
            <a:off x="628650" y="543344"/>
            <a:ext cx="7886700" cy="569003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en-GB" sz="30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en-GB" sz="30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altLang="en-GB" sz="3000" b="1" dirty="0" err="1" smtClean="0">
                <a:latin typeface="Times New Roman" pitchFamily="18" charset="0"/>
                <a:cs typeface="Times New Roman" pitchFamily="18" charset="0"/>
              </a:rPr>
              <a:t>Programme</a:t>
            </a:r>
            <a:r>
              <a:rPr lang="en-US" altLang="en-GB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sz="3000" b="1" dirty="0">
                <a:latin typeface="Times New Roman" pitchFamily="18" charset="0"/>
                <a:cs typeface="Times New Roman" pitchFamily="18" charset="0"/>
              </a:rPr>
              <a:t>planning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  In 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planning the school health programme,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Determine the nursing health needs.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Establish the priority of need.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Identify strengths.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Form pattern of delivery service. </a:t>
            </a:r>
            <a:endParaRPr lang="en-US" altLang="en-GB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alt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sz="3000" b="1" dirty="0" smtClean="0">
                <a:latin typeface="Times New Roman" pitchFamily="18" charset="0"/>
                <a:cs typeface="Times New Roman" pitchFamily="18" charset="0"/>
              </a:rPr>
              <a:t>4)Screening </a:t>
            </a:r>
            <a:r>
              <a:rPr lang="en-US" altLang="en-GB" sz="3000" b="1" dirty="0">
                <a:latin typeface="Times New Roman" pitchFamily="18" charset="0"/>
                <a:cs typeface="Times New Roman" pitchFamily="18" charset="0"/>
              </a:rPr>
              <a:t>tests:</a:t>
            </a:r>
            <a:endParaRPr lang="en-GB" sz="3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     Screening test includes procedure for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Testing vision and hearing.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Assessing growth and development.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Observations for scoliosis, dental and cardiac findings.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GB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screening test are selected according to their costs, availability, effectiveness and acceptability.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Content Placeholder 1048606"/>
          <p:cNvSpPr>
            <a:spLocks noGrp="1"/>
          </p:cNvSpPr>
          <p:nvPr>
            <p:ph idx="1"/>
          </p:nvPr>
        </p:nvSpPr>
        <p:spPr>
          <a:xfrm>
            <a:off x="617357" y="360608"/>
            <a:ext cx="7886700" cy="5975798"/>
          </a:xfrm>
        </p:spPr>
        <p:txBody>
          <a:bodyPr>
            <a:noAutofit/>
          </a:bodyPr>
          <a:lstStyle/>
          <a:p>
            <a:pPr marL="457200" indent="-457200"/>
            <a:r>
              <a:rPr lang="en-US" altLang="en-GB" sz="3200" b="1" dirty="0">
                <a:latin typeface="Times New Roman" pitchFamily="18" charset="0"/>
                <a:cs typeface="Times New Roman" pitchFamily="18" charset="0"/>
              </a:rPr>
              <a:t>Vision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200" dirty="0" smtClean="0">
                <a:latin typeface="Times New Roman" pitchFamily="18" charset="0"/>
                <a:cs typeface="Times New Roman" pitchFamily="18" charset="0"/>
              </a:rPr>
              <a:t>                Usually </a:t>
            </a:r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annual examination help, detect signs for eye problem.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200" dirty="0" smtClean="0">
                <a:latin typeface="Times New Roman" pitchFamily="18" charset="0"/>
                <a:cs typeface="Times New Roman" pitchFamily="18" charset="0"/>
              </a:rPr>
              <a:t>e.g. Reading difficulty, eye </a:t>
            </a:r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irritation</a:t>
            </a:r>
            <a:r>
              <a:rPr lang="en-US" altLang="en-GB" sz="3200" dirty="0" smtClean="0">
                <a:latin typeface="Times New Roman" pitchFamily="18" charset="0"/>
                <a:cs typeface="Times New Roman" pitchFamily="18" charset="0"/>
              </a:rPr>
              <a:t>,     excessive </a:t>
            </a:r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rubbing.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200" dirty="0" smtClean="0">
                <a:latin typeface="Times New Roman" pitchFamily="18" charset="0"/>
                <a:cs typeface="Times New Roman" pitchFamily="18" charset="0"/>
              </a:rPr>
              <a:t>                 Eye </a:t>
            </a:r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problem of the students may also affect their studies.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200" b="1" dirty="0">
                <a:latin typeface="Times New Roman" pitchFamily="18" charset="0"/>
                <a:cs typeface="Times New Roman" pitchFamily="18" charset="0"/>
              </a:rPr>
              <a:t>Hearing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200" dirty="0" smtClean="0">
                <a:latin typeface="Times New Roman" pitchFamily="18" charset="0"/>
                <a:cs typeface="Times New Roman" pitchFamily="18" charset="0"/>
              </a:rPr>
              <a:t>               Educating </a:t>
            </a:r>
            <a:r>
              <a:rPr lang="en-US" altLang="en-GB" sz="3200" dirty="0">
                <a:latin typeface="Times New Roman" pitchFamily="18" charset="0"/>
                <a:cs typeface="Times New Roman" pitchFamily="18" charset="0"/>
              </a:rPr>
              <a:t>parents and children about potential for hearing loss resulting from infection is important. 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Content Placeholder 1048608"/>
          <p:cNvSpPr>
            <a:spLocks noGrp="1"/>
          </p:cNvSpPr>
          <p:nvPr>
            <p:ph idx="1"/>
          </p:nvPr>
        </p:nvSpPr>
        <p:spPr>
          <a:xfrm>
            <a:off x="628650" y="523448"/>
            <a:ext cx="7886700" cy="5653515"/>
          </a:xfrm>
        </p:spPr>
        <p:txBody>
          <a:bodyPr>
            <a:normAutofit/>
          </a:bodyPr>
          <a:lstStyle/>
          <a:p>
            <a:pPr marL="457200" indent="-457200"/>
            <a:r>
              <a:rPr lang="en-US" altLang="en-GB" sz="3600" b="1" dirty="0">
                <a:latin typeface="Times New Roman" pitchFamily="18" charset="0"/>
                <a:cs typeface="Times New Roman" pitchFamily="18" charset="0"/>
              </a:rPr>
              <a:t>Scoliosis screening :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sz="3600" dirty="0" smtClean="0">
                <a:latin typeface="Times New Roman" pitchFamily="18" charset="0"/>
                <a:cs typeface="Times New Roman" pitchFamily="18" charset="0"/>
              </a:rPr>
              <a:t>            Early </a:t>
            </a:r>
            <a:r>
              <a:rPr lang="en-US" altLang="en-GB" sz="3600" dirty="0">
                <a:latin typeface="Times New Roman" pitchFamily="18" charset="0"/>
                <a:cs typeface="Times New Roman" pitchFamily="18" charset="0"/>
              </a:rPr>
              <a:t>detection, treatment and physiotherapy may prevent costly major surgery. </a:t>
            </a:r>
            <a:endParaRPr lang="en-GB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6225" y="2833351"/>
            <a:ext cx="6735651" cy="3528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Title 104866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GB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SCHOOL HEALTH SERVICES </a:t>
            </a:r>
            <a:endParaRPr lang="en-GB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669" name="Content Placeholder 1048668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520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en-GB" dirty="0" smtClean="0"/>
              <a:t>     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school health services can be divided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 algn="just">
              <a:buNone/>
            </a:pP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en-GB" sz="2800" b="1" dirty="0" smtClean="0">
                <a:latin typeface="Times New Roman" pitchFamily="18" charset="0"/>
                <a:cs typeface="Times New Roman" pitchFamily="18" charset="0"/>
              </a:rPr>
              <a:t>1) School </a:t>
            </a:r>
            <a:r>
              <a:rPr lang="en-US" altLang="en-GB" sz="2800" b="1" dirty="0">
                <a:latin typeface="Times New Roman" pitchFamily="18" charset="0"/>
                <a:cs typeface="Times New Roman" pitchFamily="18" charset="0"/>
              </a:rPr>
              <a:t>health education :</a:t>
            </a:r>
            <a:endParaRPr lang="en-GB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                            It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is the process of providing learning experiences that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favorably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influences understanding, attitude and conduct relating to individual and community health which includes school health, safety instructions, general hygiene and prevention of accidents.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1" name="Content Placeholder 1048670"/>
          <p:cNvSpPr>
            <a:spLocks noGrp="1"/>
          </p:cNvSpPr>
          <p:nvPr>
            <p:ph idx="1"/>
          </p:nvPr>
        </p:nvSpPr>
        <p:spPr>
          <a:xfrm rot="21583928">
            <a:off x="626008" y="399341"/>
            <a:ext cx="7812389" cy="5481587"/>
          </a:xfrm>
        </p:spPr>
        <p:txBody>
          <a:bodyPr>
            <a:normAutofit fontScale="92857"/>
          </a:bodyPr>
          <a:lstStyle/>
          <a:p>
            <a:pPr marL="0" indent="0" algn="just">
              <a:buNone/>
            </a:pPr>
            <a:r>
              <a:rPr lang="en-US" altLang="en-GB" sz="2800" b="1" dirty="0" smtClean="0">
                <a:latin typeface="Times New Roman" pitchFamily="18" charset="0"/>
                <a:cs typeface="Times New Roman" pitchFamily="18" charset="0"/>
              </a:rPr>
              <a:t>2) Healthful  School  Living:</a:t>
            </a:r>
            <a:endParaRPr lang="en-GB" altLang="en-GB" sz="2800" b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includes physical and social environment of the school and it's effect on student health.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SHP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can take steps to provide appropriate environment for students.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Can also do assessment and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observations.</a:t>
            </a:r>
          </a:p>
          <a:p>
            <a:pPr marL="0" indent="0" algn="just">
              <a:buNone/>
            </a:pP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2800" b="1" dirty="0" smtClean="0">
                <a:latin typeface="Times New Roman" pitchFamily="18" charset="0"/>
                <a:cs typeface="Times New Roman" pitchFamily="18" charset="0"/>
              </a:rPr>
              <a:t>3) Health supervision</a:t>
            </a:r>
            <a:r>
              <a:rPr lang="en-US" altLang="en-GB" sz="28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GB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                 It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includes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activities such as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health assessment, vision, hearing, emergency care, screening and identification of health deficit. 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Content Placeholder 1048672"/>
          <p:cNvSpPr>
            <a:spLocks noGrp="1"/>
          </p:cNvSpPr>
          <p:nvPr>
            <p:ph idx="1"/>
          </p:nvPr>
        </p:nvSpPr>
        <p:spPr>
          <a:xfrm>
            <a:off x="628650" y="452678"/>
            <a:ext cx="7886700" cy="572428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en-GB" sz="3000" b="1" dirty="0" smtClean="0">
                <a:latin typeface="Times New Roman" pitchFamily="18" charset="0"/>
                <a:cs typeface="Times New Roman" pitchFamily="18" charset="0"/>
              </a:rPr>
              <a:t>4) Health counseling :</a:t>
            </a:r>
            <a:endParaRPr lang="en-GB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               Guidance and counseling regarding health behavior and recommendations to individual and group health conditions. </a:t>
            </a:r>
            <a:endParaRPr lang="en-GB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                 School health services involve health education to children can be given on, </a:t>
            </a:r>
            <a:endParaRPr lang="en-GB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Personal hygiene. </a:t>
            </a:r>
            <a:endParaRPr lang="en-GB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Dental hygiene.</a:t>
            </a:r>
            <a:endParaRPr lang="en-GB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Prevention of accidents. </a:t>
            </a:r>
            <a:endParaRPr lang="en-GB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Prevention of worm infection. </a:t>
            </a:r>
            <a:endParaRPr lang="en-GB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/>
            <a:r>
              <a:rPr lang="en-US" altLang="en-GB" sz="3000" dirty="0" smtClean="0">
                <a:latin typeface="Times New Roman" pitchFamily="18" charset="0"/>
                <a:cs typeface="Times New Roman" pitchFamily="18" charset="0"/>
              </a:rPr>
              <a:t>Balanced diet.</a:t>
            </a:r>
            <a:endParaRPr lang="en-GB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Title 104867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3249"/>
          </a:xfrm>
        </p:spPr>
        <p:txBody>
          <a:bodyPr>
            <a:noAutofit/>
          </a:bodyPr>
          <a:lstStyle/>
          <a:p>
            <a:pPr algn="ctr"/>
            <a:r>
              <a:rPr lang="en-US" altLang="en-GB" sz="2800" b="0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ADMINISTRATION OF SCHOOL HEALTH SERVICES</a:t>
            </a:r>
            <a:endParaRPr lang="en-GB" sz="2800" b="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675" name="Content Placeholder 1048674"/>
          <p:cNvSpPr>
            <a:spLocks noGrp="1"/>
          </p:cNvSpPr>
          <p:nvPr>
            <p:ph idx="1"/>
          </p:nvPr>
        </p:nvSpPr>
        <p:spPr>
          <a:xfrm>
            <a:off x="403411" y="1442434"/>
            <a:ext cx="8229600" cy="5087155"/>
          </a:xfrm>
        </p:spPr>
        <p:txBody>
          <a:bodyPr>
            <a:noAutofit/>
          </a:bodyPr>
          <a:lstStyle/>
          <a:p>
            <a:pPr marL="624078" indent="-514350" algn="just">
              <a:lnSpc>
                <a:spcPct val="150000"/>
              </a:lnSpc>
              <a:buAutoNum type="arabicParenR"/>
            </a:pP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Primary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ealth 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entre 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at  rural  areas  are  covering  all  the  schools. </a:t>
            </a:r>
            <a:endParaRPr lang="en-US" altLang="en-GB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 algn="just">
              <a:lnSpc>
                <a:spcPct val="150000"/>
              </a:lnSpc>
              <a:buAutoNum type="arabicParenR"/>
            </a:pP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Medical  officer  and  school  health  nurse  visit  every  week  to give  regular  care children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altLang="en-GB" sz="2800" dirty="0">
              <a:latin typeface="Times New Roman" pitchFamily="18" charset="0"/>
              <a:cs typeface="Times New Roman" pitchFamily="18" charset="0"/>
            </a:endParaRPr>
          </a:p>
          <a:p>
            <a:pPr marL="624078" indent="-514350" algn="just">
              <a:lnSpc>
                <a:spcPct val="150000"/>
              </a:lnSpc>
              <a:buAutoNum type="arabicParenR"/>
            </a:pP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 School </a:t>
            </a:r>
            <a:r>
              <a:rPr lang="en-US" altLang="en-GB" sz="2800" dirty="0">
                <a:latin typeface="Times New Roman" pitchFamily="18" charset="0"/>
                <a:cs typeface="Times New Roman" pitchFamily="18" charset="0"/>
              </a:rPr>
              <a:t>health  administration  at urban  school  are covered by school health  clinics run  by  school health  administration  under  local  </a:t>
            </a:r>
            <a:r>
              <a:rPr lang="en-US" altLang="en-GB" sz="2800" dirty="0" smtClean="0">
                <a:latin typeface="Times New Roman" pitchFamily="18" charset="0"/>
                <a:cs typeface="Times New Roman" pitchFamily="18" charset="0"/>
              </a:rPr>
              <a:t>government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</a:t>
            </a:r>
            <a:r>
              <a:rPr lang="en-US" dirty="0" smtClean="0"/>
              <a:t>---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19708"/>
            <a:ext cx="8229600" cy="4487584"/>
          </a:xfrm>
        </p:spPr>
        <p:txBody>
          <a:bodyPr/>
          <a:lstStyle/>
          <a:p>
            <a:pPr marL="109728" lvl="0" indent="0" algn="just">
              <a:buClr>
                <a:srgbClr val="2DA2BF"/>
              </a:buClr>
              <a:buNone/>
            </a:pPr>
            <a:r>
              <a:rPr lang="en-US" altLang="en-GB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en-US" altLang="en-GB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The school  provide  medical check  up, vaccination , medication, health  education, and  referral  services.</a:t>
            </a:r>
            <a:endParaRPr lang="en-GB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109728" lvl="0" indent="0" algn="just">
              <a:buClr>
                <a:srgbClr val="2DA2BF"/>
              </a:buClr>
              <a:buNone/>
            </a:pPr>
            <a:r>
              <a:rPr lang="en-US" altLang="en-GB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After  medical  check up children  should  be  treated  appropriately  and  follow  up is done. </a:t>
            </a:r>
            <a:endParaRPr lang="en-GB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42729524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ell\Desktop\14-44-40-school-health-programme-7-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699" y="244699"/>
            <a:ext cx="8500056" cy="602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606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0761"/>
            <a:ext cx="7772400" cy="1017431"/>
          </a:xfrm>
        </p:spPr>
        <p:txBody>
          <a:bodyPr>
            <a:normAutofit/>
          </a:bodyPr>
          <a:lstStyle/>
          <a:p>
            <a:pPr algn="l"/>
            <a:r>
              <a:rPr lang="en-US" sz="3200" b="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Role and responsibility of S.H.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N</a:t>
            </a:r>
            <a:endParaRPr lang="en-US" sz="3200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5155" y="1442434"/>
            <a:ext cx="7943045" cy="5035639"/>
          </a:xfrm>
        </p:spPr>
        <p:txBody>
          <a:bodyPr>
            <a:noAutofit/>
          </a:bodyPr>
          <a:lstStyle/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General physical examination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Identify any abnormalities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First aid services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Periodic visit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Immunization record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Safety school environment</a:t>
            </a:r>
          </a:p>
          <a:p>
            <a:pPr marL="457200" indent="-4572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Health records of each student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02856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Title 1048609"/>
          <p:cNvSpPr>
            <a:spLocks noGrp="1"/>
          </p:cNvSpPr>
          <p:nvPr>
            <p:ph type="title"/>
          </p:nvPr>
        </p:nvSpPr>
        <p:spPr>
          <a:xfrm>
            <a:off x="628650" y="296214"/>
            <a:ext cx="7886700" cy="695459"/>
          </a:xfrm>
        </p:spPr>
        <p:txBody>
          <a:bodyPr>
            <a:noAutofit/>
          </a:bodyPr>
          <a:lstStyle/>
          <a:p>
            <a:pPr algn="ctr"/>
            <a:r>
              <a:rPr lang="en-US" altLang="en-GB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Bibliography </a:t>
            </a:r>
            <a:br>
              <a:rPr lang="en-US" altLang="en-GB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en-GB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611" name="Content Placeholder 1048610"/>
          <p:cNvSpPr>
            <a:spLocks noGrp="1"/>
          </p:cNvSpPr>
          <p:nvPr>
            <p:ph idx="1"/>
          </p:nvPr>
        </p:nvSpPr>
        <p:spPr>
          <a:xfrm>
            <a:off x="231821" y="983723"/>
            <a:ext cx="8538692" cy="5494350"/>
          </a:xfrm>
        </p:spPr>
        <p:txBody>
          <a:bodyPr>
            <a:normAutofit fontScale="85357" lnSpcReduction="20000"/>
          </a:bodyPr>
          <a:lstStyle/>
          <a:p>
            <a:pPr marL="0" indent="0" algn="just">
              <a:buNone/>
            </a:pP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en-US" altLang="en-GB" dirty="0" err="1" smtClean="0">
                <a:latin typeface="Times New Roman" pitchFamily="18" charset="0"/>
                <a:cs typeface="Times New Roman" pitchFamily="18" charset="0"/>
              </a:rPr>
              <a:t>Gulani.K.K.Community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health nursing. Principles and practices. 4th edition. Lunar publishing house. Ltd. New Delhi. 2005 page no. 435-437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en-US" altLang="en-GB" dirty="0" err="1" smtClean="0">
                <a:latin typeface="Times New Roman" pitchFamily="18" charset="0"/>
                <a:cs typeface="Times New Roman" pitchFamily="18" charset="0"/>
              </a:rPr>
              <a:t>I.Clement.Basic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concepts of community health nursing. 2nd </a:t>
            </a:r>
            <a:r>
              <a:rPr lang="en-US" altLang="en-GB" dirty="0" err="1" smtClean="0">
                <a:latin typeface="Times New Roman" pitchFamily="18" charset="0"/>
                <a:cs typeface="Times New Roman" pitchFamily="18" charset="0"/>
              </a:rPr>
              <a:t>edition.Jaypee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brothers (p) Ltd. New Delhi. Page no. 277-288.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en-US" altLang="en-GB" dirty="0" err="1" smtClean="0">
                <a:latin typeface="Times New Roman" pitchFamily="18" charset="0"/>
                <a:cs typeface="Times New Roman" pitchFamily="18" charset="0"/>
              </a:rPr>
              <a:t>Patney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GB" dirty="0" err="1" smtClean="0">
                <a:latin typeface="Times New Roman" pitchFamily="18" charset="0"/>
                <a:cs typeface="Times New Roman" pitchFamily="18" charset="0"/>
              </a:rPr>
              <a:t>Sunita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Textbook of community health nursing. 2nd edition. 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CBS 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publishers and distribution. New Delhi. 58-64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en-US" altLang="en-GB" dirty="0" err="1" smtClean="0">
                <a:latin typeface="Times New Roman" pitchFamily="18" charset="0"/>
                <a:cs typeface="Times New Roman" pitchFamily="18" charset="0"/>
              </a:rPr>
              <a:t>K.Park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altLang="en-GB" dirty="0" smtClean="0">
                <a:latin typeface="Times New Roman" pitchFamily="18" charset="0"/>
                <a:cs typeface="Times New Roman" pitchFamily="18" charset="0"/>
              </a:rPr>
              <a:t>Preventive 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and social Medicine, 20th edition  M/S </a:t>
            </a:r>
            <a:r>
              <a:rPr lang="en-US" altLang="en-GB" dirty="0" err="1">
                <a:latin typeface="Times New Roman" pitchFamily="18" charset="0"/>
                <a:cs typeface="Times New Roman" pitchFamily="18" charset="0"/>
              </a:rPr>
              <a:t>Banarasidas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en-GB" dirty="0" err="1">
                <a:latin typeface="Times New Roman" pitchFamily="18" charset="0"/>
                <a:cs typeface="Times New Roman" pitchFamily="18" charset="0"/>
              </a:rPr>
              <a:t>Bhanot</a:t>
            </a:r>
            <a:r>
              <a:rPr lang="en-US" altLang="en-GB" dirty="0">
                <a:latin typeface="Times New Roman" pitchFamily="18" charset="0"/>
                <a:cs typeface="Times New Roman" pitchFamily="18" charset="0"/>
              </a:rPr>
              <a:t>. Jabalpur page no:498-509.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5)   S.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Kamalam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Essentials in CHN practice 3</a:t>
            </a:r>
            <a:r>
              <a:rPr lang="en-US" baseline="30000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edition.Health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science publishers ,New Delhi page no. 371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6)  https://www.slideshare.net/mobile/kalyan-singh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113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7731" y="360607"/>
            <a:ext cx="8409904" cy="613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16242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</TotalTime>
  <Words>1448</Words>
  <Application>Microsoft Office PowerPoint</Application>
  <PresentationFormat>On-screen Show (4:3)</PresentationFormat>
  <Paragraphs>181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Office Theme</vt:lpstr>
      <vt:lpstr>1_Office Theme</vt:lpstr>
      <vt:lpstr>Slide 1</vt:lpstr>
      <vt:lpstr>LEARNING OBJECTIVES </vt:lpstr>
      <vt:lpstr>School Health</vt:lpstr>
      <vt:lpstr>School Health Programme</vt:lpstr>
      <vt:lpstr>School Health Services</vt:lpstr>
      <vt:lpstr>Cont------</vt:lpstr>
      <vt:lpstr>HEALTH PROBLEMS OF SCHOOL CHILDRENS </vt:lpstr>
      <vt:lpstr>Behavior Problems</vt:lpstr>
      <vt:lpstr>AIM OF SCHOOL HEALTH SERVICES:</vt:lpstr>
      <vt:lpstr>Objectives: </vt:lpstr>
      <vt:lpstr>Principles: </vt:lpstr>
      <vt:lpstr>School Health Team</vt:lpstr>
      <vt:lpstr>SERVICES PROVIDED THROUGH SCHOOL HEALTH PROGRAMME</vt:lpstr>
      <vt:lpstr>COMPONENTS OF SCHOOL HEALTH PROGRAMME</vt:lpstr>
      <vt:lpstr>Slide 15</vt:lpstr>
      <vt:lpstr>Slide 16</vt:lpstr>
      <vt:lpstr>Slide 17</vt:lpstr>
      <vt:lpstr>Cont---</vt:lpstr>
      <vt:lpstr>FUNCTIONS OF SCHOOL HEALTH NURSE. </vt:lpstr>
      <vt:lpstr>Slide 20</vt:lpstr>
      <vt:lpstr>Slide 21</vt:lpstr>
      <vt:lpstr>Slide 22</vt:lpstr>
      <vt:lpstr>Slide 23</vt:lpstr>
      <vt:lpstr>SCHOOL HEALTH SERVICES </vt:lpstr>
      <vt:lpstr>Slide 25</vt:lpstr>
      <vt:lpstr>Slide 26</vt:lpstr>
      <vt:lpstr>ADMINISTRATION OF SCHOOL HEALTH SERVICES</vt:lpstr>
      <vt:lpstr>Cont---</vt:lpstr>
      <vt:lpstr>Slide 29</vt:lpstr>
      <vt:lpstr>Role and responsibility of S.H.N</vt:lpstr>
      <vt:lpstr>Bibliography  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46</cp:revision>
  <dcterms:created xsi:type="dcterms:W3CDTF">2015-05-10T02:30:45Z</dcterms:created>
  <dcterms:modified xsi:type="dcterms:W3CDTF">2021-01-20T15:57:23Z</dcterms:modified>
</cp:coreProperties>
</file>