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3" r:id="rId3"/>
    <p:sldId id="282" r:id="rId4"/>
    <p:sldId id="283" r:id="rId5"/>
    <p:sldId id="284" r:id="rId6"/>
    <p:sldId id="292" r:id="rId7"/>
    <p:sldId id="293" r:id="rId8"/>
    <p:sldId id="295" r:id="rId9"/>
    <p:sldId id="296" r:id="rId10"/>
    <p:sldId id="297" r:id="rId11"/>
    <p:sldId id="285" r:id="rId12"/>
    <p:sldId id="287" r:id="rId13"/>
    <p:sldId id="286" r:id="rId14"/>
    <p:sldId id="288" r:id="rId15"/>
    <p:sldId id="289" r:id="rId16"/>
    <p:sldId id="290" r:id="rId17"/>
    <p:sldId id="298" r:id="rId18"/>
    <p:sldId id="299" r:id="rId19"/>
    <p:sldId id="301" r:id="rId20"/>
    <p:sldId id="300" r:id="rId21"/>
    <p:sldId id="302" r:id="rId22"/>
    <p:sldId id="305" r:id="rId23"/>
    <p:sldId id="304" r:id="rId24"/>
    <p:sldId id="308" r:id="rId25"/>
    <p:sldId id="307" r:id="rId26"/>
    <p:sldId id="310" r:id="rId27"/>
    <p:sldId id="306" r:id="rId28"/>
    <p:sldId id="309" r:id="rId29"/>
    <p:sldId id="311" r:id="rId30"/>
    <p:sldId id="312" r:id="rId31"/>
    <p:sldId id="257" r:id="rId32"/>
    <p:sldId id="258" r:id="rId33"/>
    <p:sldId id="259" r:id="rId34"/>
    <p:sldId id="260" r:id="rId35"/>
    <p:sldId id="261" r:id="rId36"/>
    <p:sldId id="266" r:id="rId37"/>
    <p:sldId id="265" r:id="rId38"/>
    <p:sldId id="262" r:id="rId39"/>
    <p:sldId id="263" r:id="rId40"/>
    <p:sldId id="271" r:id="rId41"/>
    <p:sldId id="270" r:id="rId42"/>
    <p:sldId id="264" r:id="rId43"/>
    <p:sldId id="267" r:id="rId44"/>
    <p:sldId id="273" r:id="rId45"/>
    <p:sldId id="274" r:id="rId46"/>
    <p:sldId id="272" r:id="rId47"/>
    <p:sldId id="268" r:id="rId48"/>
    <p:sldId id="269" r:id="rId49"/>
    <p:sldId id="275" r:id="rId50"/>
    <p:sldId id="291" r:id="rId51"/>
    <p:sldId id="276" r:id="rId52"/>
    <p:sldId id="277" r:id="rId53"/>
    <p:sldId id="280" r:id="rId54"/>
    <p:sldId id="278" r:id="rId55"/>
    <p:sldId id="281" r:id="rId5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20/01/2021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20/01/2021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20/01/2021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20/01/2021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20/01/2021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20/01/2021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20/01/2021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20/01/2021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20/01/2021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20/01/2021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20/01/2021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20/01/2021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57201"/>
            <a:ext cx="7772400" cy="914400"/>
          </a:xfrm>
        </p:spPr>
        <p:txBody>
          <a:bodyPr>
            <a:noAutofit/>
          </a:bodyPr>
          <a:lstStyle/>
          <a:p>
            <a:r>
              <a:rPr lang="en-US" sz="2800" b="1" dirty="0" smtClean="0">
                <a:latin typeface="Times New Roman" pitchFamily="18" charset="0"/>
                <a:cs typeface="Times New Roman" pitchFamily="18" charset="0"/>
              </a:rPr>
              <a:t>KRISHNA INSTITUTE OF NURSING SCIENCES, KARAD</a:t>
            </a:r>
            <a:endParaRPr lang="en-US" sz="2800" b="1" dirty="0">
              <a:latin typeface="Times New Roman" pitchFamily="18" charset="0"/>
              <a:cs typeface="Times New Roman" pitchFamily="18" charset="0"/>
            </a:endParaRPr>
          </a:p>
        </p:txBody>
      </p:sp>
      <p:sp>
        <p:nvSpPr>
          <p:cNvPr id="3" name="Subtitle 2"/>
          <p:cNvSpPr>
            <a:spLocks noGrp="1"/>
          </p:cNvSpPr>
          <p:nvPr>
            <p:ph type="subTitle" idx="1"/>
          </p:nvPr>
        </p:nvSpPr>
        <p:spPr>
          <a:xfrm>
            <a:off x="533400" y="1447800"/>
            <a:ext cx="8153400" cy="4953000"/>
          </a:xfrm>
        </p:spPr>
        <p:txBody>
          <a:bodyPr>
            <a:normAutofit/>
          </a:bodyPr>
          <a:lstStyle/>
          <a:p>
            <a:pPr>
              <a:lnSpc>
                <a:spcPct val="150000"/>
              </a:lnSpc>
            </a:pPr>
            <a:r>
              <a:rPr lang="en-US" sz="2800" dirty="0" smtClean="0">
                <a:solidFill>
                  <a:srgbClr val="FF0000"/>
                </a:solidFill>
                <a:latin typeface="Times New Roman" pitchFamily="18" charset="0"/>
                <a:cs typeface="Times New Roman" pitchFamily="18" charset="0"/>
              </a:rPr>
              <a:t>TOPIC : </a:t>
            </a:r>
            <a:r>
              <a:rPr lang="en-US" sz="2800" dirty="0" smtClean="0">
                <a:solidFill>
                  <a:schemeClr val="tx1"/>
                </a:solidFill>
                <a:latin typeface="Times New Roman" pitchFamily="18" charset="0"/>
                <a:cs typeface="Times New Roman" pitchFamily="18" charset="0"/>
              </a:rPr>
              <a:t>ENVIRONMENTAL SANITATION</a:t>
            </a:r>
          </a:p>
          <a:p>
            <a:pPr>
              <a:lnSpc>
                <a:spcPct val="150000"/>
              </a:lnSpc>
            </a:pPr>
            <a:endParaRPr lang="en-US" sz="2800" dirty="0" smtClean="0">
              <a:solidFill>
                <a:srgbClr val="FF0000"/>
              </a:solidFill>
              <a:latin typeface="Times New Roman" pitchFamily="18" charset="0"/>
              <a:cs typeface="Times New Roman" pitchFamily="18" charset="0"/>
            </a:endParaRPr>
          </a:p>
          <a:p>
            <a:pPr>
              <a:lnSpc>
                <a:spcPct val="150000"/>
              </a:lnSpc>
            </a:pPr>
            <a:r>
              <a:rPr lang="en-US" sz="2800" dirty="0" smtClean="0">
                <a:solidFill>
                  <a:srgbClr val="FF0000"/>
                </a:solidFill>
                <a:latin typeface="Times New Roman" pitchFamily="18" charset="0"/>
                <a:cs typeface="Times New Roman" pitchFamily="18" charset="0"/>
              </a:rPr>
              <a:t>PREPARED BY: </a:t>
            </a:r>
          </a:p>
          <a:p>
            <a:pPr>
              <a:lnSpc>
                <a:spcPct val="150000"/>
              </a:lnSpc>
            </a:pPr>
            <a:r>
              <a:rPr lang="en-US" sz="2800" dirty="0" smtClean="0">
                <a:solidFill>
                  <a:schemeClr val="tx1"/>
                </a:solidFill>
                <a:latin typeface="Times New Roman" pitchFamily="18" charset="0"/>
                <a:cs typeface="Times New Roman" pitchFamily="18" charset="0"/>
              </a:rPr>
              <a:t>MRS.A.V.KATTI</a:t>
            </a:r>
          </a:p>
          <a:p>
            <a:pPr>
              <a:lnSpc>
                <a:spcPct val="150000"/>
              </a:lnSpc>
            </a:pPr>
            <a:r>
              <a:rPr lang="en-US" sz="2800" dirty="0" err="1" smtClean="0">
                <a:solidFill>
                  <a:schemeClr val="tx1"/>
                </a:solidFill>
                <a:latin typeface="Times New Roman" pitchFamily="18" charset="0"/>
                <a:cs typeface="Times New Roman" pitchFamily="18" charset="0"/>
              </a:rPr>
              <a:t>MSc</a:t>
            </a:r>
            <a:r>
              <a:rPr lang="en-US" sz="2800" dirty="0" smtClean="0">
                <a:solidFill>
                  <a:schemeClr val="tx1"/>
                </a:solidFill>
                <a:latin typeface="Times New Roman" pitchFamily="18" charset="0"/>
                <a:cs typeface="Times New Roman" pitchFamily="18" charset="0"/>
              </a:rPr>
              <a:t>(N)</a:t>
            </a:r>
          </a:p>
          <a:p>
            <a:pPr>
              <a:lnSpc>
                <a:spcPct val="150000"/>
              </a:lnSpc>
            </a:pPr>
            <a:r>
              <a:rPr lang="en-US" sz="2800" dirty="0" smtClean="0">
                <a:solidFill>
                  <a:srgbClr val="FF0000"/>
                </a:solidFill>
                <a:latin typeface="Times New Roman" pitchFamily="18" charset="0"/>
                <a:cs typeface="Times New Roman" pitchFamily="18" charset="0"/>
              </a:rPr>
              <a:t>DEPT- </a:t>
            </a:r>
            <a:r>
              <a:rPr lang="en-US" sz="2800" b="1" dirty="0" smtClean="0">
                <a:solidFill>
                  <a:schemeClr val="tx1"/>
                </a:solidFill>
                <a:latin typeface="Times New Roman" pitchFamily="18" charset="0"/>
                <a:cs typeface="Times New Roman" pitchFamily="18" charset="0"/>
              </a:rPr>
              <a:t>COMMUNITY HEALTH NURSING</a:t>
            </a:r>
            <a:endParaRPr lang="en-US" sz="2800" b="1" dirty="0">
              <a:solidFill>
                <a:schemeClr val="tx1"/>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3294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en-US" sz="2800" dirty="0" smtClean="0">
                <a:latin typeface="Times New Roman" pitchFamily="18" charset="0"/>
                <a:cs typeface="Times New Roman" pitchFamily="18" charset="0"/>
              </a:rPr>
              <a:t>LEARNING OBJECTIVES </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135563"/>
          </a:xfrm>
        </p:spPr>
        <p:txBody>
          <a:bodyPr/>
          <a:lstStyle/>
          <a:p>
            <a:pPr algn="just">
              <a:lnSpc>
                <a:spcPct val="150000"/>
              </a:lnSpc>
              <a:buNone/>
            </a:pPr>
            <a:r>
              <a:rPr lang="en-US" dirty="0" smtClean="0"/>
              <a:t>   </a:t>
            </a:r>
            <a:r>
              <a:rPr lang="en-US" sz="2800" dirty="0" smtClean="0">
                <a:latin typeface="Times New Roman" pitchFamily="18" charset="0"/>
                <a:cs typeface="Times New Roman" pitchFamily="18" charset="0"/>
              </a:rPr>
              <a:t>At the end of lecture student will be able to-</a:t>
            </a:r>
          </a:p>
          <a:p>
            <a:pPr algn="just">
              <a:lnSpc>
                <a:spcPct val="150000"/>
              </a:lnSpc>
            </a:pPr>
            <a:r>
              <a:rPr lang="en-US" sz="2800" dirty="0" smtClean="0">
                <a:latin typeface="Times New Roman" pitchFamily="18" charset="0"/>
                <a:cs typeface="Times New Roman" pitchFamily="18" charset="0"/>
              </a:rPr>
              <a:t>Understand about environmental sanitation.</a:t>
            </a:r>
          </a:p>
          <a:p>
            <a:pPr algn="just">
              <a:lnSpc>
                <a:spcPct val="150000"/>
              </a:lnSpc>
            </a:pPr>
            <a:endParaRPr lang="en-US" sz="2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400" b="1" dirty="0" smtClean="0">
                <a:latin typeface="Times New Roman" pitchFamily="18" charset="0"/>
                <a:cs typeface="Times New Roman" pitchFamily="18" charset="0"/>
              </a:rPr>
              <a:t>INTRODUCTION</a:t>
            </a:r>
            <a:endParaRPr lang="en-US" sz="24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lnSpcReduction="10000"/>
          </a:bodyPr>
          <a:lstStyle/>
          <a:p>
            <a:pPr lvl="0" algn="just">
              <a:lnSpc>
                <a:spcPct val="150000"/>
              </a:lnSpc>
              <a:buNone/>
            </a:pPr>
            <a:r>
              <a:rPr lang="en-US" dirty="0" smtClean="0"/>
              <a:t>    </a:t>
            </a:r>
            <a:r>
              <a:rPr lang="en-US" sz="2800" dirty="0" smtClean="0">
                <a:latin typeface="Times New Roman" pitchFamily="18" charset="0"/>
                <a:cs typeface="Times New Roman" pitchFamily="18" charset="0"/>
              </a:rPr>
              <a:t>The word environment is derived from the </a:t>
            </a:r>
            <a:r>
              <a:rPr lang="en-US" sz="2800" dirty="0" smtClean="0">
                <a:solidFill>
                  <a:srgbClr val="FF0000"/>
                </a:solidFill>
                <a:latin typeface="Times New Roman" pitchFamily="18" charset="0"/>
                <a:cs typeface="Times New Roman" pitchFamily="18" charset="0"/>
              </a:rPr>
              <a:t>French</a:t>
            </a:r>
            <a:r>
              <a:rPr lang="en-US" sz="2800" dirty="0" smtClean="0">
                <a:latin typeface="Times New Roman" pitchFamily="18" charset="0"/>
                <a:cs typeface="Times New Roman" pitchFamily="18" charset="0"/>
              </a:rPr>
              <a:t> word’ environ’ meaning ‘</a:t>
            </a:r>
            <a:r>
              <a:rPr lang="en-US" sz="2800" dirty="0" smtClean="0">
                <a:solidFill>
                  <a:srgbClr val="FF0000"/>
                </a:solidFill>
                <a:latin typeface="Times New Roman" pitchFamily="18" charset="0"/>
                <a:cs typeface="Times New Roman" pitchFamily="18" charset="0"/>
              </a:rPr>
              <a:t>encircle’</a:t>
            </a:r>
            <a:r>
              <a:rPr lang="en-US" sz="2800" dirty="0" smtClean="0">
                <a:latin typeface="Times New Roman" pitchFamily="18" charset="0"/>
                <a:cs typeface="Times New Roman" pitchFamily="18" charset="0"/>
              </a:rPr>
              <a:t>. </a:t>
            </a:r>
          </a:p>
          <a:p>
            <a:pPr lvl="0" algn="just">
              <a:lnSpc>
                <a:spcPct val="150000"/>
              </a:lnSpc>
              <a:buNone/>
            </a:pPr>
            <a:r>
              <a:rPr lang="en-US" sz="2800" dirty="0" smtClean="0">
                <a:latin typeface="Times New Roman" pitchFamily="18" charset="0"/>
                <a:cs typeface="Times New Roman" pitchFamily="18" charset="0"/>
              </a:rPr>
              <a:t>  The global environment consists of 4 segments:</a:t>
            </a:r>
          </a:p>
          <a:p>
            <a:pPr lvl="0" algn="just">
              <a:lnSpc>
                <a:spcPct val="150000"/>
              </a:lnSpc>
            </a:pPr>
            <a:r>
              <a:rPr lang="en-US" sz="2800" dirty="0" smtClean="0">
                <a:latin typeface="Times New Roman" pitchFamily="18" charset="0"/>
                <a:cs typeface="Times New Roman" pitchFamily="18" charset="0"/>
              </a:rPr>
              <a:t>Atmosphere</a:t>
            </a:r>
          </a:p>
          <a:p>
            <a:pPr lvl="0" algn="just">
              <a:lnSpc>
                <a:spcPct val="150000"/>
              </a:lnSpc>
            </a:pPr>
            <a:r>
              <a:rPr lang="en-US" sz="2800" dirty="0" smtClean="0">
                <a:latin typeface="Times New Roman" pitchFamily="18" charset="0"/>
                <a:cs typeface="Times New Roman" pitchFamily="18" charset="0"/>
              </a:rPr>
              <a:t>Hydrosphere</a:t>
            </a:r>
          </a:p>
          <a:p>
            <a:pPr lvl="0" algn="just">
              <a:lnSpc>
                <a:spcPct val="150000"/>
              </a:lnSpc>
            </a:pPr>
            <a:r>
              <a:rPr lang="en-US" sz="2800" dirty="0" smtClean="0">
                <a:latin typeface="Times New Roman" pitchFamily="18" charset="0"/>
                <a:cs typeface="Times New Roman" pitchFamily="18" charset="0"/>
              </a:rPr>
              <a:t>Lithosphere</a:t>
            </a:r>
          </a:p>
          <a:p>
            <a:pPr lvl="0" algn="just">
              <a:lnSpc>
                <a:spcPct val="150000"/>
              </a:lnSpc>
            </a:pPr>
            <a:r>
              <a:rPr lang="en-US" sz="2800" dirty="0" smtClean="0">
                <a:latin typeface="Times New Roman" pitchFamily="18" charset="0"/>
                <a:cs typeface="Times New Roman" pitchFamily="18" charset="0"/>
              </a:rPr>
              <a:t>Biosphere</a:t>
            </a:r>
            <a:endParaRPr lang="en-US" dirty="0" smtClean="0">
              <a:latin typeface="Times New Roman" pitchFamily="18" charset="0"/>
              <a:cs typeface="Times New Roman" pitchFamily="18" charset="0"/>
            </a:endParaRP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096000"/>
          </a:xfrm>
        </p:spPr>
        <p:txBody>
          <a:bodyPr>
            <a:normAutofit/>
          </a:bodyPr>
          <a:lstStyle/>
          <a:p>
            <a:pPr>
              <a:buNone/>
            </a:pPr>
            <a:r>
              <a:rPr lang="en-US" b="1" dirty="0" smtClean="0"/>
              <a:t>    </a:t>
            </a:r>
            <a:r>
              <a:rPr lang="en-US" sz="2800" b="1" dirty="0" smtClean="0">
                <a:latin typeface="Times New Roman" pitchFamily="18" charset="0"/>
                <a:cs typeface="Times New Roman" pitchFamily="18" charset="0"/>
              </a:rPr>
              <a:t>Atmosphere</a:t>
            </a:r>
            <a:endParaRPr lang="en-US" dirty="0" smtClean="0">
              <a:latin typeface="Times New Roman" pitchFamily="18" charset="0"/>
              <a:cs typeface="Times New Roman" pitchFamily="18" charset="0"/>
            </a:endParaRPr>
          </a:p>
          <a:p>
            <a:pPr lvl="0" algn="just"/>
            <a:r>
              <a:rPr lang="en-US" sz="2800" dirty="0" smtClean="0">
                <a:latin typeface="Times New Roman" pitchFamily="18" charset="0"/>
                <a:cs typeface="Times New Roman" pitchFamily="18" charset="0"/>
              </a:rPr>
              <a:t>The atmosphere is the protective blanket of gases surrounding the earth , which sustains life, earth and saves it from the hostile environment of outer surface.</a:t>
            </a:r>
          </a:p>
          <a:p>
            <a:pPr lvl="0" algn="just"/>
            <a:r>
              <a:rPr lang="en-US" sz="2800" dirty="0" smtClean="0">
                <a:latin typeface="Times New Roman" pitchFamily="18" charset="0"/>
                <a:cs typeface="Times New Roman" pitchFamily="18" charset="0"/>
              </a:rPr>
              <a:t>It absorbs most of cosmic rays from outer space and a major portion of the electro magnetic radiation from the sun.  </a:t>
            </a:r>
          </a:p>
          <a:p>
            <a:pPr lvl="0" algn="just"/>
            <a:r>
              <a:rPr lang="en-US" sz="2800" dirty="0" smtClean="0">
                <a:latin typeface="Times New Roman" pitchFamily="18" charset="0"/>
                <a:cs typeface="Times New Roman" pitchFamily="18" charset="0"/>
              </a:rPr>
              <a:t>The atmosphere plays a key role in maintaining the heat balance of the earth, through absorption of infrared radiation emitted by the sun and re-emitted from the earth. </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pPr algn="just">
              <a:lnSpc>
                <a:spcPct val="150000"/>
              </a:lnSpc>
              <a:buNone/>
            </a:pPr>
            <a:r>
              <a:rPr lang="en-US" b="1" dirty="0" smtClean="0"/>
              <a:t>  </a:t>
            </a:r>
            <a:r>
              <a:rPr lang="en-US" sz="2800" b="1" dirty="0" smtClean="0">
                <a:solidFill>
                  <a:srgbClr val="FF0000"/>
                </a:solidFill>
                <a:latin typeface="Times New Roman" pitchFamily="18" charset="0"/>
                <a:cs typeface="Times New Roman" pitchFamily="18" charset="0"/>
              </a:rPr>
              <a:t>Hydrosphere</a:t>
            </a:r>
            <a:endParaRPr lang="en-US" sz="2800" dirty="0" smtClean="0">
              <a:solidFill>
                <a:srgbClr val="FF0000"/>
              </a:solidFill>
              <a:latin typeface="Times New Roman" pitchFamily="18" charset="0"/>
              <a:cs typeface="Times New Roman" pitchFamily="18" charset="0"/>
            </a:endParaRPr>
          </a:p>
          <a:p>
            <a:pPr algn="just">
              <a:lnSpc>
                <a:spcPct val="150000"/>
              </a:lnSpc>
            </a:pPr>
            <a:r>
              <a:rPr lang="en-US" sz="2800" dirty="0" smtClean="0">
                <a:latin typeface="Times New Roman" pitchFamily="18" charset="0"/>
                <a:cs typeface="Times New Roman" pitchFamily="18" charset="0"/>
              </a:rPr>
              <a:t>It includes all types of water resources –oceans  , seas, rivers , lakes , streams, reservoirs , </a:t>
            </a:r>
            <a:r>
              <a:rPr lang="en-US" sz="2800" dirty="0" err="1" smtClean="0">
                <a:latin typeface="Times New Roman" pitchFamily="18" charset="0"/>
                <a:cs typeface="Times New Roman" pitchFamily="18" charset="0"/>
              </a:rPr>
              <a:t>glaceries</a:t>
            </a:r>
            <a:r>
              <a:rPr lang="en-US" sz="2800" dirty="0" smtClean="0">
                <a:latin typeface="Times New Roman" pitchFamily="18" charset="0"/>
                <a:cs typeface="Times New Roman" pitchFamily="18" charset="0"/>
              </a:rPr>
              <a:t> , polar icecaps and ground water.</a:t>
            </a:r>
          </a:p>
          <a:p>
            <a:pPr lvl="0" algn="just">
              <a:lnSpc>
                <a:spcPct val="150000"/>
              </a:lnSpc>
            </a:pPr>
            <a:r>
              <a:rPr lang="en-US" sz="2800" b="1" dirty="0" smtClean="0">
                <a:solidFill>
                  <a:srgbClr val="FF0000"/>
                </a:solidFill>
                <a:latin typeface="Times New Roman" pitchFamily="18" charset="0"/>
                <a:cs typeface="Times New Roman" pitchFamily="18" charset="0"/>
              </a:rPr>
              <a:t>Lithosphere:</a:t>
            </a:r>
            <a:r>
              <a:rPr lang="en-US" sz="2800" dirty="0" smtClean="0">
                <a:latin typeface="Times New Roman" pitchFamily="18" charset="0"/>
                <a:cs typeface="Times New Roman" pitchFamily="18" charset="0"/>
              </a:rPr>
              <a:t> is the outer mantle of the solid earth, consisting of minerals occurring in the earths crust and the soil. The earths crust comprises of a complex mixture of minerals, organic matter, air and water.</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86800" cy="6477000"/>
          </a:xfrm>
        </p:spPr>
        <p:txBody>
          <a:bodyPr>
            <a:normAutofit fontScale="25000" lnSpcReduction="20000"/>
          </a:bodyPr>
          <a:lstStyle/>
          <a:p>
            <a:pPr>
              <a:buNone/>
            </a:pPr>
            <a:r>
              <a:rPr lang="en-US" sz="4300" b="1" dirty="0" smtClean="0"/>
              <a:t>   </a:t>
            </a:r>
            <a:r>
              <a:rPr lang="en-US" sz="9600" b="1" dirty="0" smtClean="0">
                <a:solidFill>
                  <a:srgbClr val="FF0000"/>
                </a:solidFill>
                <a:latin typeface="Times New Roman" pitchFamily="18" charset="0"/>
                <a:cs typeface="Times New Roman" pitchFamily="18" charset="0"/>
              </a:rPr>
              <a:t>B</a:t>
            </a:r>
            <a:r>
              <a:rPr lang="en-US" sz="12800" b="1" dirty="0" smtClean="0">
                <a:solidFill>
                  <a:srgbClr val="FF0000"/>
                </a:solidFill>
                <a:latin typeface="Times New Roman" pitchFamily="18" charset="0"/>
                <a:cs typeface="Times New Roman" pitchFamily="18" charset="0"/>
              </a:rPr>
              <a:t>iosphere</a:t>
            </a:r>
            <a:endParaRPr lang="en-US" sz="4300" b="1" dirty="0" smtClean="0">
              <a:solidFill>
                <a:srgbClr val="FF0000"/>
              </a:solidFill>
              <a:latin typeface="Times New Roman" pitchFamily="18" charset="0"/>
              <a:cs typeface="Times New Roman" pitchFamily="18" charset="0"/>
            </a:endParaRPr>
          </a:p>
          <a:p>
            <a:pPr lvl="0">
              <a:buNone/>
            </a:pPr>
            <a:r>
              <a:rPr lang="en-US" sz="7400" dirty="0" smtClean="0">
                <a:latin typeface="Times New Roman" pitchFamily="18" charset="0"/>
                <a:cs typeface="Times New Roman" pitchFamily="18" charset="0"/>
              </a:rPr>
              <a:t>      </a:t>
            </a:r>
            <a:r>
              <a:rPr lang="en-US" sz="9600" dirty="0" smtClean="0">
                <a:latin typeface="Times New Roman" pitchFamily="18" charset="0"/>
                <a:cs typeface="Times New Roman" pitchFamily="18" charset="0"/>
              </a:rPr>
              <a:t>It refers to the sum of all living creatures on the earth. </a:t>
            </a:r>
            <a:endParaRPr lang="en-US" sz="9600" dirty="0" smtClean="0">
              <a:solidFill>
                <a:srgbClr val="FF0000"/>
              </a:solidFill>
            </a:endParaRPr>
          </a:p>
          <a:p>
            <a:pPr algn="just">
              <a:lnSpc>
                <a:spcPct val="160000"/>
              </a:lnSpc>
            </a:pPr>
            <a:r>
              <a:rPr lang="en-US" sz="9600" dirty="0" smtClean="0">
                <a:latin typeface="Times New Roman" pitchFamily="18" charset="0"/>
                <a:cs typeface="Times New Roman" pitchFamily="18" charset="0"/>
              </a:rPr>
              <a:t>Biosphere has a geological origin, it is an indication of the effect of both </a:t>
            </a:r>
            <a:r>
              <a:rPr lang="en-US" sz="9600" b="1" dirty="0" smtClean="0">
                <a:latin typeface="Times New Roman" pitchFamily="18" charset="0"/>
                <a:cs typeface="Times New Roman" pitchFamily="18" charset="0"/>
              </a:rPr>
              <a:t>Charles Darwin and Matthew F. Maury</a:t>
            </a:r>
            <a:r>
              <a:rPr lang="en-US" sz="9600" dirty="0" smtClean="0">
                <a:latin typeface="Times New Roman" pitchFamily="18" charset="0"/>
                <a:cs typeface="Times New Roman" pitchFamily="18" charset="0"/>
              </a:rPr>
              <a:t> on the Earth sciences.</a:t>
            </a:r>
          </a:p>
          <a:p>
            <a:pPr algn="just">
              <a:lnSpc>
                <a:spcPct val="160000"/>
              </a:lnSpc>
            </a:pPr>
            <a:r>
              <a:rPr lang="en-US" sz="9600" dirty="0" smtClean="0">
                <a:latin typeface="Times New Roman" pitchFamily="18" charset="0"/>
                <a:cs typeface="Times New Roman" pitchFamily="18" charset="0"/>
              </a:rPr>
              <a:t> The biosphere's ecological context comes from the 1920s, preceding the 1935 introduction of the term "ecosystem" by </a:t>
            </a:r>
            <a:r>
              <a:rPr lang="en-US" sz="9600" b="1" dirty="0" smtClean="0">
                <a:latin typeface="Times New Roman" pitchFamily="18" charset="0"/>
                <a:cs typeface="Times New Roman" pitchFamily="18" charset="0"/>
              </a:rPr>
              <a:t>Sir Arthur </a:t>
            </a:r>
            <a:r>
              <a:rPr lang="en-US" sz="9600" b="1" dirty="0" err="1" smtClean="0">
                <a:latin typeface="Times New Roman" pitchFamily="18" charset="0"/>
                <a:cs typeface="Times New Roman" pitchFamily="18" charset="0"/>
              </a:rPr>
              <a:t>Tansley</a:t>
            </a:r>
            <a:r>
              <a:rPr lang="en-US" sz="9600" dirty="0" smtClean="0">
                <a:latin typeface="Times New Roman" pitchFamily="18" charset="0"/>
                <a:cs typeface="Times New Roman" pitchFamily="18" charset="0"/>
              </a:rPr>
              <a:t>. </a:t>
            </a:r>
            <a:r>
              <a:rPr lang="en-US" sz="9600" b="1" dirty="0" err="1" smtClean="0">
                <a:latin typeface="Times New Roman" pitchFamily="18" charset="0"/>
                <a:cs typeface="Times New Roman" pitchFamily="18" charset="0"/>
              </a:rPr>
              <a:t>Vernadsk</a:t>
            </a:r>
            <a:r>
              <a:rPr lang="en-US" sz="9600" dirty="0" err="1" smtClean="0">
                <a:latin typeface="Times New Roman" pitchFamily="18" charset="0"/>
                <a:cs typeface="Times New Roman" pitchFamily="18" charset="0"/>
              </a:rPr>
              <a:t>y</a:t>
            </a:r>
            <a:r>
              <a:rPr lang="en-US" sz="9600" dirty="0" smtClean="0">
                <a:latin typeface="Times New Roman" pitchFamily="18" charset="0"/>
                <a:cs typeface="Times New Roman" pitchFamily="18" charset="0"/>
              </a:rPr>
              <a:t> defined ecology as the </a:t>
            </a:r>
            <a:r>
              <a:rPr lang="en-US" sz="9600" b="1" dirty="0" smtClean="0">
                <a:solidFill>
                  <a:srgbClr val="FF0000"/>
                </a:solidFill>
                <a:latin typeface="Times New Roman" pitchFamily="18" charset="0"/>
                <a:cs typeface="Times New Roman" pitchFamily="18" charset="0"/>
              </a:rPr>
              <a:t>Science of the Biosphere</a:t>
            </a:r>
            <a:r>
              <a:rPr lang="en-US" sz="9600" dirty="0" smtClean="0">
                <a:latin typeface="Times New Roman" pitchFamily="18" charset="0"/>
                <a:cs typeface="Times New Roman" pitchFamily="18" charset="0"/>
              </a:rPr>
              <a:t>. </a:t>
            </a:r>
          </a:p>
          <a:p>
            <a:pPr lvl="0" algn="just">
              <a:lnSpc>
                <a:spcPct val="160000"/>
              </a:lnSpc>
            </a:pPr>
            <a:r>
              <a:rPr lang="en-US" sz="9600" dirty="0" smtClean="0">
                <a:latin typeface="Times New Roman" pitchFamily="18" charset="0"/>
                <a:cs typeface="Times New Roman" pitchFamily="18" charset="0"/>
              </a:rPr>
              <a:t>It is an interdisciplinary concept for integrating astronomy, geophysics, meteorology, biogeography, evolution, geology, geochemistry, hydrology and, generally speaking, all life and Earth sciences. </a:t>
            </a:r>
          </a:p>
          <a:p>
            <a:endParaRPr lang="en-US" sz="4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r>
              <a:rPr lang="en-US" b="1" dirty="0" smtClean="0"/>
              <a:t/>
            </a:r>
            <a:br>
              <a:rPr lang="en-US" b="1" dirty="0" smtClean="0"/>
            </a:br>
            <a:r>
              <a:rPr lang="en-US" sz="3600" b="1" dirty="0" smtClean="0">
                <a:solidFill>
                  <a:srgbClr val="FF0000"/>
                </a:solidFill>
                <a:latin typeface="Times New Roman" pitchFamily="18" charset="0"/>
                <a:cs typeface="Times New Roman" pitchFamily="18" charset="0"/>
              </a:rPr>
              <a:t>Use of the term biosphere </a:t>
            </a:r>
            <a:r>
              <a:rPr lang="en-US" sz="3600" dirty="0" smtClean="0">
                <a:solidFill>
                  <a:srgbClr val="FF0000"/>
                </a:solidFill>
                <a:latin typeface="Times New Roman" pitchFamily="18" charset="0"/>
                <a:cs typeface="Times New Roman" pitchFamily="18" charset="0"/>
              </a:rPr>
              <a:t/>
            </a:r>
            <a:br>
              <a:rPr lang="en-US" sz="3600" dirty="0" smtClean="0">
                <a:solidFill>
                  <a:srgbClr val="FF0000"/>
                </a:solidFill>
                <a:latin typeface="Times New Roman" pitchFamily="18" charset="0"/>
                <a:cs typeface="Times New Roman" pitchFamily="18" charset="0"/>
              </a:rPr>
            </a:b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5334000"/>
          </a:xfrm>
        </p:spPr>
        <p:txBody>
          <a:bodyPr>
            <a:normAutofit lnSpcReduction="10000"/>
          </a:bodyPr>
          <a:lstStyle/>
          <a:p>
            <a:pPr lvl="0" algn="just">
              <a:lnSpc>
                <a:spcPct val="150000"/>
              </a:lnSpc>
              <a:buNone/>
            </a:pPr>
            <a:r>
              <a:rPr lang="en-US" dirty="0" smtClean="0"/>
              <a:t>    </a:t>
            </a:r>
            <a:r>
              <a:rPr lang="en-US" sz="2800" dirty="0" smtClean="0">
                <a:latin typeface="Times New Roman" pitchFamily="18" charset="0"/>
                <a:cs typeface="Times New Roman" pitchFamily="18" charset="0"/>
              </a:rPr>
              <a:t>The term </a:t>
            </a:r>
            <a:r>
              <a:rPr lang="en-US" sz="2800" b="1" dirty="0" smtClean="0">
                <a:latin typeface="Times New Roman" pitchFamily="18" charset="0"/>
                <a:cs typeface="Times New Roman" pitchFamily="18" charset="0"/>
              </a:rPr>
              <a:t>"biosphere" was coined by geologist Eduard </a:t>
            </a:r>
            <a:r>
              <a:rPr lang="en-US" sz="2800" b="1" dirty="0" err="1" smtClean="0">
                <a:latin typeface="Times New Roman" pitchFamily="18" charset="0"/>
                <a:cs typeface="Times New Roman" pitchFamily="18" charset="0"/>
              </a:rPr>
              <a:t>Suess</a:t>
            </a:r>
            <a:r>
              <a:rPr lang="en-US" sz="2800" b="1" dirty="0" smtClean="0">
                <a:latin typeface="Times New Roman" pitchFamily="18" charset="0"/>
                <a:cs typeface="Times New Roman" pitchFamily="18" charset="0"/>
              </a:rPr>
              <a:t> in 1875,</a:t>
            </a:r>
            <a:r>
              <a:rPr lang="en-US" sz="2800" dirty="0" smtClean="0">
                <a:latin typeface="Times New Roman" pitchFamily="18" charset="0"/>
                <a:cs typeface="Times New Roman" pitchFamily="18" charset="0"/>
              </a:rPr>
              <a:t> which he defined as: The place on Earth's surface where life dwells. </a:t>
            </a:r>
          </a:p>
          <a:p>
            <a:pPr lvl="0" algn="just">
              <a:lnSpc>
                <a:spcPct val="150000"/>
              </a:lnSpc>
            </a:pPr>
            <a:r>
              <a:rPr lang="en-US" sz="2800" b="1" dirty="0" smtClean="0">
                <a:latin typeface="Times New Roman" pitchFamily="18" charset="0"/>
                <a:cs typeface="Times New Roman" pitchFamily="18" charset="0"/>
              </a:rPr>
              <a:t>The biosphere concept</a:t>
            </a:r>
            <a:r>
              <a:rPr lang="en-US" sz="2800" dirty="0" smtClean="0">
                <a:latin typeface="Times New Roman" pitchFamily="18" charset="0"/>
                <a:cs typeface="Times New Roman" pitchFamily="18" charset="0"/>
              </a:rPr>
              <a:t>: is common to many scientific disciplines including astronomy, geophysics, geology, hydrology, biogeography and evolution, and is a core concept in ecology, earth science and physical geography. </a:t>
            </a:r>
          </a:p>
          <a:p>
            <a:pPr algn="just">
              <a:lnSpc>
                <a:spcPct val="150000"/>
              </a:lnSpc>
            </a:pPr>
            <a:endParaRPr lang="en-US" sz="28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fontScale="92500" lnSpcReduction="20000"/>
          </a:bodyPr>
          <a:lstStyle/>
          <a:p>
            <a:pPr lvl="0" algn="just">
              <a:lnSpc>
                <a:spcPct val="150000"/>
              </a:lnSpc>
            </a:pPr>
            <a:r>
              <a:rPr lang="en-US" sz="2800" b="1" dirty="0" smtClean="0">
                <a:solidFill>
                  <a:srgbClr val="FF0000"/>
                </a:solidFill>
                <a:latin typeface="Times New Roman" pitchFamily="18" charset="0"/>
                <a:cs typeface="Times New Roman" pitchFamily="18" charset="0"/>
              </a:rPr>
              <a:t>Physical Properties of Biosphere</a:t>
            </a:r>
            <a:endParaRPr lang="en-US" sz="2800" dirty="0" smtClean="0">
              <a:solidFill>
                <a:srgbClr val="FF0000"/>
              </a:solidFill>
              <a:latin typeface="Times New Roman" pitchFamily="18" charset="0"/>
              <a:cs typeface="Times New Roman" pitchFamily="18" charset="0"/>
            </a:endParaRPr>
          </a:p>
          <a:p>
            <a:pPr lvl="0" algn="just">
              <a:lnSpc>
                <a:spcPct val="150000"/>
              </a:lnSpc>
            </a:pPr>
            <a:r>
              <a:rPr lang="en-US" sz="2800" dirty="0" smtClean="0">
                <a:latin typeface="Times New Roman" pitchFamily="18" charset="0"/>
                <a:cs typeface="Times New Roman" pitchFamily="18" charset="0"/>
              </a:rPr>
              <a:t>The physical properties of the biosphere in terms of its surface reflectance (</a:t>
            </a:r>
            <a:r>
              <a:rPr lang="en-US" sz="2800" dirty="0" err="1" smtClean="0">
                <a:latin typeface="Times New Roman" pitchFamily="18" charset="0"/>
                <a:cs typeface="Times New Roman" pitchFamily="18" charset="0"/>
              </a:rPr>
              <a:t>albedo</a:t>
            </a:r>
            <a:r>
              <a:rPr lang="en-US" sz="2800" dirty="0" smtClean="0">
                <a:latin typeface="Times New Roman" pitchFamily="18" charset="0"/>
                <a:cs typeface="Times New Roman" pitchFamily="18" charset="0"/>
              </a:rPr>
              <a:t>) and exchange of heat and moisture with the atmosphere are also critical for understanding global circulation of heat and moisture and therefore climate.</a:t>
            </a:r>
          </a:p>
          <a:p>
            <a:pPr lvl="0" algn="just">
              <a:lnSpc>
                <a:spcPct val="150000"/>
              </a:lnSpc>
            </a:pPr>
            <a:r>
              <a:rPr lang="en-US" sz="2800" dirty="0" smtClean="0">
                <a:latin typeface="Times New Roman" pitchFamily="18" charset="0"/>
                <a:cs typeface="Times New Roman" pitchFamily="18" charset="0"/>
              </a:rPr>
              <a:t> Alterations in both the physics (</a:t>
            </a:r>
            <a:r>
              <a:rPr lang="en-US" sz="2800" dirty="0" err="1" smtClean="0">
                <a:latin typeface="Times New Roman" pitchFamily="18" charset="0"/>
                <a:cs typeface="Times New Roman" pitchFamily="18" charset="0"/>
              </a:rPr>
              <a:t>albedo</a:t>
            </a:r>
            <a:r>
              <a:rPr lang="en-US" sz="2800" dirty="0" smtClean="0">
                <a:latin typeface="Times New Roman" pitchFamily="18" charset="0"/>
                <a:cs typeface="Times New Roman" pitchFamily="18" charset="0"/>
              </a:rPr>
              <a:t>, heat exchange) and chemistry (carbon dioxide, methane, etc.) of earth systems by the biosphere are fundamental in understanding anthropogenic global warming. </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pPr lvl="0"/>
            <a:r>
              <a:rPr lang="en-US" b="1" dirty="0" smtClean="0"/>
              <a:t/>
            </a:r>
            <a:br>
              <a:rPr lang="en-US" b="1" dirty="0" smtClean="0"/>
            </a:br>
            <a:r>
              <a:rPr lang="en-US" sz="3600" dirty="0" smtClean="0">
                <a:solidFill>
                  <a:srgbClr val="FF0000"/>
                </a:solidFill>
                <a:latin typeface="Times New Roman" pitchFamily="18" charset="0"/>
                <a:cs typeface="Times New Roman" pitchFamily="18" charset="0"/>
              </a:rPr>
              <a:t>Factors Effect on Biosphere</a:t>
            </a:r>
            <a:r>
              <a:rPr lang="en-US" dirty="0" smtClean="0"/>
              <a:t/>
            </a:r>
            <a:br>
              <a:rPr lang="en-US" dirty="0" smtClean="0"/>
            </a:br>
            <a:endParaRPr lang="en-US" dirty="0"/>
          </a:p>
        </p:txBody>
      </p:sp>
      <p:sp>
        <p:nvSpPr>
          <p:cNvPr id="3" name="Content Placeholder 2"/>
          <p:cNvSpPr>
            <a:spLocks noGrp="1"/>
          </p:cNvSpPr>
          <p:nvPr>
            <p:ph idx="1"/>
          </p:nvPr>
        </p:nvSpPr>
        <p:spPr>
          <a:xfrm>
            <a:off x="457200" y="1143000"/>
            <a:ext cx="8229600" cy="5334000"/>
          </a:xfrm>
        </p:spPr>
        <p:txBody>
          <a:bodyPr>
            <a:normAutofit fontScale="92500" lnSpcReduction="10000"/>
          </a:bodyPr>
          <a:lstStyle/>
          <a:p>
            <a:r>
              <a:rPr lang="en-US" sz="2800" b="1" dirty="0" smtClean="0">
                <a:latin typeface="Times New Roman" pitchFamily="18" charset="0"/>
                <a:cs typeface="Times New Roman" pitchFamily="18" charset="0"/>
              </a:rPr>
              <a:t>Distance between the earth and the sun. Seasons and seasonal climate </a:t>
            </a:r>
            <a:r>
              <a:rPr lang="en-US" sz="2800" dirty="0" smtClean="0">
                <a:latin typeface="Times New Roman" pitchFamily="18" charset="0"/>
                <a:cs typeface="Times New Roman" pitchFamily="18" charset="0"/>
              </a:rPr>
              <a:t>changes are direct results of the tilt of the Earth towards or away from the Sun. Summer months allow half of the planet to warm while the other half cools. </a:t>
            </a:r>
          </a:p>
          <a:p>
            <a:pPr lvl="0"/>
            <a:r>
              <a:rPr lang="en-US" sz="2800" dirty="0" smtClean="0">
                <a:latin typeface="Times New Roman" pitchFamily="18" charset="0"/>
                <a:cs typeface="Times New Roman" pitchFamily="18" charset="0"/>
              </a:rPr>
              <a:t>Six months later, the temperatures shift in the opposite direction. Chemical erosion is a great example of a landscape changing one molecule at a time. </a:t>
            </a:r>
          </a:p>
          <a:p>
            <a:pPr lvl="0"/>
            <a:r>
              <a:rPr lang="en-US" sz="2800" dirty="0" smtClean="0">
                <a:latin typeface="Times New Roman" pitchFamily="18" charset="0"/>
                <a:cs typeface="Times New Roman" pitchFamily="18" charset="0"/>
              </a:rPr>
              <a:t>Oxidation and reduction reactions change the composition of rocks and organic materials. There is also biological erosion. Tiny organisms, such as bacteria and fungi, are constantly working to break down organic and inorganic materials.</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fontScale="92500" lnSpcReduction="10000"/>
          </a:bodyPr>
          <a:lstStyle/>
          <a:p>
            <a:pPr lvl="0"/>
            <a:r>
              <a:rPr lang="en-US" sz="2400" b="1" dirty="0" smtClean="0">
                <a:solidFill>
                  <a:srgbClr val="FF0000"/>
                </a:solidFill>
                <a:latin typeface="Times New Roman" pitchFamily="18" charset="0"/>
                <a:cs typeface="Times New Roman" pitchFamily="18" charset="0"/>
              </a:rPr>
              <a:t>BIOSAFETY IN HOSPITAL ENVIRONMENT</a:t>
            </a:r>
            <a:endParaRPr lang="en-US" sz="2400" dirty="0" smtClean="0">
              <a:solidFill>
                <a:srgbClr val="FF0000"/>
              </a:solidFill>
              <a:latin typeface="Times New Roman" pitchFamily="18" charset="0"/>
              <a:cs typeface="Times New Roman" pitchFamily="18" charset="0"/>
            </a:endParaRPr>
          </a:p>
          <a:p>
            <a:pPr lvl="0"/>
            <a:r>
              <a:rPr lang="en-US" sz="2400" b="1" dirty="0" smtClean="0">
                <a:solidFill>
                  <a:srgbClr val="FF0000"/>
                </a:solidFill>
                <a:latin typeface="Times New Roman" pitchFamily="18" charset="0"/>
                <a:cs typeface="Times New Roman" pitchFamily="18" charset="0"/>
              </a:rPr>
              <a:t>HOSPITALS ARE COMPLEX ENVIRONMENTS NEED SAFETY </a:t>
            </a:r>
            <a:endParaRPr lang="en-US" sz="2400" dirty="0" smtClean="0">
              <a:solidFill>
                <a:srgbClr val="FF0000"/>
              </a:solidFill>
              <a:latin typeface="Times New Roman" pitchFamily="18" charset="0"/>
              <a:cs typeface="Times New Roman" pitchFamily="18" charset="0"/>
            </a:endParaRPr>
          </a:p>
          <a:p>
            <a:pPr lvl="0" algn="just">
              <a:lnSpc>
                <a:spcPct val="150000"/>
              </a:lnSpc>
              <a:buNone/>
            </a:pPr>
            <a:r>
              <a:rPr lang="en-US" dirty="0" smtClean="0"/>
              <a:t>    </a:t>
            </a:r>
            <a:r>
              <a:rPr lang="en-US" sz="2800" dirty="0" smtClean="0">
                <a:latin typeface="Times New Roman" pitchFamily="18" charset="0"/>
                <a:cs typeface="Times New Roman" pitchFamily="18" charset="0"/>
              </a:rPr>
              <a:t>Hospitals are representative of complex environment in which different aspects including patients, staff, equipment, services, and information are interfaced. Maintaining a safe environment reflects a level of competent healthcare that must be fulfilled for patient safety. In this context, the clinical engineer plays an important role in providing safe environment within hospital. </a:t>
            </a:r>
          </a:p>
          <a:p>
            <a:pPr>
              <a:lnSpc>
                <a:spcPct val="150000"/>
              </a:lnSpc>
            </a:pPr>
            <a:endParaRPr lang="en-US" sz="2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a:bodyPr>
          <a:lstStyle/>
          <a:p>
            <a:pPr lvl="0" algn="just">
              <a:lnSpc>
                <a:spcPct val="150000"/>
              </a:lnSpc>
              <a:buNone/>
            </a:pPr>
            <a:r>
              <a:rPr lang="en-US" b="1" dirty="0" smtClean="0">
                <a:solidFill>
                  <a:srgbClr val="FF0000"/>
                </a:solidFill>
              </a:rPr>
              <a:t>   </a:t>
            </a:r>
            <a:r>
              <a:rPr lang="en-US" sz="2800" b="1" dirty="0" smtClean="0">
                <a:solidFill>
                  <a:srgbClr val="FF0000"/>
                </a:solidFill>
                <a:latin typeface="Times New Roman" pitchFamily="18" charset="0"/>
                <a:cs typeface="Times New Roman" pitchFamily="18" charset="0"/>
              </a:rPr>
              <a:t>Environmental Ethics</a:t>
            </a:r>
            <a:r>
              <a:rPr lang="en-US" sz="2800" dirty="0" smtClean="0">
                <a:latin typeface="Times New Roman" pitchFamily="18" charset="0"/>
                <a:cs typeface="Times New Roman" pitchFamily="18" charset="0"/>
              </a:rPr>
              <a:t>: refers to the issues , principles and guidelines relating to human interactions with their environments. </a:t>
            </a:r>
          </a:p>
          <a:p>
            <a:pPr lvl="0" algn="just">
              <a:lnSpc>
                <a:spcPct val="150000"/>
              </a:lnSpc>
              <a:buNone/>
            </a:pPr>
            <a:r>
              <a:rPr lang="en-US" sz="2800" dirty="0" smtClean="0">
                <a:latin typeface="Times New Roman" pitchFamily="18" charset="0"/>
                <a:cs typeface="Times New Roman" pitchFamily="18" charset="0"/>
              </a:rPr>
              <a:t>     The moral relationship of human beings to and the value  and moral status of the environment and its non human content. It considers the ethical relationship between humans and the environment. </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b="1" dirty="0" smtClean="0"/>
              <a:t/>
            </a:r>
            <a:br>
              <a:rPr lang="en-US" b="1" dirty="0" smtClean="0"/>
            </a:br>
            <a:r>
              <a:rPr lang="en-US" sz="3100" b="1" dirty="0" smtClean="0">
                <a:solidFill>
                  <a:srgbClr val="FF0000"/>
                </a:solidFill>
                <a:latin typeface="Times New Roman" pitchFamily="18" charset="0"/>
                <a:cs typeface="Times New Roman" pitchFamily="18" charset="0"/>
              </a:rPr>
              <a:t>NEED TO STUDY ENV.  ETHICS</a:t>
            </a:r>
            <a:r>
              <a:rPr lang="en-US" sz="4000" dirty="0" smtClean="0">
                <a:solidFill>
                  <a:srgbClr val="FF0000"/>
                </a:solidFill>
                <a:latin typeface="Times New Roman" pitchFamily="18" charset="0"/>
                <a:cs typeface="Times New Roman" pitchFamily="18" charset="0"/>
              </a:rPr>
              <a:t/>
            </a:r>
            <a:br>
              <a:rPr lang="en-US" sz="4000" dirty="0" smtClean="0">
                <a:solidFill>
                  <a:srgbClr val="FF0000"/>
                </a:solidFill>
                <a:latin typeface="Times New Roman" pitchFamily="18" charset="0"/>
                <a:cs typeface="Times New Roman" pitchFamily="18" charset="0"/>
              </a:rPr>
            </a:br>
            <a:endParaRPr lang="en-US" sz="40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135563"/>
          </a:xfrm>
        </p:spPr>
        <p:txBody>
          <a:bodyPr>
            <a:normAutofit fontScale="92500" lnSpcReduction="10000"/>
          </a:bodyPr>
          <a:lstStyle/>
          <a:p>
            <a:pPr lvl="0" algn="just">
              <a:lnSpc>
                <a:spcPct val="150000"/>
              </a:lnSpc>
              <a:buNone/>
            </a:pPr>
            <a:r>
              <a:rPr lang="en-US" dirty="0" smtClean="0"/>
              <a:t>   </a:t>
            </a:r>
            <a:r>
              <a:rPr lang="en-US" sz="2800" dirty="0" smtClean="0">
                <a:latin typeface="Times New Roman" pitchFamily="18" charset="0"/>
                <a:cs typeface="Times New Roman" pitchFamily="18" charset="0"/>
              </a:rPr>
              <a:t>To know about what are the </a:t>
            </a:r>
            <a:r>
              <a:rPr lang="en-US" sz="2800" dirty="0" err="1" smtClean="0">
                <a:latin typeface="Times New Roman" pitchFamily="18" charset="0"/>
                <a:cs typeface="Times New Roman" pitchFamily="18" charset="0"/>
              </a:rPr>
              <a:t>Env</a:t>
            </a:r>
            <a:r>
              <a:rPr lang="en-US" sz="2800" dirty="0" smtClean="0">
                <a:latin typeface="Times New Roman" pitchFamily="18" charset="0"/>
                <a:cs typeface="Times New Roman" pitchFamily="18" charset="0"/>
              </a:rPr>
              <a:t>. Damage produce by the present generation and about the acts related to such damage can be seen.</a:t>
            </a:r>
          </a:p>
          <a:p>
            <a:pPr lvl="0" algn="just">
              <a:lnSpc>
                <a:spcPct val="150000"/>
              </a:lnSpc>
              <a:buNone/>
            </a:pPr>
            <a:r>
              <a:rPr lang="en-US" sz="2800" b="1" dirty="0" smtClean="0">
                <a:latin typeface="Times New Roman" pitchFamily="18" charset="0"/>
                <a:cs typeface="Times New Roman" pitchFamily="18" charset="0"/>
              </a:rPr>
              <a:t>    Environmental  Damage </a:t>
            </a:r>
            <a:endParaRPr lang="en-US" sz="2800" dirty="0" smtClean="0">
              <a:latin typeface="Times New Roman" pitchFamily="18" charset="0"/>
              <a:cs typeface="Times New Roman" pitchFamily="18" charset="0"/>
            </a:endParaRPr>
          </a:p>
          <a:p>
            <a:pPr lvl="0" algn="just">
              <a:lnSpc>
                <a:spcPct val="150000"/>
              </a:lnSpc>
              <a:buNone/>
            </a:pPr>
            <a:r>
              <a:rPr lang="en-US" sz="2800" b="1" dirty="0" smtClean="0">
                <a:latin typeface="Times New Roman" pitchFamily="18" charset="0"/>
                <a:cs typeface="Times New Roman" pitchFamily="18" charset="0"/>
              </a:rPr>
              <a:t>   Pollution:</a:t>
            </a:r>
            <a:endParaRPr lang="en-US" sz="2800" dirty="0" smtClean="0">
              <a:latin typeface="Times New Roman" pitchFamily="18" charset="0"/>
              <a:cs typeface="Times New Roman" pitchFamily="18" charset="0"/>
            </a:endParaRPr>
          </a:p>
          <a:p>
            <a:pPr lvl="0" algn="just">
              <a:lnSpc>
                <a:spcPct val="150000"/>
              </a:lnSpc>
            </a:pPr>
            <a:r>
              <a:rPr lang="en-US" sz="2800" b="1"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Air pollution</a:t>
            </a:r>
          </a:p>
          <a:p>
            <a:pPr lvl="0" algn="just">
              <a:lnSpc>
                <a:spcPct val="150000"/>
              </a:lnSpc>
            </a:pPr>
            <a:r>
              <a:rPr lang="en-US" sz="2800" dirty="0" smtClean="0">
                <a:latin typeface="Times New Roman" pitchFamily="18" charset="0"/>
                <a:cs typeface="Times New Roman" pitchFamily="18" charset="0"/>
              </a:rPr>
              <a:t>Water pollution</a:t>
            </a:r>
          </a:p>
          <a:p>
            <a:pPr lvl="0" algn="just">
              <a:lnSpc>
                <a:spcPct val="150000"/>
              </a:lnSpc>
            </a:pPr>
            <a:r>
              <a:rPr lang="en-US" sz="2800" dirty="0" smtClean="0">
                <a:latin typeface="Times New Roman" pitchFamily="18" charset="0"/>
                <a:cs typeface="Times New Roman" pitchFamily="18" charset="0"/>
              </a:rPr>
              <a:t>Land pollution</a:t>
            </a:r>
          </a:p>
          <a:p>
            <a:pPr algn="just">
              <a:lnSpc>
                <a:spcPct val="150000"/>
              </a:lnSpc>
            </a:pPr>
            <a:endParaRPr lang="en-US" sz="2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295400"/>
            <a:ext cx="8229600" cy="4830763"/>
          </a:xfrm>
        </p:spPr>
        <p:txBody>
          <a:bodyPr/>
          <a:lstStyle/>
          <a:p>
            <a:pPr>
              <a:buNone/>
            </a:pPr>
            <a:r>
              <a:rPr lang="en-US" dirty="0" smtClean="0"/>
              <a:t> 2. </a:t>
            </a:r>
            <a:r>
              <a:rPr lang="en-US" sz="2800" dirty="0" smtClean="0">
                <a:solidFill>
                  <a:srgbClr val="FF0000"/>
                </a:solidFill>
                <a:latin typeface="Times New Roman" pitchFamily="18" charset="0"/>
                <a:cs typeface="Times New Roman" pitchFamily="18" charset="0"/>
              </a:rPr>
              <a:t>Resource Depletion</a:t>
            </a:r>
          </a:p>
          <a:p>
            <a:pPr lvl="0"/>
            <a:r>
              <a:rPr lang="en-US" sz="2800" dirty="0" smtClean="0">
                <a:solidFill>
                  <a:srgbClr val="FF0000"/>
                </a:solidFill>
                <a:latin typeface="Times New Roman" pitchFamily="18" charset="0"/>
                <a:cs typeface="Times New Roman" pitchFamily="18" charset="0"/>
              </a:rPr>
              <a:t> </a:t>
            </a:r>
            <a:r>
              <a:rPr lang="en-US" sz="2800" dirty="0" smtClean="0">
                <a:latin typeface="Times New Roman" pitchFamily="18" charset="0"/>
                <a:cs typeface="Times New Roman" pitchFamily="18" charset="0"/>
              </a:rPr>
              <a:t>Depletion of species &amp; habits</a:t>
            </a:r>
          </a:p>
          <a:p>
            <a:pPr lvl="0"/>
            <a:r>
              <a:rPr lang="en-US" sz="2800" dirty="0" smtClean="0">
                <a:latin typeface="Times New Roman" pitchFamily="18" charset="0"/>
                <a:cs typeface="Times New Roman" pitchFamily="18" charset="0"/>
              </a:rPr>
              <a:t>Depletion of fossil fuels etc.</a:t>
            </a:r>
          </a:p>
          <a:p>
            <a:endParaRPr lang="en-US" sz="2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sz="3100" b="1" dirty="0" smtClean="0">
                <a:solidFill>
                  <a:srgbClr val="FF0000"/>
                </a:solidFill>
                <a:latin typeface="Times New Roman" pitchFamily="18" charset="0"/>
                <a:cs typeface="Times New Roman" pitchFamily="18" charset="0"/>
              </a:rPr>
              <a:t>Environmental Ethics Principles</a:t>
            </a:r>
            <a:r>
              <a:rPr lang="en-US" sz="4000" b="1" dirty="0" smtClean="0">
                <a:solidFill>
                  <a:srgbClr val="FF0000"/>
                </a:solidFill>
                <a:latin typeface="Times New Roman" pitchFamily="18" charset="0"/>
                <a:cs typeface="Times New Roman" pitchFamily="18" charset="0"/>
              </a:rPr>
              <a:t> </a:t>
            </a:r>
            <a:r>
              <a:rPr lang="en-US" sz="4000" dirty="0" smtClean="0">
                <a:solidFill>
                  <a:srgbClr val="FF0000"/>
                </a:solidFill>
                <a:latin typeface="Times New Roman" pitchFamily="18" charset="0"/>
                <a:cs typeface="Times New Roman" pitchFamily="18" charset="0"/>
              </a:rPr>
              <a:t/>
            </a:r>
            <a:br>
              <a:rPr lang="en-US" sz="4000" dirty="0" smtClean="0">
                <a:solidFill>
                  <a:srgbClr val="FF0000"/>
                </a:solidFill>
                <a:latin typeface="Times New Roman" pitchFamily="18" charset="0"/>
                <a:cs typeface="Times New Roman" pitchFamily="18" charset="0"/>
              </a:rPr>
            </a:b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295400"/>
            <a:ext cx="8229600" cy="4830763"/>
          </a:xfrm>
        </p:spPr>
        <p:txBody>
          <a:bodyPr>
            <a:normAutofit lnSpcReduction="10000"/>
          </a:bodyPr>
          <a:lstStyle/>
          <a:p>
            <a:pPr lvl="0" algn="just">
              <a:buNone/>
            </a:pPr>
            <a:r>
              <a:rPr lang="en-US" sz="3000" dirty="0" smtClean="0">
                <a:latin typeface="Times New Roman" pitchFamily="18" charset="0"/>
                <a:cs typeface="Times New Roman" pitchFamily="18" charset="0"/>
              </a:rPr>
              <a:t>   Every life form is unique , has intrinsic value, regardless of its perceived value to humans. </a:t>
            </a:r>
          </a:p>
          <a:p>
            <a:pPr lvl="0" algn="just"/>
            <a:r>
              <a:rPr lang="en-US" sz="3000" dirty="0" smtClean="0">
                <a:latin typeface="Times New Roman" pitchFamily="18" charset="0"/>
                <a:cs typeface="Times New Roman" pitchFamily="18" charset="0"/>
              </a:rPr>
              <a:t>We should have profound  respect for nature.</a:t>
            </a:r>
          </a:p>
          <a:p>
            <a:pPr lvl="0" algn="just"/>
            <a:r>
              <a:rPr lang="en-US" sz="3000" dirty="0" smtClean="0">
                <a:latin typeface="Times New Roman" pitchFamily="18" charset="0"/>
                <a:cs typeface="Times New Roman" pitchFamily="18" charset="0"/>
              </a:rPr>
              <a:t>We must maintain a harmonious relation with other species.</a:t>
            </a:r>
          </a:p>
          <a:p>
            <a:pPr lvl="0" algn="just"/>
            <a:r>
              <a:rPr lang="en-US" sz="3000" dirty="0" smtClean="0">
                <a:latin typeface="Times New Roman" pitchFamily="18" charset="0"/>
                <a:cs typeface="Times New Roman" pitchFamily="18" charset="0"/>
              </a:rPr>
              <a:t>Everyone should take responsibility for this impact on nature. </a:t>
            </a:r>
          </a:p>
          <a:p>
            <a:pPr lvl="0" algn="just"/>
            <a:r>
              <a:rPr lang="en-US" sz="3000" dirty="0" smtClean="0">
                <a:latin typeface="Times New Roman" pitchFamily="18" charset="0"/>
                <a:cs typeface="Times New Roman" pitchFamily="18" charset="0"/>
              </a:rPr>
              <a:t>Local and indigenous environmental knowledge should be respected. </a:t>
            </a:r>
          </a:p>
          <a:p>
            <a:pPr lvl="0" algn="just"/>
            <a:r>
              <a:rPr lang="en-US" sz="3000" dirty="0" smtClean="0">
                <a:latin typeface="Times New Roman" pitchFamily="18" charset="0"/>
                <a:cs typeface="Times New Roman" pitchFamily="18" charset="0"/>
              </a:rPr>
              <a:t>We must plan for long term. </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pitchFamily="18" charset="0"/>
                <a:cs typeface="Times New Roman" pitchFamily="18" charset="0"/>
              </a:rPr>
              <a:t>Environmental Legislation</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371600"/>
            <a:ext cx="8458200" cy="5105400"/>
          </a:xfrm>
        </p:spPr>
        <p:txBody>
          <a:bodyPr/>
          <a:lstStyle/>
          <a:p>
            <a:pPr lvl="0" algn="just">
              <a:lnSpc>
                <a:spcPct val="150000"/>
              </a:lnSpc>
              <a:buNone/>
            </a:pPr>
            <a:r>
              <a:rPr lang="en-US" sz="2800" dirty="0" smtClean="0">
                <a:latin typeface="Times New Roman" pitchFamily="18" charset="0"/>
                <a:cs typeface="Times New Roman" pitchFamily="18" charset="0"/>
              </a:rPr>
              <a:t>   Exploitation of nature and natural resources by man:</a:t>
            </a:r>
          </a:p>
          <a:p>
            <a:pPr lvl="0" algn="just">
              <a:lnSpc>
                <a:spcPct val="150000"/>
              </a:lnSpc>
            </a:pPr>
            <a:r>
              <a:rPr lang="en-US" sz="2800" dirty="0" smtClean="0">
                <a:latin typeface="Times New Roman" pitchFamily="18" charset="0"/>
                <a:cs typeface="Times New Roman" pitchFamily="18" charset="0"/>
              </a:rPr>
              <a:t>Rapid Industrialization</a:t>
            </a:r>
          </a:p>
          <a:p>
            <a:pPr lvl="0" algn="just">
              <a:lnSpc>
                <a:spcPct val="150000"/>
              </a:lnSpc>
            </a:pPr>
            <a:r>
              <a:rPr lang="en-US" sz="2800" dirty="0" smtClean="0">
                <a:latin typeface="Times New Roman" pitchFamily="18" charset="0"/>
                <a:cs typeface="Times New Roman" pitchFamily="18" charset="0"/>
              </a:rPr>
              <a:t>Population Explosion</a:t>
            </a:r>
          </a:p>
          <a:p>
            <a:pPr lvl="0" algn="just">
              <a:lnSpc>
                <a:spcPct val="150000"/>
              </a:lnSpc>
            </a:pPr>
            <a:r>
              <a:rPr lang="en-US" sz="2800" dirty="0" smtClean="0">
                <a:latin typeface="Times New Roman" pitchFamily="18" charset="0"/>
                <a:cs typeface="Times New Roman" pitchFamily="18" charset="0"/>
              </a:rPr>
              <a:t>Uncontrolled Population</a:t>
            </a:r>
          </a:p>
          <a:p>
            <a:pPr lvl="0" algn="just">
              <a:lnSpc>
                <a:spcPct val="150000"/>
              </a:lnSpc>
            </a:pPr>
            <a:r>
              <a:rPr lang="en-US" sz="2800" dirty="0" smtClean="0">
                <a:latin typeface="Times New Roman" pitchFamily="18" charset="0"/>
                <a:cs typeface="Times New Roman" pitchFamily="18" charset="0"/>
              </a:rPr>
              <a:t>Deteriorating Quality Of Life </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6324600"/>
          </a:xfrm>
        </p:spPr>
        <p:txBody>
          <a:bodyPr>
            <a:normAutofit fontScale="40000" lnSpcReduction="20000"/>
          </a:bodyPr>
          <a:lstStyle/>
          <a:p>
            <a:pPr algn="just">
              <a:lnSpc>
                <a:spcPct val="170000"/>
              </a:lnSpc>
              <a:buNone/>
            </a:pPr>
            <a:r>
              <a:rPr lang="en-US" b="1" dirty="0" smtClean="0"/>
              <a:t>    </a:t>
            </a:r>
            <a:r>
              <a:rPr lang="en-US" sz="8000" b="1" dirty="0" smtClean="0">
                <a:latin typeface="Times New Roman" pitchFamily="18" charset="0"/>
                <a:cs typeface="Times New Roman" pitchFamily="18" charset="0"/>
              </a:rPr>
              <a:t>Environmental  Sanitation</a:t>
            </a:r>
            <a:endParaRPr lang="en-US" sz="8000" dirty="0" smtClean="0">
              <a:latin typeface="Times New Roman" pitchFamily="18" charset="0"/>
              <a:cs typeface="Times New Roman" pitchFamily="18" charset="0"/>
            </a:endParaRPr>
          </a:p>
          <a:p>
            <a:pPr lvl="0" algn="just">
              <a:lnSpc>
                <a:spcPct val="170000"/>
              </a:lnSpc>
              <a:buNone/>
            </a:pPr>
            <a:r>
              <a:rPr lang="en-US" sz="8000" dirty="0" smtClean="0">
                <a:latin typeface="Times New Roman" pitchFamily="18" charset="0"/>
                <a:cs typeface="Times New Roman" pitchFamily="18" charset="0"/>
              </a:rPr>
              <a:t>   “ The art and science of applying sanitary, biological and physical science principles and knowledge to improve and control the </a:t>
            </a:r>
            <a:r>
              <a:rPr lang="en-US" sz="8000" b="1" dirty="0" smtClean="0">
                <a:latin typeface="Times New Roman" pitchFamily="18" charset="0"/>
                <a:cs typeface="Times New Roman" pitchFamily="18" charset="0"/>
              </a:rPr>
              <a:t>environment</a:t>
            </a:r>
            <a:r>
              <a:rPr lang="en-US" sz="8000" dirty="0" smtClean="0">
                <a:latin typeface="Times New Roman" pitchFamily="18" charset="0"/>
                <a:cs typeface="Times New Roman" pitchFamily="18" charset="0"/>
              </a:rPr>
              <a:t> and factors therein for the protection of the health and welfare of the public.” </a:t>
            </a:r>
          </a:p>
          <a:p>
            <a:pPr algn="just">
              <a:lnSpc>
                <a:spcPct val="170000"/>
              </a:lnSpc>
              <a:buNone/>
            </a:pPr>
            <a:endParaRPr lang="en-US" sz="6400" dirty="0" smtClean="0">
              <a:latin typeface="Times New Roman" pitchFamily="18" charset="0"/>
              <a:cs typeface="Times New Roman" pitchFamily="18" charset="0"/>
            </a:endParaRP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100" b="1" dirty="0" smtClean="0">
                <a:latin typeface="Times New Roman" pitchFamily="18" charset="0"/>
                <a:cs typeface="Times New Roman" pitchFamily="18" charset="0"/>
              </a:rPr>
              <a:t/>
            </a:r>
            <a:br>
              <a:rPr lang="en-US" sz="3100" b="1" dirty="0" smtClean="0">
                <a:latin typeface="Times New Roman" pitchFamily="18" charset="0"/>
                <a:cs typeface="Times New Roman" pitchFamily="18" charset="0"/>
              </a:rPr>
            </a:br>
            <a:r>
              <a:rPr lang="en-US" sz="3100" b="1" dirty="0" smtClean="0">
                <a:latin typeface="Times New Roman" pitchFamily="18" charset="0"/>
                <a:cs typeface="Times New Roman" pitchFamily="18" charset="0"/>
              </a:rPr>
              <a:t>COMPONENTS OF ENVIRNOMENTAL SANITATION</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endParaRPr lang="en-US" dirty="0"/>
          </a:p>
        </p:txBody>
      </p:sp>
      <p:sp>
        <p:nvSpPr>
          <p:cNvPr id="3" name="Content Placeholder 2"/>
          <p:cNvSpPr>
            <a:spLocks noGrp="1"/>
          </p:cNvSpPr>
          <p:nvPr>
            <p:ph idx="1"/>
          </p:nvPr>
        </p:nvSpPr>
        <p:spPr>
          <a:xfrm>
            <a:off x="457200" y="1295400"/>
            <a:ext cx="8229600" cy="5257800"/>
          </a:xfrm>
        </p:spPr>
        <p:txBody>
          <a:bodyPr>
            <a:normAutofit fontScale="70000" lnSpcReduction="20000"/>
          </a:bodyPr>
          <a:lstStyle/>
          <a:p>
            <a:pPr lvl="0" algn="just">
              <a:lnSpc>
                <a:spcPct val="170000"/>
              </a:lnSpc>
            </a:pPr>
            <a:r>
              <a:rPr lang="en-US" dirty="0" smtClean="0">
                <a:latin typeface="Times New Roman" pitchFamily="18" charset="0"/>
                <a:cs typeface="Times New Roman" pitchFamily="18" charset="0"/>
              </a:rPr>
              <a:t>Water Sanitation </a:t>
            </a:r>
          </a:p>
          <a:p>
            <a:pPr lvl="0" algn="just">
              <a:lnSpc>
                <a:spcPct val="170000"/>
              </a:lnSpc>
            </a:pPr>
            <a:r>
              <a:rPr lang="en-US" dirty="0" smtClean="0">
                <a:latin typeface="Times New Roman" pitchFamily="18" charset="0"/>
                <a:cs typeface="Times New Roman" pitchFamily="18" charset="0"/>
              </a:rPr>
              <a:t>Food And Milk Sanitation </a:t>
            </a:r>
          </a:p>
          <a:p>
            <a:pPr lvl="0" algn="just">
              <a:lnSpc>
                <a:spcPct val="170000"/>
              </a:lnSpc>
            </a:pPr>
            <a:r>
              <a:rPr lang="en-US" dirty="0" smtClean="0">
                <a:latin typeface="Times New Roman" pitchFamily="18" charset="0"/>
                <a:cs typeface="Times New Roman" pitchFamily="18" charset="0"/>
              </a:rPr>
              <a:t>Excreta Disposal </a:t>
            </a:r>
          </a:p>
          <a:p>
            <a:pPr lvl="0" algn="just">
              <a:lnSpc>
                <a:spcPct val="170000"/>
              </a:lnSpc>
            </a:pPr>
            <a:r>
              <a:rPr lang="en-US" sz="2400" dirty="0" smtClean="0">
                <a:latin typeface="Times New Roman" pitchFamily="18" charset="0"/>
                <a:cs typeface="Times New Roman" pitchFamily="18" charset="0"/>
              </a:rPr>
              <a:t> </a:t>
            </a:r>
            <a:r>
              <a:rPr lang="en-US" sz="3400" dirty="0" smtClean="0">
                <a:latin typeface="Times New Roman" pitchFamily="18" charset="0"/>
                <a:cs typeface="Times New Roman" pitchFamily="18" charset="0"/>
              </a:rPr>
              <a:t>Sewage Disposal </a:t>
            </a:r>
          </a:p>
          <a:p>
            <a:pPr lvl="0" algn="just">
              <a:lnSpc>
                <a:spcPct val="170000"/>
              </a:lnSpc>
            </a:pPr>
            <a:r>
              <a:rPr lang="en-US" sz="3400" dirty="0" smtClean="0">
                <a:latin typeface="Times New Roman" pitchFamily="18" charset="0"/>
                <a:cs typeface="Times New Roman" pitchFamily="18" charset="0"/>
              </a:rPr>
              <a:t> Refuse Disposal </a:t>
            </a:r>
          </a:p>
          <a:p>
            <a:pPr lvl="0" algn="just">
              <a:lnSpc>
                <a:spcPct val="170000"/>
              </a:lnSpc>
            </a:pPr>
            <a:r>
              <a:rPr lang="en-US" sz="3400" dirty="0" smtClean="0">
                <a:latin typeface="Times New Roman" pitchFamily="18" charset="0"/>
                <a:cs typeface="Times New Roman" pitchFamily="18" charset="0"/>
              </a:rPr>
              <a:t> Vector And Vermin Control </a:t>
            </a:r>
          </a:p>
          <a:p>
            <a:pPr lvl="0" algn="just">
              <a:lnSpc>
                <a:spcPct val="170000"/>
              </a:lnSpc>
            </a:pPr>
            <a:r>
              <a:rPr lang="en-US" sz="3400" dirty="0" smtClean="0">
                <a:latin typeface="Times New Roman" pitchFamily="18" charset="0"/>
                <a:cs typeface="Times New Roman" pitchFamily="18" charset="0"/>
              </a:rPr>
              <a:t> Housing </a:t>
            </a:r>
          </a:p>
          <a:p>
            <a:pPr lvl="0" algn="just">
              <a:lnSpc>
                <a:spcPct val="170000"/>
              </a:lnSpc>
            </a:pPr>
            <a:r>
              <a:rPr lang="en-US" sz="3400" dirty="0" smtClean="0">
                <a:latin typeface="Times New Roman" pitchFamily="18" charset="0"/>
                <a:cs typeface="Times New Roman" pitchFamily="18" charset="0"/>
              </a:rPr>
              <a:t>Air Sanitation</a:t>
            </a:r>
            <a:endParaRPr lang="en-US" sz="46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pPr lvl="0"/>
            <a:r>
              <a:rPr lang="en-US" b="1" dirty="0" smtClean="0"/>
              <a:t/>
            </a:r>
            <a:br>
              <a:rPr lang="en-US" b="1" dirty="0" smtClean="0"/>
            </a:br>
            <a:r>
              <a:rPr lang="en-US" sz="3100" b="1" dirty="0" smtClean="0">
                <a:latin typeface="Times New Roman" pitchFamily="18" charset="0"/>
                <a:cs typeface="Times New Roman" pitchFamily="18" charset="0"/>
              </a:rPr>
              <a:t>WATER SANITATION </a:t>
            </a:r>
            <a:r>
              <a:rPr lang="en-US" sz="3100" dirty="0" smtClean="0">
                <a:latin typeface="Times New Roman" pitchFamily="18" charset="0"/>
                <a:cs typeface="Times New Roman" pitchFamily="18" charset="0"/>
              </a:rPr>
              <a:t/>
            </a:r>
            <a:br>
              <a:rPr lang="en-US" sz="3100" dirty="0" smtClean="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562600"/>
          </a:xfrm>
        </p:spPr>
        <p:txBody>
          <a:bodyPr>
            <a:normAutofit fontScale="92500" lnSpcReduction="10000"/>
          </a:bodyPr>
          <a:lstStyle/>
          <a:p>
            <a:pPr lvl="0">
              <a:buNone/>
            </a:pPr>
            <a:r>
              <a:rPr lang="en-US" sz="2600" dirty="0" smtClean="0">
                <a:latin typeface="Times New Roman" pitchFamily="18" charset="0"/>
                <a:cs typeface="Times New Roman" pitchFamily="18" charset="0"/>
              </a:rPr>
              <a:t>   Water Analysis Consists Of: </a:t>
            </a:r>
          </a:p>
          <a:p>
            <a:pPr lvl="0"/>
            <a:r>
              <a:rPr lang="en-US" sz="2600" dirty="0" smtClean="0">
                <a:latin typeface="Times New Roman" pitchFamily="18" charset="0"/>
                <a:cs typeface="Times New Roman" pitchFamily="18" charset="0"/>
              </a:rPr>
              <a:t> Physical </a:t>
            </a:r>
          </a:p>
          <a:p>
            <a:pPr lvl="0"/>
            <a:r>
              <a:rPr lang="en-US" sz="2600" dirty="0" smtClean="0">
                <a:latin typeface="Times New Roman" pitchFamily="18" charset="0"/>
                <a:cs typeface="Times New Roman" pitchFamily="18" charset="0"/>
              </a:rPr>
              <a:t>Chemical </a:t>
            </a:r>
          </a:p>
          <a:p>
            <a:pPr lvl="0"/>
            <a:r>
              <a:rPr lang="en-US" sz="2600" dirty="0" smtClean="0">
                <a:latin typeface="Times New Roman" pitchFamily="18" charset="0"/>
                <a:cs typeface="Times New Roman" pitchFamily="18" charset="0"/>
              </a:rPr>
              <a:t> Radiological </a:t>
            </a:r>
          </a:p>
          <a:p>
            <a:pPr lvl="0"/>
            <a:r>
              <a:rPr lang="en-US" sz="2600" dirty="0" smtClean="0">
                <a:latin typeface="Times New Roman" pitchFamily="18" charset="0"/>
                <a:cs typeface="Times New Roman" pitchFamily="18" charset="0"/>
              </a:rPr>
              <a:t> Biological</a:t>
            </a:r>
          </a:p>
          <a:p>
            <a:pPr lvl="0"/>
            <a:r>
              <a:rPr lang="en-US" sz="2600" dirty="0" smtClean="0">
                <a:latin typeface="Times New Roman" pitchFamily="18" charset="0"/>
                <a:cs typeface="Times New Roman" pitchFamily="18" charset="0"/>
              </a:rPr>
              <a:t>Bacteriological</a:t>
            </a:r>
          </a:p>
          <a:p>
            <a:pPr lvl="0"/>
            <a:r>
              <a:rPr lang="en-US" sz="2600" dirty="0" smtClean="0">
                <a:latin typeface="Times New Roman" pitchFamily="18" charset="0"/>
                <a:cs typeface="Times New Roman" pitchFamily="18" charset="0"/>
              </a:rPr>
              <a:t>Public water supply must be- – Safe – Reasonably Soft – Plentiful – Cheap</a:t>
            </a:r>
          </a:p>
          <a:p>
            <a:pPr lvl="0"/>
            <a:r>
              <a:rPr lang="en-US" sz="2600" dirty="0" smtClean="0">
                <a:latin typeface="Times New Roman" pitchFamily="18" charset="0"/>
                <a:cs typeface="Times New Roman" pitchFamily="18" charset="0"/>
              </a:rPr>
              <a:t>Household Treatment of Water – Boiling, i.e., beyond 2 minutes</a:t>
            </a:r>
          </a:p>
          <a:p>
            <a:pPr lvl="0"/>
            <a:r>
              <a:rPr lang="en-US" sz="2600" dirty="0" smtClean="0">
                <a:latin typeface="Times New Roman" pitchFamily="18" charset="0"/>
                <a:cs typeface="Times New Roman" pitchFamily="18" charset="0"/>
              </a:rPr>
              <a:t>Chlorination- 1-5ppm </a:t>
            </a:r>
          </a:p>
          <a:p>
            <a:pPr lvl="0"/>
            <a:r>
              <a:rPr lang="en-US" sz="2800" dirty="0" smtClean="0">
                <a:latin typeface="Times New Roman" pitchFamily="18" charset="0"/>
                <a:cs typeface="Times New Roman" pitchFamily="18" charset="0"/>
              </a:rPr>
              <a:t>Iodine Treatment- 10 drops per gallon </a:t>
            </a:r>
          </a:p>
          <a:p>
            <a:pPr lvl="0"/>
            <a:r>
              <a:rPr lang="en-US" sz="2800" dirty="0" smtClean="0">
                <a:latin typeface="Times New Roman" pitchFamily="18" charset="0"/>
                <a:cs typeface="Times New Roman" pitchFamily="18" charset="0"/>
              </a:rPr>
              <a:t>Filtration – Aeration </a:t>
            </a:r>
          </a:p>
          <a:p>
            <a:pPr lvl="0"/>
            <a:endParaRPr lang="en-US" sz="2600" dirty="0" smtClean="0">
              <a:latin typeface="Times New Roman" pitchFamily="18" charset="0"/>
              <a:cs typeface="Times New Roman" pitchFamily="18" charset="0"/>
            </a:endParaRPr>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fontScale="77500" lnSpcReduction="20000"/>
          </a:bodyPr>
          <a:lstStyle/>
          <a:p>
            <a:pPr algn="just">
              <a:lnSpc>
                <a:spcPct val="150000"/>
              </a:lnSpc>
              <a:buNone/>
            </a:pPr>
            <a:r>
              <a:rPr lang="en-US" b="1" dirty="0" smtClean="0"/>
              <a:t>  </a:t>
            </a:r>
            <a:r>
              <a:rPr lang="en-US" sz="2800" b="1" dirty="0" smtClean="0">
                <a:solidFill>
                  <a:srgbClr val="FF0000"/>
                </a:solidFill>
                <a:latin typeface="Times New Roman" pitchFamily="18" charset="0"/>
                <a:cs typeface="Times New Roman" pitchFamily="18" charset="0"/>
              </a:rPr>
              <a:t>MILK  SANITATION</a:t>
            </a:r>
            <a:endParaRPr lang="en-US" sz="2800" dirty="0" smtClean="0">
              <a:solidFill>
                <a:srgbClr val="FF0000"/>
              </a:solidFill>
              <a:latin typeface="Times New Roman" pitchFamily="18" charset="0"/>
              <a:cs typeface="Times New Roman" pitchFamily="18" charset="0"/>
            </a:endParaRPr>
          </a:p>
          <a:p>
            <a:pPr lvl="0" algn="just">
              <a:lnSpc>
                <a:spcPct val="150000"/>
              </a:lnSpc>
            </a:pPr>
            <a:r>
              <a:rPr lang="en-US" sz="2800" b="1" dirty="0" smtClean="0">
                <a:latin typeface="Times New Roman" pitchFamily="18" charset="0"/>
                <a:cs typeface="Times New Roman" pitchFamily="18" charset="0"/>
              </a:rPr>
              <a:t>STERILIZATION-</a:t>
            </a:r>
            <a:r>
              <a:rPr lang="en-US" sz="2800" dirty="0" smtClean="0">
                <a:latin typeface="Times New Roman" pitchFamily="18" charset="0"/>
                <a:cs typeface="Times New Roman" pitchFamily="18" charset="0"/>
              </a:rPr>
              <a:t> The application of high temperature for the purpose of destroying all types of microorganisms. </a:t>
            </a:r>
          </a:p>
          <a:p>
            <a:pPr lvl="0" algn="just">
              <a:lnSpc>
                <a:spcPct val="150000"/>
              </a:lnSpc>
            </a:pPr>
            <a:r>
              <a:rPr lang="en-US" sz="2800" dirty="0" smtClean="0">
                <a:latin typeface="Times New Roman" pitchFamily="18" charset="0"/>
                <a:cs typeface="Times New Roman" pitchFamily="18" charset="0"/>
              </a:rPr>
              <a:t> </a:t>
            </a:r>
            <a:r>
              <a:rPr lang="en-US" sz="2800" b="1" dirty="0" smtClean="0">
                <a:solidFill>
                  <a:srgbClr val="FF0000"/>
                </a:solidFill>
                <a:latin typeface="Times New Roman" pitchFamily="18" charset="0"/>
                <a:cs typeface="Times New Roman" pitchFamily="18" charset="0"/>
              </a:rPr>
              <a:t>PASTEURIZATION</a:t>
            </a:r>
            <a:r>
              <a:rPr lang="en-US" sz="2800" dirty="0" smtClean="0">
                <a:latin typeface="Times New Roman" pitchFamily="18" charset="0"/>
                <a:cs typeface="Times New Roman" pitchFamily="18" charset="0"/>
              </a:rPr>
              <a:t>- The application of heat to milk for the purpose of destroying pathogenic microorganisms with minimum injury to the substance </a:t>
            </a:r>
          </a:p>
          <a:p>
            <a:pPr algn="just">
              <a:lnSpc>
                <a:spcPct val="150000"/>
              </a:lnSpc>
            </a:pPr>
            <a:r>
              <a:rPr lang="en-US" sz="28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Types of pasteurization  : –</a:t>
            </a:r>
            <a:endParaRPr lang="en-US" sz="2800" dirty="0" smtClean="0">
              <a:latin typeface="Times New Roman" pitchFamily="18" charset="0"/>
              <a:cs typeface="Times New Roman" pitchFamily="18" charset="0"/>
            </a:endParaRPr>
          </a:p>
          <a:p>
            <a:pPr lvl="0" algn="just">
              <a:lnSpc>
                <a:spcPct val="150000"/>
              </a:lnSpc>
            </a:pPr>
            <a:r>
              <a:rPr lang="en-US" sz="3100" dirty="0" smtClean="0">
                <a:latin typeface="Times New Roman" pitchFamily="18" charset="0"/>
                <a:cs typeface="Times New Roman" pitchFamily="18" charset="0"/>
              </a:rPr>
              <a:t> Holding or vat pasteurization: 142— 143 f for 30 </a:t>
            </a:r>
            <a:r>
              <a:rPr lang="en-US" sz="3100" dirty="0" err="1" smtClean="0">
                <a:latin typeface="Times New Roman" pitchFamily="18" charset="0"/>
                <a:cs typeface="Times New Roman" pitchFamily="18" charset="0"/>
              </a:rPr>
              <a:t>mins</a:t>
            </a:r>
            <a:r>
              <a:rPr lang="en-US" sz="3100" dirty="0" smtClean="0">
                <a:latin typeface="Times New Roman" pitchFamily="18" charset="0"/>
                <a:cs typeface="Times New Roman" pitchFamily="18" charset="0"/>
              </a:rPr>
              <a:t>. </a:t>
            </a:r>
          </a:p>
          <a:p>
            <a:pPr lvl="0" algn="just">
              <a:lnSpc>
                <a:spcPct val="150000"/>
              </a:lnSpc>
            </a:pPr>
            <a:r>
              <a:rPr lang="en-US" sz="3100" dirty="0" smtClean="0">
                <a:latin typeface="Times New Roman" pitchFamily="18" charset="0"/>
                <a:cs typeface="Times New Roman" pitchFamily="18" charset="0"/>
              </a:rPr>
              <a:t>High Temperature, Short Time [</a:t>
            </a:r>
            <a:r>
              <a:rPr lang="en-US" sz="3100" b="1" dirty="0" smtClean="0">
                <a:latin typeface="Times New Roman" pitchFamily="18" charset="0"/>
                <a:cs typeface="Times New Roman" pitchFamily="18" charset="0"/>
              </a:rPr>
              <a:t>HTST</a:t>
            </a:r>
            <a:r>
              <a:rPr lang="en-US" sz="3100" dirty="0" smtClean="0">
                <a:latin typeface="Times New Roman" pitchFamily="18" charset="0"/>
                <a:cs typeface="Times New Roman" pitchFamily="18" charset="0"/>
              </a:rPr>
              <a:t>]- 160-162 f for 15 </a:t>
            </a:r>
            <a:r>
              <a:rPr lang="en-US" sz="3100" dirty="0" err="1" smtClean="0">
                <a:latin typeface="Times New Roman" pitchFamily="18" charset="0"/>
                <a:cs typeface="Times New Roman" pitchFamily="18" charset="0"/>
              </a:rPr>
              <a:t>mins</a:t>
            </a:r>
            <a:r>
              <a:rPr lang="en-US" sz="3100" dirty="0" smtClean="0">
                <a:latin typeface="Times New Roman" pitchFamily="18" charset="0"/>
                <a:cs typeface="Times New Roman" pitchFamily="18" charset="0"/>
              </a:rPr>
              <a:t>. </a:t>
            </a:r>
          </a:p>
          <a:p>
            <a:pPr lvl="0" algn="just">
              <a:lnSpc>
                <a:spcPct val="150000"/>
              </a:lnSpc>
            </a:pPr>
            <a:r>
              <a:rPr lang="en-US" sz="3100" dirty="0" smtClean="0">
                <a:latin typeface="Times New Roman" pitchFamily="18" charset="0"/>
                <a:cs typeface="Times New Roman" pitchFamily="18" charset="0"/>
              </a:rPr>
              <a:t>Flash Pasteurization- 190 f for few seconds. </a:t>
            </a:r>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a:bodyPr>
          <a:lstStyle/>
          <a:p>
            <a:pPr>
              <a:buNone/>
            </a:pPr>
            <a:r>
              <a:rPr lang="en-US" sz="2800" b="1" dirty="0" smtClean="0">
                <a:latin typeface="Times New Roman" pitchFamily="18" charset="0"/>
                <a:cs typeface="Times New Roman" pitchFamily="18" charset="0"/>
              </a:rPr>
              <a:t>    REFUSE  DISPOSAL</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Community Refuse Disposal Methods: </a:t>
            </a:r>
          </a:p>
          <a:p>
            <a:pPr lvl="0"/>
            <a:r>
              <a:rPr lang="en-US" sz="2800" dirty="0" smtClean="0">
                <a:latin typeface="Times New Roman" pitchFamily="18" charset="0"/>
                <a:cs typeface="Times New Roman" pitchFamily="18" charset="0"/>
              </a:rPr>
              <a:t>Dumping on land </a:t>
            </a:r>
          </a:p>
          <a:p>
            <a:pPr lvl="0"/>
            <a:r>
              <a:rPr lang="en-US" sz="2800" dirty="0" smtClean="0">
                <a:latin typeface="Times New Roman" pitchFamily="18" charset="0"/>
                <a:cs typeface="Times New Roman" pitchFamily="18" charset="0"/>
              </a:rPr>
              <a:t>Sanitary Landfill </a:t>
            </a:r>
          </a:p>
          <a:p>
            <a:pPr lvl="0"/>
            <a:r>
              <a:rPr lang="en-US" sz="2800" dirty="0" smtClean="0">
                <a:latin typeface="Times New Roman" pitchFamily="18" charset="0"/>
                <a:cs typeface="Times New Roman" pitchFamily="18" charset="0"/>
              </a:rPr>
              <a:t> Composting </a:t>
            </a:r>
          </a:p>
          <a:p>
            <a:pPr lvl="0"/>
            <a:r>
              <a:rPr lang="en-US" sz="2800" dirty="0" smtClean="0">
                <a:latin typeface="Times New Roman" pitchFamily="18" charset="0"/>
                <a:cs typeface="Times New Roman" pitchFamily="18" charset="0"/>
              </a:rPr>
              <a:t> Incineration </a:t>
            </a:r>
          </a:p>
          <a:p>
            <a:pPr lvl="0"/>
            <a:r>
              <a:rPr lang="en-US" sz="2800" dirty="0" smtClean="0">
                <a:latin typeface="Times New Roman" pitchFamily="18" charset="0"/>
                <a:cs typeface="Times New Roman" pitchFamily="18" charset="0"/>
              </a:rPr>
              <a:t> Reduction and Salvage </a:t>
            </a:r>
          </a:p>
          <a:p>
            <a:endParaRPr lang="en-US" sz="2800"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lstStyle/>
          <a:p>
            <a:pPr>
              <a:buNone/>
            </a:pPr>
            <a:r>
              <a:rPr lang="en-US" b="1" dirty="0" smtClean="0"/>
              <a:t>  </a:t>
            </a:r>
            <a:r>
              <a:rPr lang="en-US" sz="2800" b="1" dirty="0" smtClean="0">
                <a:latin typeface="Times New Roman" pitchFamily="18" charset="0"/>
                <a:cs typeface="Times New Roman" pitchFamily="18" charset="0"/>
              </a:rPr>
              <a:t>REFUSE DISPOSAL METHODS</a:t>
            </a:r>
            <a:endParaRPr lang="en-US" sz="2800" dirty="0" smtClean="0">
              <a:latin typeface="Times New Roman" pitchFamily="18" charset="0"/>
              <a:cs typeface="Times New Roman" pitchFamily="18" charset="0"/>
            </a:endParaRPr>
          </a:p>
          <a:p>
            <a:pPr>
              <a:buNone/>
            </a:pPr>
            <a:r>
              <a:rPr lang="en-US" sz="2800" dirty="0" smtClean="0">
                <a:latin typeface="Times New Roman" pitchFamily="18" charset="0"/>
                <a:cs typeface="Times New Roman" pitchFamily="18" charset="0"/>
              </a:rPr>
              <a:t>  For Households</a:t>
            </a:r>
          </a:p>
          <a:p>
            <a:pPr lvl="0"/>
            <a:r>
              <a:rPr lang="en-US" sz="2800" dirty="0" smtClean="0">
                <a:latin typeface="Times New Roman" pitchFamily="18" charset="0"/>
                <a:cs typeface="Times New Roman" pitchFamily="18" charset="0"/>
              </a:rPr>
              <a:t>  Burial </a:t>
            </a:r>
          </a:p>
          <a:p>
            <a:pPr lvl="0"/>
            <a:r>
              <a:rPr lang="en-US" sz="2800" dirty="0" smtClean="0">
                <a:latin typeface="Times New Roman" pitchFamily="18" charset="0"/>
                <a:cs typeface="Times New Roman" pitchFamily="18" charset="0"/>
              </a:rPr>
              <a:t> Burning</a:t>
            </a:r>
          </a:p>
          <a:p>
            <a:pPr lvl="0"/>
            <a:r>
              <a:rPr lang="en-US" sz="2800" dirty="0" smtClean="0">
                <a:latin typeface="Times New Roman" pitchFamily="18" charset="0"/>
                <a:cs typeface="Times New Roman" pitchFamily="18" charset="0"/>
              </a:rPr>
              <a:t> Feeding to Animals </a:t>
            </a:r>
          </a:p>
          <a:p>
            <a:pPr lvl="0"/>
            <a:r>
              <a:rPr lang="en-US" sz="2800" dirty="0" smtClean="0">
                <a:latin typeface="Times New Roman" pitchFamily="18" charset="0"/>
                <a:cs typeface="Times New Roman" pitchFamily="18" charset="0"/>
              </a:rPr>
              <a:t>Composting </a:t>
            </a:r>
          </a:p>
          <a:p>
            <a:pPr lvl="0"/>
            <a:r>
              <a:rPr lang="en-US" sz="2800" dirty="0" smtClean="0">
                <a:latin typeface="Times New Roman" pitchFamily="18" charset="0"/>
                <a:cs typeface="Times New Roman" pitchFamily="18" charset="0"/>
              </a:rPr>
              <a:t> Grinding and disposal to sewer </a:t>
            </a:r>
          </a:p>
          <a:p>
            <a:endParaRPr lang="en-US" sz="2800"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a:bodyPr>
          <a:lstStyle/>
          <a:p>
            <a:pPr>
              <a:buNone/>
            </a:pPr>
            <a:r>
              <a:rPr lang="en-US" b="1" dirty="0" smtClean="0"/>
              <a:t>  </a:t>
            </a:r>
            <a:r>
              <a:rPr lang="en-US" sz="2800" b="1" dirty="0" smtClean="0">
                <a:solidFill>
                  <a:srgbClr val="FF0000"/>
                </a:solidFill>
                <a:latin typeface="Times New Roman" pitchFamily="18" charset="0"/>
                <a:cs typeface="Times New Roman" pitchFamily="18" charset="0"/>
              </a:rPr>
              <a:t>Types of Environmental Sanitation</a:t>
            </a:r>
            <a:endParaRPr lang="en-US" sz="2800" dirty="0" smtClean="0">
              <a:solidFill>
                <a:srgbClr val="FF0000"/>
              </a:solidFill>
              <a:latin typeface="Times New Roman" pitchFamily="18" charset="0"/>
              <a:cs typeface="Times New Roman" pitchFamily="18" charset="0"/>
            </a:endParaRPr>
          </a:p>
          <a:p>
            <a:pPr>
              <a:buNone/>
            </a:pPr>
            <a:r>
              <a:rPr lang="en-US" sz="2800" dirty="0" smtClean="0">
                <a:latin typeface="Times New Roman" pitchFamily="18" charset="0"/>
                <a:cs typeface="Times New Roman" pitchFamily="18" charset="0"/>
              </a:rPr>
              <a:t>   These conditions include </a:t>
            </a:r>
          </a:p>
          <a:p>
            <a:pPr>
              <a:buNone/>
            </a:pPr>
            <a:r>
              <a:rPr lang="en-US" sz="2800" dirty="0" smtClean="0">
                <a:latin typeface="Times New Roman" pitchFamily="18" charset="0"/>
                <a:cs typeface="Times New Roman" pitchFamily="18" charset="0"/>
              </a:rPr>
              <a:t>(1) Clean and safe </a:t>
            </a:r>
            <a:r>
              <a:rPr lang="en-US" sz="2800" b="1" dirty="0" smtClean="0">
                <a:latin typeface="Times New Roman" pitchFamily="18" charset="0"/>
                <a:cs typeface="Times New Roman" pitchFamily="18" charset="0"/>
              </a:rPr>
              <a:t>water</a:t>
            </a:r>
            <a:r>
              <a:rPr lang="en-US" sz="2800" dirty="0" smtClean="0">
                <a:latin typeface="Times New Roman" pitchFamily="18" charset="0"/>
                <a:cs typeface="Times New Roman" pitchFamily="18" charset="0"/>
              </a:rPr>
              <a:t> supply, </a:t>
            </a:r>
          </a:p>
          <a:p>
            <a:pPr>
              <a:buNone/>
            </a:pPr>
            <a:r>
              <a:rPr lang="en-US" sz="2800" dirty="0" smtClean="0">
                <a:latin typeface="Times New Roman" pitchFamily="18" charset="0"/>
                <a:cs typeface="Times New Roman" pitchFamily="18" charset="0"/>
              </a:rPr>
              <a:t>(2) Clean and safe ambient air, </a:t>
            </a:r>
          </a:p>
          <a:p>
            <a:pPr>
              <a:buNone/>
            </a:pPr>
            <a:r>
              <a:rPr lang="en-US" sz="2800" dirty="0" smtClean="0">
                <a:latin typeface="Times New Roman" pitchFamily="18" charset="0"/>
                <a:cs typeface="Times New Roman" pitchFamily="18" charset="0"/>
              </a:rPr>
              <a:t>(3) Efficient and safe animal, human, and industrial waste disposal,</a:t>
            </a:r>
          </a:p>
          <a:p>
            <a:pPr>
              <a:buNone/>
            </a:pPr>
            <a:r>
              <a:rPr lang="en-US" sz="2800" dirty="0" smtClean="0">
                <a:latin typeface="Times New Roman" pitchFamily="18" charset="0"/>
                <a:cs typeface="Times New Roman" pitchFamily="18" charset="0"/>
              </a:rPr>
              <a:t> (4) </a:t>
            </a:r>
            <a:r>
              <a:rPr lang="en-US" sz="2800" b="1" dirty="0" smtClean="0">
                <a:latin typeface="Times New Roman" pitchFamily="18" charset="0"/>
                <a:cs typeface="Times New Roman" pitchFamily="18" charset="0"/>
              </a:rPr>
              <a:t>Protection </a:t>
            </a:r>
            <a:r>
              <a:rPr lang="en-US" sz="2800" dirty="0" smtClean="0">
                <a:latin typeface="Times New Roman" pitchFamily="18" charset="0"/>
                <a:cs typeface="Times New Roman" pitchFamily="18" charset="0"/>
              </a:rPr>
              <a:t>of food from biological and chemical contaminants, and </a:t>
            </a:r>
          </a:p>
          <a:p>
            <a:pPr>
              <a:buNone/>
            </a:pPr>
            <a:r>
              <a:rPr lang="en-US" sz="2800" dirty="0" smtClean="0">
                <a:latin typeface="Times New Roman" pitchFamily="18" charset="0"/>
                <a:cs typeface="Times New Roman" pitchFamily="18" charset="0"/>
              </a:rPr>
              <a:t>(5) Adequate housing in clean and safe surroundings </a:t>
            </a:r>
          </a:p>
          <a:p>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fontScale="90000"/>
          </a:bodyPr>
          <a:lstStyle/>
          <a:p>
            <a:r>
              <a:rPr lang="en-US" b="1" dirty="0" smtClean="0"/>
              <a:t/>
            </a:r>
            <a:br>
              <a:rPr lang="en-US" b="1" dirty="0" smtClean="0"/>
            </a:br>
            <a:r>
              <a:rPr lang="en-US" sz="3100" b="1" dirty="0" smtClean="0">
                <a:solidFill>
                  <a:srgbClr val="FF0000"/>
                </a:solidFill>
                <a:latin typeface="Times New Roman" pitchFamily="18" charset="0"/>
                <a:cs typeface="Times New Roman" pitchFamily="18" charset="0"/>
              </a:rPr>
              <a:t>BENEFITS OF ENVIRONMENTAL SANITATION</a:t>
            </a:r>
            <a:r>
              <a:rPr lang="en-US" dirty="0" smtClean="0"/>
              <a:t/>
            </a:r>
            <a:br>
              <a:rPr lang="en-US" dirty="0" smtClean="0"/>
            </a:br>
            <a:endParaRPr lang="en-US" dirty="0"/>
          </a:p>
        </p:txBody>
      </p:sp>
      <p:sp>
        <p:nvSpPr>
          <p:cNvPr id="3" name="Content Placeholder 2"/>
          <p:cNvSpPr>
            <a:spLocks noGrp="1"/>
          </p:cNvSpPr>
          <p:nvPr>
            <p:ph idx="1"/>
          </p:nvPr>
        </p:nvSpPr>
        <p:spPr>
          <a:xfrm>
            <a:off x="457200" y="990600"/>
            <a:ext cx="8229600" cy="5135563"/>
          </a:xfrm>
        </p:spPr>
        <p:txBody>
          <a:bodyPr>
            <a:normAutofit/>
          </a:bodyPr>
          <a:lstStyle/>
          <a:p>
            <a:pPr algn="just">
              <a:buNone/>
            </a:pPr>
            <a:r>
              <a:rPr lang="en-US" dirty="0" smtClean="0"/>
              <a:t>  </a:t>
            </a:r>
            <a:r>
              <a:rPr lang="en-US" sz="2800" dirty="0" smtClean="0">
                <a:latin typeface="Times New Roman" pitchFamily="18" charset="0"/>
                <a:cs typeface="Times New Roman" pitchFamily="18" charset="0"/>
              </a:rPr>
              <a:t>Environmental sanitations are activities aimed at improving or maintaining the standard of basic environmental condition affecting the well-being of peoples.</a:t>
            </a:r>
          </a:p>
          <a:p>
            <a:pPr algn="just">
              <a:buNone/>
            </a:pPr>
            <a:r>
              <a:rPr lang="en-US" sz="2800" dirty="0" smtClean="0">
                <a:latin typeface="Times New Roman" pitchFamily="18" charset="0"/>
                <a:cs typeface="Times New Roman" pitchFamily="18" charset="0"/>
              </a:rPr>
              <a:t>  These conditions may include the following observations: </a:t>
            </a:r>
          </a:p>
          <a:p>
            <a:pPr lvl="0" algn="just"/>
            <a:r>
              <a:rPr lang="en-US" sz="2800" dirty="0" smtClean="0">
                <a:latin typeface="Times New Roman" pitchFamily="18" charset="0"/>
                <a:cs typeface="Times New Roman" pitchFamily="18" charset="0"/>
              </a:rPr>
              <a:t>Clean and safe water supply, </a:t>
            </a:r>
          </a:p>
          <a:p>
            <a:pPr lvl="0" algn="just"/>
            <a:r>
              <a:rPr lang="en-US" sz="2800" dirty="0" smtClean="0">
                <a:latin typeface="Times New Roman" pitchFamily="18" charset="0"/>
                <a:cs typeface="Times New Roman" pitchFamily="18" charset="0"/>
              </a:rPr>
              <a:t>Clean and safe ambient air,</a:t>
            </a:r>
          </a:p>
          <a:p>
            <a:pPr lvl="0" algn="just"/>
            <a:r>
              <a:rPr lang="en-US" sz="2800" dirty="0" smtClean="0">
                <a:latin typeface="Times New Roman" pitchFamily="18" charset="0"/>
                <a:cs typeface="Times New Roman" pitchFamily="18" charset="0"/>
              </a:rPr>
              <a:t>Efficient and safe animal </a:t>
            </a:r>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b="1" dirty="0" smtClean="0"/>
              <a:t/>
            </a:r>
            <a:br>
              <a:rPr lang="en-US" b="1" dirty="0" smtClean="0"/>
            </a:br>
            <a:r>
              <a:rPr lang="en-US" sz="3600" b="1" dirty="0" smtClean="0">
                <a:solidFill>
                  <a:srgbClr val="FF0000"/>
                </a:solidFill>
                <a:latin typeface="Times New Roman" pitchFamily="18" charset="0"/>
                <a:cs typeface="Times New Roman" pitchFamily="18" charset="0"/>
              </a:rPr>
              <a:t>Importance of Environmental Sanitation</a:t>
            </a:r>
            <a:r>
              <a:rPr lang="en-US" dirty="0" smtClean="0"/>
              <a:t/>
            </a:r>
            <a:br>
              <a:rPr lang="en-US" dirty="0" smtClean="0"/>
            </a:br>
            <a:endParaRPr lang="en-US" dirty="0"/>
          </a:p>
        </p:txBody>
      </p:sp>
      <p:sp>
        <p:nvSpPr>
          <p:cNvPr id="3" name="Content Placeholder 2"/>
          <p:cNvSpPr>
            <a:spLocks noGrp="1"/>
          </p:cNvSpPr>
          <p:nvPr>
            <p:ph idx="1"/>
          </p:nvPr>
        </p:nvSpPr>
        <p:spPr>
          <a:xfrm>
            <a:off x="457200" y="914400"/>
            <a:ext cx="8229600" cy="5211763"/>
          </a:xfrm>
        </p:spPr>
        <p:txBody>
          <a:bodyPr>
            <a:normAutofit lnSpcReduction="10000"/>
          </a:bodyPr>
          <a:lstStyle/>
          <a:p>
            <a:pPr lvl="0" algn="just"/>
            <a:r>
              <a:rPr lang="en-US" sz="2800" dirty="0" smtClean="0">
                <a:latin typeface="Times New Roman" pitchFamily="18" charset="0"/>
                <a:cs typeface="Times New Roman" pitchFamily="18" charset="0"/>
              </a:rPr>
              <a:t>Access to safe drinking water and good sanitation are vital for family well-being. It results in control of enteric diseases, and boosts child health. </a:t>
            </a:r>
          </a:p>
          <a:p>
            <a:pPr lvl="0" algn="just"/>
            <a:r>
              <a:rPr lang="en-US" sz="2800" dirty="0" smtClean="0">
                <a:latin typeface="Times New Roman" pitchFamily="18" charset="0"/>
                <a:cs typeface="Times New Roman" pitchFamily="18" charset="0"/>
              </a:rPr>
              <a:t> Improved sanitation also helps the environment. Clean drinking water and good sanitation would not prevent infections without practicing good hygiene. </a:t>
            </a:r>
          </a:p>
          <a:p>
            <a:pPr lvl="0" algn="just"/>
            <a:r>
              <a:rPr lang="en-US" sz="2800" dirty="0" smtClean="0">
                <a:latin typeface="Times New Roman" pitchFamily="18" charset="0"/>
                <a:cs typeface="Times New Roman" pitchFamily="18" charset="0"/>
              </a:rPr>
              <a:t>Maintain</a:t>
            </a:r>
            <a:r>
              <a:rPr lang="en-US" sz="2800" b="1" dirty="0" smtClean="0">
                <a:latin typeface="Times New Roman" pitchFamily="18" charset="0"/>
                <a:cs typeface="Times New Roman" pitchFamily="18" charset="0"/>
              </a:rPr>
              <a:t> Sanitation</a:t>
            </a:r>
            <a:r>
              <a:rPr lang="en-US" sz="2800" dirty="0" smtClean="0">
                <a:latin typeface="Times New Roman" pitchFamily="18" charset="0"/>
                <a:cs typeface="Times New Roman" pitchFamily="18" charset="0"/>
              </a:rPr>
              <a:t> systems aim to protect human health by providing a clean </a:t>
            </a:r>
            <a:r>
              <a:rPr lang="en-US" sz="2800" b="1" dirty="0" smtClean="0">
                <a:latin typeface="Times New Roman" pitchFamily="18" charset="0"/>
                <a:cs typeface="Times New Roman" pitchFamily="18" charset="0"/>
              </a:rPr>
              <a:t>environment </a:t>
            </a:r>
            <a:r>
              <a:rPr lang="en-US" sz="2800" dirty="0" smtClean="0">
                <a:latin typeface="Times New Roman" pitchFamily="18" charset="0"/>
                <a:cs typeface="Times New Roman" pitchFamily="18" charset="0"/>
              </a:rPr>
              <a:t>that will stop the transmission of disease, especially through the fecal–oral route. For example, diarrhea, a main cause of malnutrition and stunted growth in children, can be reduced through </a:t>
            </a:r>
            <a:r>
              <a:rPr lang="en-US" sz="2800" b="1" dirty="0" smtClean="0">
                <a:latin typeface="Times New Roman" pitchFamily="18" charset="0"/>
                <a:cs typeface="Times New Roman" pitchFamily="18" charset="0"/>
              </a:rPr>
              <a:t>sanitation</a:t>
            </a:r>
            <a:r>
              <a:rPr lang="en-US" sz="2800" dirty="0" smtClean="0">
                <a:latin typeface="Times New Roman" pitchFamily="18" charset="0"/>
                <a:cs typeface="Times New Roman" pitchFamily="18" charset="0"/>
              </a:rPr>
              <a:t>. </a:t>
            </a:r>
          </a:p>
          <a:p>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b="1" dirty="0" smtClean="0"/>
              <a:t/>
            </a:r>
            <a:br>
              <a:rPr lang="en-US" b="1" dirty="0" smtClean="0"/>
            </a:br>
            <a:r>
              <a:rPr lang="en-US" sz="3600" b="1" dirty="0" smtClean="0">
                <a:solidFill>
                  <a:srgbClr val="FF0000"/>
                </a:solidFill>
                <a:latin typeface="Times New Roman" pitchFamily="18" charset="0"/>
                <a:cs typeface="Times New Roman" pitchFamily="18" charset="0"/>
              </a:rPr>
              <a:t>REFUSE DISPOSAL:</a:t>
            </a:r>
            <a:r>
              <a:rPr lang="en-US" sz="3600" dirty="0" smtClean="0">
                <a:solidFill>
                  <a:srgbClr val="FF0000"/>
                </a:solidFill>
                <a:latin typeface="Times New Roman" pitchFamily="18" charset="0"/>
                <a:cs typeface="Times New Roman" pitchFamily="18" charset="0"/>
              </a:rPr>
              <a:t/>
            </a:r>
            <a:br>
              <a:rPr lang="en-US" sz="3600" dirty="0" smtClean="0">
                <a:solidFill>
                  <a:srgbClr val="FF0000"/>
                </a:solidFill>
                <a:latin typeface="Times New Roman" pitchFamily="18" charset="0"/>
                <a:cs typeface="Times New Roman" pitchFamily="18" charset="0"/>
              </a:rPr>
            </a:b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135563"/>
          </a:xfrm>
        </p:spPr>
        <p:txBody>
          <a:bodyPr>
            <a:normAutofit lnSpcReduction="10000"/>
          </a:bodyPr>
          <a:lstStyle/>
          <a:p>
            <a:pPr>
              <a:buNone/>
            </a:pPr>
            <a:r>
              <a:rPr lang="en-US" b="1" dirty="0" smtClean="0"/>
              <a:t>   </a:t>
            </a:r>
            <a:r>
              <a:rPr lang="en-US" sz="2800" b="1" dirty="0" smtClean="0">
                <a:latin typeface="Times New Roman" pitchFamily="18" charset="0"/>
                <a:cs typeface="Times New Roman" pitchFamily="18" charset="0"/>
              </a:rPr>
              <a:t>REFUSE COLLECTION: </a:t>
            </a:r>
            <a:endParaRPr lang="en-US" dirty="0" smtClean="0">
              <a:latin typeface="Times New Roman" pitchFamily="18" charset="0"/>
              <a:cs typeface="Times New Roman" pitchFamily="18" charset="0"/>
            </a:endParaRPr>
          </a:p>
          <a:p>
            <a:pPr lvl="0" algn="just">
              <a:lnSpc>
                <a:spcPct val="150000"/>
              </a:lnSpc>
            </a:pPr>
            <a:r>
              <a:rPr lang="en-US" sz="2800" dirty="0" smtClean="0">
                <a:latin typeface="Times New Roman" pitchFamily="18" charset="0"/>
                <a:cs typeface="Times New Roman" pitchFamily="18" charset="0"/>
              </a:rPr>
              <a:t>It is necessary to cover the refuse in the vehicles during transportation to final disposal sites to prevent flies, minimize odors or remove traveling “eye sores”.</a:t>
            </a:r>
          </a:p>
          <a:p>
            <a:pPr lvl="0" algn="just">
              <a:lnSpc>
                <a:spcPct val="150000"/>
              </a:lnSpc>
            </a:pPr>
            <a:r>
              <a:rPr lang="en-US" sz="2800" dirty="0" smtClean="0">
                <a:latin typeface="Times New Roman" pitchFamily="18" charset="0"/>
                <a:cs typeface="Times New Roman" pitchFamily="18" charset="0"/>
              </a:rPr>
              <a:t> It is important to have adequate and properly maintained collection carts, trucks and other vehicles to eliminate collection delays and complaints from residents. </a:t>
            </a:r>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sz="3600" b="1" dirty="0" smtClean="0">
                <a:solidFill>
                  <a:srgbClr val="FF0000"/>
                </a:solidFill>
                <a:latin typeface="Times New Roman" pitchFamily="18" charset="0"/>
                <a:cs typeface="Times New Roman" pitchFamily="18" charset="0"/>
              </a:rPr>
              <a:t>HOUSING  SANITATION</a:t>
            </a:r>
            <a:r>
              <a:rPr lang="en-US" dirty="0" smtClean="0"/>
              <a:t/>
            </a:r>
            <a:br>
              <a:rPr lang="en-US" dirty="0" smtClean="0"/>
            </a:br>
            <a:endParaRPr lang="en-US" dirty="0"/>
          </a:p>
        </p:txBody>
      </p:sp>
      <p:sp>
        <p:nvSpPr>
          <p:cNvPr id="3" name="Content Placeholder 2"/>
          <p:cNvSpPr>
            <a:spLocks noGrp="1"/>
          </p:cNvSpPr>
          <p:nvPr>
            <p:ph idx="1"/>
          </p:nvPr>
        </p:nvSpPr>
        <p:spPr>
          <a:xfrm>
            <a:off x="457200" y="1295400"/>
            <a:ext cx="8229600" cy="4830763"/>
          </a:xfrm>
        </p:spPr>
        <p:txBody>
          <a:bodyPr>
            <a:normAutofit/>
          </a:bodyPr>
          <a:lstStyle/>
          <a:p>
            <a:pPr lvl="0" algn="just"/>
            <a:r>
              <a:rPr lang="en-US" sz="2800" dirty="0" smtClean="0">
                <a:latin typeface="Times New Roman" pitchFamily="18" charset="0"/>
                <a:cs typeface="Times New Roman" pitchFamily="18" charset="0"/>
              </a:rPr>
              <a:t>Adequate Space: At least 50 </a:t>
            </a:r>
            <a:r>
              <a:rPr lang="en-US" sz="2800" dirty="0" err="1" smtClean="0">
                <a:latin typeface="Times New Roman" pitchFamily="18" charset="0"/>
                <a:cs typeface="Times New Roman" pitchFamily="18" charset="0"/>
              </a:rPr>
              <a:t>sq.ft</a:t>
            </a:r>
            <a:r>
              <a:rPr lang="en-US" sz="2800" dirty="0" smtClean="0">
                <a:latin typeface="Times New Roman" pitchFamily="18" charset="0"/>
                <a:cs typeface="Times New Roman" pitchFamily="18" charset="0"/>
              </a:rPr>
              <a:t>./person for bedroom</a:t>
            </a:r>
          </a:p>
          <a:p>
            <a:pPr lvl="0" algn="just"/>
            <a:r>
              <a:rPr lang="en-US" sz="2800" dirty="0" smtClean="0">
                <a:latin typeface="Times New Roman" pitchFamily="18" charset="0"/>
                <a:cs typeface="Times New Roman" pitchFamily="18" charset="0"/>
              </a:rPr>
              <a:t>Adequate Lighting: At least 100 ft. candles for reading </a:t>
            </a:r>
          </a:p>
          <a:p>
            <a:pPr algn="just"/>
            <a:r>
              <a:rPr lang="en-US" sz="2800" dirty="0" smtClean="0">
                <a:latin typeface="Times New Roman" pitchFamily="18" charset="0"/>
                <a:cs typeface="Times New Roman" pitchFamily="18" charset="0"/>
              </a:rPr>
              <a:t>Adequate Water Supply: 15-20 Gallons per capita per day.</a:t>
            </a:r>
            <a:endParaRPr lang="en-US" sz="2800" dirty="0">
              <a:latin typeface="Times New Roman" pitchFamily="18" charset="0"/>
              <a:cs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sz="3100" b="1" dirty="0" smtClean="0">
                <a:solidFill>
                  <a:srgbClr val="FF0000"/>
                </a:solidFill>
                <a:latin typeface="Times New Roman" pitchFamily="18" charset="0"/>
                <a:cs typeface="Times New Roman" pitchFamily="18" charset="0"/>
              </a:rPr>
              <a:t>Role of Information Technology In Environment &amp; Human Health.</a:t>
            </a:r>
            <a:r>
              <a:rPr lang="en-US" sz="3100" dirty="0" smtClean="0">
                <a:solidFill>
                  <a:srgbClr val="FF0000"/>
                </a:solidFill>
                <a:latin typeface="Times New Roman" pitchFamily="18" charset="0"/>
                <a:cs typeface="Times New Roman" pitchFamily="18" charset="0"/>
              </a:rPr>
              <a:t/>
            </a:r>
            <a:br>
              <a:rPr lang="en-US" sz="3100" dirty="0" smtClean="0">
                <a:solidFill>
                  <a:srgbClr val="FF0000"/>
                </a:solidFill>
                <a:latin typeface="Times New Roman" pitchFamily="18" charset="0"/>
                <a:cs typeface="Times New Roman" pitchFamily="18" charset="0"/>
              </a:rPr>
            </a:b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5334000"/>
          </a:xfrm>
        </p:spPr>
        <p:txBody>
          <a:bodyPr>
            <a:normAutofit fontScale="70000" lnSpcReduction="20000"/>
          </a:bodyPr>
          <a:lstStyle/>
          <a:p>
            <a:pPr lvl="0" algn="just">
              <a:lnSpc>
                <a:spcPct val="120000"/>
              </a:lnSpc>
              <a:buNone/>
            </a:pPr>
            <a:r>
              <a:rPr lang="en-US" dirty="0" smtClean="0"/>
              <a:t>    </a:t>
            </a:r>
            <a:r>
              <a:rPr lang="en-US" sz="3100" dirty="0" smtClean="0">
                <a:latin typeface="Times New Roman" pitchFamily="18" charset="0"/>
                <a:cs typeface="Times New Roman" pitchFamily="18" charset="0"/>
              </a:rPr>
              <a:t>IT is one of the fastest growing technology today. </a:t>
            </a:r>
          </a:p>
          <a:p>
            <a:pPr lvl="0" algn="just">
              <a:lnSpc>
                <a:spcPct val="120000"/>
              </a:lnSpc>
              <a:buNone/>
            </a:pPr>
            <a:r>
              <a:rPr lang="en-US" sz="3100" dirty="0" smtClean="0">
                <a:solidFill>
                  <a:srgbClr val="FF0000"/>
                </a:solidFill>
                <a:latin typeface="Times New Roman" pitchFamily="18" charset="0"/>
                <a:cs typeface="Times New Roman" pitchFamily="18" charset="0"/>
              </a:rPr>
              <a:t>   Role of IT in environmental management-</a:t>
            </a:r>
          </a:p>
          <a:p>
            <a:pPr lvl="0" algn="just">
              <a:lnSpc>
                <a:spcPct val="120000"/>
              </a:lnSpc>
            </a:pPr>
            <a:r>
              <a:rPr lang="en-US" sz="3100" dirty="0" smtClean="0">
                <a:solidFill>
                  <a:srgbClr val="FF0000"/>
                </a:solidFill>
                <a:latin typeface="Times New Roman" pitchFamily="18" charset="0"/>
                <a:cs typeface="Times New Roman" pitchFamily="18" charset="0"/>
              </a:rPr>
              <a:t>GLOBAL INFORMATION SYSTEM (GIS</a:t>
            </a:r>
            <a:r>
              <a:rPr lang="en-US" sz="3100" dirty="0" smtClean="0">
                <a:latin typeface="Times New Roman" pitchFamily="18" charset="0"/>
                <a:cs typeface="Times New Roman" pitchFamily="18" charset="0"/>
              </a:rPr>
              <a:t>)  is a technique of super imposing various thematic maps using digital data on a large number of inter related aspects. It is an effective tool in environmental management.</a:t>
            </a:r>
          </a:p>
          <a:p>
            <a:pPr lvl="0" algn="just">
              <a:lnSpc>
                <a:spcPct val="120000"/>
              </a:lnSpc>
            </a:pPr>
            <a:r>
              <a:rPr lang="en-US" sz="3100" dirty="0" smtClean="0">
                <a:latin typeface="Times New Roman" pitchFamily="18" charset="0"/>
                <a:cs typeface="Times New Roman" pitchFamily="18" charset="0"/>
              </a:rPr>
              <a:t>IT plays vital role in </a:t>
            </a:r>
            <a:r>
              <a:rPr lang="en-US" sz="3100" dirty="0" err="1" smtClean="0">
                <a:latin typeface="Times New Roman" pitchFamily="18" charset="0"/>
                <a:cs typeface="Times New Roman" pitchFamily="18" charset="0"/>
              </a:rPr>
              <a:t>Env</a:t>
            </a:r>
            <a:r>
              <a:rPr lang="en-US" sz="3100" dirty="0" smtClean="0">
                <a:latin typeface="Times New Roman" pitchFamily="18" charset="0"/>
                <a:cs typeface="Times New Roman" pitchFamily="18" charset="0"/>
              </a:rPr>
              <a:t>. Management. </a:t>
            </a:r>
          </a:p>
          <a:p>
            <a:pPr lvl="0" algn="just">
              <a:lnSpc>
                <a:spcPct val="120000"/>
              </a:lnSpc>
            </a:pPr>
            <a:r>
              <a:rPr lang="en-US" sz="3100" dirty="0" smtClean="0">
                <a:solidFill>
                  <a:srgbClr val="FF0000"/>
                </a:solidFill>
                <a:latin typeface="Times New Roman" pitchFamily="18" charset="0"/>
                <a:cs typeface="Times New Roman" pitchFamily="18" charset="0"/>
              </a:rPr>
              <a:t>Bio Diversity Conservation</a:t>
            </a:r>
            <a:r>
              <a:rPr lang="en-US" sz="3100" dirty="0" smtClean="0">
                <a:latin typeface="Times New Roman" pitchFamily="18" charset="0"/>
                <a:cs typeface="Times New Roman" pitchFamily="18" charset="0"/>
              </a:rPr>
              <a:t>: GIS and remote sensing can help in determining the rates, causes and scale of biodiversity loss. Information on deforestation and land use can be integrated with data on the distribution of biodiversity  and existing information on climate , topography , soil etc.</a:t>
            </a:r>
          </a:p>
          <a:p>
            <a:pPr lvl="0" algn="just">
              <a:lnSpc>
                <a:spcPct val="120000"/>
              </a:lnSpc>
            </a:pPr>
            <a:r>
              <a:rPr lang="en-US" sz="3100" dirty="0" smtClean="0">
                <a:solidFill>
                  <a:srgbClr val="FF0000"/>
                </a:solidFill>
                <a:latin typeface="Times New Roman" pitchFamily="18" charset="0"/>
                <a:cs typeface="Times New Roman" pitchFamily="18" charset="0"/>
              </a:rPr>
              <a:t>Species Monitoring</a:t>
            </a:r>
            <a:r>
              <a:rPr lang="en-US" sz="3100" dirty="0" smtClean="0">
                <a:latin typeface="Times New Roman" pitchFamily="18" charset="0"/>
                <a:cs typeface="Times New Roman" pitchFamily="18" charset="0"/>
              </a:rPr>
              <a:t>: GIS can help in detecting the existing flora and in counting of animals like elephant , tigers etc.</a:t>
            </a:r>
          </a:p>
          <a:p>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81000"/>
            <a:ext cx="8610600" cy="6096000"/>
          </a:xfrm>
        </p:spPr>
        <p:txBody>
          <a:bodyPr>
            <a:normAutofit fontScale="92500" lnSpcReduction="20000"/>
          </a:bodyPr>
          <a:lstStyle/>
          <a:p>
            <a:pPr lvl="0" algn="just">
              <a:lnSpc>
                <a:spcPct val="150000"/>
              </a:lnSpc>
            </a:pPr>
            <a:r>
              <a:rPr lang="en-US" sz="2800" dirty="0" smtClean="0">
                <a:solidFill>
                  <a:srgbClr val="FF0000"/>
                </a:solidFill>
                <a:latin typeface="Times New Roman" pitchFamily="18" charset="0"/>
                <a:cs typeface="Times New Roman" pitchFamily="18" charset="0"/>
              </a:rPr>
              <a:t>Disaster Management</a:t>
            </a:r>
            <a:r>
              <a:rPr lang="en-US" sz="2800" dirty="0" smtClean="0">
                <a:latin typeface="Times New Roman" pitchFamily="18" charset="0"/>
                <a:cs typeface="Times New Roman" pitchFamily="18" charset="0"/>
              </a:rPr>
              <a:t>: Remote sensing data can be effectively used for obtaining real information on areas of affected by earthquake, cyclones, floods , landslides, </a:t>
            </a:r>
            <a:r>
              <a:rPr lang="en-US" sz="2800" dirty="0" err="1" smtClean="0">
                <a:latin typeface="Times New Roman" pitchFamily="18" charset="0"/>
                <a:cs typeface="Times New Roman" pitchFamily="18" charset="0"/>
              </a:rPr>
              <a:t>valcanic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erruptions</a:t>
            </a:r>
            <a:r>
              <a:rPr lang="en-US" sz="2800" dirty="0" smtClean="0">
                <a:latin typeface="Times New Roman" pitchFamily="18" charset="0"/>
                <a:cs typeface="Times New Roman" pitchFamily="18" charset="0"/>
              </a:rPr>
              <a:t> , forest fires and can be protected well in advance. </a:t>
            </a:r>
          </a:p>
          <a:p>
            <a:pPr lvl="0" algn="just">
              <a:lnSpc>
                <a:spcPct val="150000"/>
              </a:lnSpc>
            </a:pPr>
            <a:r>
              <a:rPr lang="en-US" sz="2800" dirty="0" smtClean="0">
                <a:solidFill>
                  <a:srgbClr val="FF0000"/>
                </a:solidFill>
                <a:latin typeface="Times New Roman" pitchFamily="18" charset="0"/>
                <a:cs typeface="Times New Roman" pitchFamily="18" charset="0"/>
              </a:rPr>
              <a:t>Water resources</a:t>
            </a:r>
            <a:r>
              <a:rPr lang="en-US" sz="2800" dirty="0" smtClean="0">
                <a:latin typeface="Times New Roman" pitchFamily="18" charset="0"/>
                <a:cs typeface="Times New Roman" pitchFamily="18" charset="0"/>
              </a:rPr>
              <a:t>: remote sensing data proved effective in inventorying, monitoring and managing both surface and ground water resources to help the water use efficiency.</a:t>
            </a:r>
          </a:p>
          <a:p>
            <a:pPr lvl="0" algn="just">
              <a:lnSpc>
                <a:spcPct val="150000"/>
              </a:lnSpc>
            </a:pPr>
            <a:r>
              <a:rPr lang="en-US" sz="2800" dirty="0" smtClean="0">
                <a:solidFill>
                  <a:srgbClr val="FF0000"/>
                </a:solidFill>
                <a:latin typeface="Times New Roman" pitchFamily="18" charset="0"/>
                <a:cs typeface="Times New Roman" pitchFamily="18" charset="0"/>
              </a:rPr>
              <a:t>Soil resources</a:t>
            </a:r>
            <a:r>
              <a:rPr lang="en-US" sz="2800" dirty="0" smtClean="0">
                <a:latin typeface="Times New Roman" pitchFamily="18" charset="0"/>
                <a:cs typeface="Times New Roman" pitchFamily="18" charset="0"/>
              </a:rPr>
              <a:t>: satellite data provides valuable information on </a:t>
            </a:r>
            <a:r>
              <a:rPr lang="en-US" sz="2800" dirty="0" err="1" smtClean="0">
                <a:latin typeface="Times New Roman" pitchFamily="18" charset="0"/>
                <a:cs typeface="Times New Roman" pitchFamily="18" charset="0"/>
              </a:rPr>
              <a:t>physiography</a:t>
            </a:r>
            <a:r>
              <a:rPr lang="en-US" sz="2800" dirty="0" smtClean="0">
                <a:latin typeface="Times New Roman" pitchFamily="18" charset="0"/>
                <a:cs typeface="Times New Roman" pitchFamily="18" charset="0"/>
              </a:rPr>
              <a:t>, which helps map the spatial distribution of soil units with limited field work. </a:t>
            </a:r>
          </a:p>
          <a:p>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487362"/>
          </a:xfrm>
        </p:spPr>
        <p:txBody>
          <a:bodyPr>
            <a:normAutofit fontScale="90000"/>
          </a:bodyPr>
          <a:lstStyle/>
          <a:p>
            <a:pPr lvl="0"/>
            <a:r>
              <a:rPr lang="en-US" b="1" dirty="0" smtClean="0"/>
              <a:t/>
            </a:r>
            <a:br>
              <a:rPr lang="en-US" b="1" dirty="0" smtClean="0"/>
            </a:br>
            <a:r>
              <a:rPr lang="en-US" sz="3100" b="1" dirty="0" smtClean="0">
                <a:solidFill>
                  <a:srgbClr val="FF0000"/>
                </a:solidFill>
                <a:latin typeface="Times New Roman" pitchFamily="18" charset="0"/>
                <a:cs typeface="Times New Roman" pitchFamily="18" charset="0"/>
              </a:rPr>
              <a:t>Role of Information Technology in Human Health</a:t>
            </a:r>
            <a:r>
              <a:rPr lang="en-US" dirty="0" smtClean="0"/>
              <a:t/>
            </a:r>
            <a:br>
              <a:rPr lang="en-US" dirty="0" smtClean="0"/>
            </a:br>
            <a:endParaRPr lang="en-US" dirty="0"/>
          </a:p>
        </p:txBody>
      </p:sp>
      <p:sp>
        <p:nvSpPr>
          <p:cNvPr id="3" name="Content Placeholder 2"/>
          <p:cNvSpPr>
            <a:spLocks noGrp="1"/>
          </p:cNvSpPr>
          <p:nvPr>
            <p:ph idx="1"/>
          </p:nvPr>
        </p:nvSpPr>
        <p:spPr>
          <a:xfrm>
            <a:off x="304800" y="990600"/>
            <a:ext cx="8610600" cy="5867400"/>
          </a:xfrm>
        </p:spPr>
        <p:txBody>
          <a:bodyPr>
            <a:noAutofit/>
          </a:bodyPr>
          <a:lstStyle/>
          <a:p>
            <a:pPr lvl="0" algn="just">
              <a:lnSpc>
                <a:spcPct val="150000"/>
              </a:lnSpc>
              <a:buNone/>
            </a:pPr>
            <a:r>
              <a:rPr lang="en-US" sz="2800" b="1" dirty="0" smtClean="0">
                <a:latin typeface="Times New Roman" pitchFamily="18" charset="0"/>
                <a:cs typeface="Times New Roman" pitchFamily="18" charset="0"/>
              </a:rPr>
              <a:t>    Electronic Health Information Sources</a:t>
            </a:r>
            <a:r>
              <a:rPr lang="en-US" sz="2800" dirty="0" smtClean="0">
                <a:latin typeface="Times New Roman" pitchFamily="18" charset="0"/>
                <a:cs typeface="Times New Roman" pitchFamily="18" charset="0"/>
              </a:rPr>
              <a:t>: an enormous amount of health information is available in electronic form. Most of the resources were accessible through dial up bulletin board systems .</a:t>
            </a:r>
          </a:p>
          <a:p>
            <a:pPr lvl="0" algn="just">
              <a:lnSpc>
                <a:spcPct val="150000"/>
              </a:lnSpc>
            </a:pPr>
            <a:r>
              <a:rPr lang="en-US" sz="2800" b="1" dirty="0" smtClean="0">
                <a:latin typeface="Times New Roman" pitchFamily="18" charset="0"/>
                <a:cs typeface="Times New Roman" pitchFamily="18" charset="0"/>
              </a:rPr>
              <a:t>Bringing Health Care Online: health</a:t>
            </a:r>
            <a:r>
              <a:rPr lang="en-US" sz="2800" dirty="0" smtClean="0">
                <a:latin typeface="Times New Roman" pitchFamily="18" charset="0"/>
                <a:cs typeface="Times New Roman" pitchFamily="18" charset="0"/>
              </a:rPr>
              <a:t> care contains information about </a:t>
            </a:r>
            <a:r>
              <a:rPr lang="en-US" sz="2800" dirty="0" err="1" smtClean="0">
                <a:latin typeface="Times New Roman" pitchFamily="18" charset="0"/>
                <a:cs typeface="Times New Roman" pitchFamily="18" charset="0"/>
              </a:rPr>
              <a:t>medicare</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medicaid</a:t>
            </a:r>
            <a:r>
              <a:rPr lang="en-US" sz="2800" dirty="0" smtClean="0">
                <a:latin typeface="Times New Roman" pitchFamily="18" charset="0"/>
                <a:cs typeface="Times New Roman" pitchFamily="18" charset="0"/>
              </a:rPr>
              <a:t> and various related web sites guide consumers to a wide variety of </a:t>
            </a:r>
            <a:r>
              <a:rPr lang="en-US" sz="2400" dirty="0" smtClean="0">
                <a:latin typeface="Times New Roman" pitchFamily="18" charset="0"/>
                <a:cs typeface="Times New Roman" pitchFamily="18" charset="0"/>
              </a:rPr>
              <a:t>health information available through agencies such as food and drug administration and national institute of Ageing </a:t>
            </a:r>
          </a:p>
          <a:p>
            <a:endParaRPr lang="en-US" sz="2000" dirty="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lstStyle/>
          <a:p>
            <a:pPr lvl="0">
              <a:buNone/>
            </a:pPr>
            <a:r>
              <a:rPr lang="en-US" b="1"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Many organizations such as </a:t>
            </a:r>
            <a:r>
              <a:rPr lang="en-US" sz="3600" b="1" dirty="0" smtClean="0">
                <a:solidFill>
                  <a:srgbClr val="FF0000"/>
                </a:solidFill>
                <a:latin typeface="Times New Roman" pitchFamily="18" charset="0"/>
                <a:cs typeface="Times New Roman" pitchFamily="18" charset="0"/>
              </a:rPr>
              <a:t>WHO, </a:t>
            </a:r>
          </a:p>
          <a:p>
            <a:pPr lvl="0" algn="just">
              <a:lnSpc>
                <a:spcPct val="150000"/>
              </a:lnSpc>
              <a:buNone/>
            </a:pPr>
            <a:r>
              <a:rPr lang="en-US" sz="3600" b="1"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maintain their websites with </a:t>
            </a:r>
            <a:r>
              <a:rPr lang="en-US" dirty="0" smtClean="0">
                <a:latin typeface="Times New Roman" pitchFamily="18" charset="0"/>
                <a:cs typeface="Times New Roman" pitchFamily="18" charset="0"/>
              </a:rPr>
              <a:t>information </a:t>
            </a:r>
            <a:r>
              <a:rPr lang="en-US" sz="2800" dirty="0" smtClean="0">
                <a:latin typeface="Times New Roman" pitchFamily="18" charset="0"/>
                <a:cs typeface="Times New Roman" pitchFamily="18" charset="0"/>
              </a:rPr>
              <a:t>about endemic, epidemic, and comm. Diseases to inform people about dangers involving populations.</a:t>
            </a:r>
          </a:p>
          <a:p>
            <a:pPr lvl="0" algn="just">
              <a:lnSpc>
                <a:spcPct val="150000"/>
              </a:lnSpc>
              <a:buNone/>
            </a:pPr>
            <a:r>
              <a:rPr lang="en-US" sz="2800" dirty="0" smtClean="0">
                <a:latin typeface="Times New Roman" pitchFamily="18" charset="0"/>
                <a:cs typeface="Times New Roman" pitchFamily="18" charset="0"/>
              </a:rPr>
              <a:t>    Information's about new drugs release, their mode of action , indications and risks are also available on websites. </a:t>
            </a:r>
          </a:p>
          <a:p>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135563"/>
          </a:xfrm>
        </p:spPr>
        <p:txBody>
          <a:bodyPr/>
          <a:lstStyle/>
          <a:p>
            <a:pPr algn="just">
              <a:lnSpc>
                <a:spcPct val="150000"/>
              </a:lnSpc>
              <a:buNone/>
            </a:pPr>
            <a:r>
              <a:rPr lang="en-US" dirty="0" smtClean="0">
                <a:latin typeface="Times New Roman" pitchFamily="18" charset="0"/>
                <a:cs typeface="Times New Roman" pitchFamily="18" charset="0"/>
              </a:rPr>
              <a:t>    The bulk of India’s population go to the field for detection. The resulting evils are water and soil pollution and propagation of flies. Pollution of water supplies is also very common by habits as washing and bathing near water sources.</a:t>
            </a:r>
            <a:endParaRPr lang="en-US" dirty="0">
              <a:latin typeface="Times New Roman" pitchFamily="18" charset="0"/>
              <a:cs typeface="Times New Roman" pitchFamily="18" charset="0"/>
            </a:endParaRPr>
          </a:p>
        </p:txBody>
      </p:sp>
    </p:spTree>
    <p:extLst>
      <p:ext uri="{BB962C8B-B14F-4D97-AF65-F5344CB8AC3E}">
        <p14:creationId xmlns="" xmlns:p14="http://schemas.microsoft.com/office/powerpoint/2010/main" val="33153732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135563"/>
          </a:xfrm>
        </p:spPr>
        <p:txBody>
          <a:bodyPr>
            <a:normAutofit/>
          </a:bodyPr>
          <a:lstStyle/>
          <a:p>
            <a:pPr algn="just">
              <a:lnSpc>
                <a:spcPct val="150000"/>
              </a:lnSpc>
            </a:pPr>
            <a:r>
              <a:rPr lang="en-US" sz="2800" dirty="0" smtClean="0">
                <a:latin typeface="Times New Roman" pitchFamily="18" charset="0"/>
                <a:cs typeface="Times New Roman" pitchFamily="18" charset="0"/>
              </a:rPr>
              <a:t>Some rivers are considered </a:t>
            </a:r>
            <a:r>
              <a:rPr lang="en-US" sz="2400" dirty="0" smtClean="0">
                <a:solidFill>
                  <a:srgbClr val="FF0000"/>
                </a:solidFill>
                <a:latin typeface="Times New Roman" pitchFamily="18" charset="0"/>
                <a:cs typeface="Times New Roman" pitchFamily="18" charset="0"/>
              </a:rPr>
              <a:t>“HOLLY’ </a:t>
            </a:r>
            <a:r>
              <a:rPr lang="en-US" sz="2800" dirty="0" smtClean="0">
                <a:latin typeface="Times New Roman" pitchFamily="18" charset="0"/>
                <a:cs typeface="Times New Roman" pitchFamily="18" charset="0"/>
              </a:rPr>
              <a:t>.People go on pilgrimages for a holly dip in rivers. They drink the raw water , which is responsible for outbreaks of cholera and gastro-</a:t>
            </a:r>
            <a:r>
              <a:rPr lang="en-US" sz="2800" dirty="0" err="1" smtClean="0">
                <a:latin typeface="Times New Roman" pitchFamily="18" charset="0"/>
                <a:cs typeface="Times New Roman" pitchFamily="18" charset="0"/>
              </a:rPr>
              <a:t>entritis</a:t>
            </a:r>
            <a:r>
              <a:rPr lang="en-US" sz="2800" dirty="0" smtClean="0">
                <a:latin typeface="Times New Roman" pitchFamily="18" charset="0"/>
                <a:cs typeface="Times New Roman" pitchFamily="18" charset="0"/>
              </a:rPr>
              <a:t>. </a:t>
            </a:r>
          </a:p>
          <a:p>
            <a:pPr algn="just">
              <a:lnSpc>
                <a:spcPct val="150000"/>
              </a:lnSpc>
            </a:pPr>
            <a:r>
              <a:rPr lang="en-US" sz="2800" dirty="0" smtClean="0">
                <a:latin typeface="Times New Roman" pitchFamily="18" charset="0"/>
                <a:cs typeface="Times New Roman" pitchFamily="18" charset="0"/>
              </a:rPr>
              <a:t>The term environment implies all the external factors living or non living , material an non material which surrounds man.</a:t>
            </a: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13264274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610600" cy="6019800"/>
          </a:xfrm>
        </p:spPr>
        <p:txBody>
          <a:bodyPr>
            <a:noAutofit/>
          </a:bodyPr>
          <a:lstStyle/>
          <a:p>
            <a:pPr algn="just">
              <a:lnSpc>
                <a:spcPct val="150000"/>
              </a:lnSpc>
            </a:pPr>
            <a:r>
              <a:rPr lang="en-US" sz="2800" dirty="0" smtClean="0">
                <a:latin typeface="Times New Roman" pitchFamily="18" charset="0"/>
                <a:cs typeface="Times New Roman" pitchFamily="18" charset="0"/>
              </a:rPr>
              <a:t>In this modern concept , environment includes not only the water, air and soil that form our environment but also the society and economic conditions under which live.</a:t>
            </a:r>
          </a:p>
          <a:p>
            <a:pPr algn="just">
              <a:lnSpc>
                <a:spcPct val="150000"/>
              </a:lnSpc>
            </a:pPr>
            <a:r>
              <a:rPr lang="en-US" sz="2800" dirty="0" smtClean="0">
                <a:latin typeface="Times New Roman" pitchFamily="18" charset="0"/>
                <a:cs typeface="Times New Roman" pitchFamily="18" charset="0"/>
              </a:rPr>
              <a:t>Environment has been divided into three components----</a:t>
            </a:r>
          </a:p>
          <a:p>
            <a:pPr algn="just">
              <a:lnSpc>
                <a:spcPct val="150000"/>
              </a:lnSpc>
            </a:pPr>
            <a:r>
              <a:rPr lang="en-US" sz="2800" dirty="0" smtClean="0">
                <a:latin typeface="Times New Roman" pitchFamily="18" charset="0"/>
                <a:cs typeface="Times New Roman" pitchFamily="18" charset="0"/>
              </a:rPr>
              <a:t>I) </a:t>
            </a:r>
            <a:r>
              <a:rPr lang="en-US" sz="2800" dirty="0" smtClean="0">
                <a:solidFill>
                  <a:srgbClr val="FF0000"/>
                </a:solidFill>
                <a:latin typeface="Times New Roman" pitchFamily="18" charset="0"/>
                <a:cs typeface="Times New Roman" pitchFamily="18" charset="0"/>
              </a:rPr>
              <a:t>Physical-</a:t>
            </a:r>
            <a:r>
              <a:rPr lang="en-US" sz="2800" dirty="0" smtClean="0">
                <a:latin typeface="Times New Roman" pitchFamily="18" charset="0"/>
                <a:cs typeface="Times New Roman" pitchFamily="18" charset="0"/>
              </a:rPr>
              <a:t>-- water, soil, housing waste and radiation.</a:t>
            </a:r>
          </a:p>
          <a:p>
            <a:pPr algn="just">
              <a:lnSpc>
                <a:spcPct val="150000"/>
              </a:lnSpc>
            </a:pPr>
            <a:r>
              <a:rPr lang="en-US" sz="2800" dirty="0" smtClean="0">
                <a:latin typeface="Times New Roman" pitchFamily="18" charset="0"/>
                <a:cs typeface="Times New Roman" pitchFamily="18" charset="0"/>
              </a:rPr>
              <a:t>II) </a:t>
            </a:r>
            <a:r>
              <a:rPr lang="en-US" sz="2800" dirty="0" smtClean="0">
                <a:solidFill>
                  <a:srgbClr val="FF0000"/>
                </a:solidFill>
                <a:latin typeface="Times New Roman" pitchFamily="18" charset="0"/>
                <a:cs typeface="Times New Roman" pitchFamily="18" charset="0"/>
              </a:rPr>
              <a:t>Biologic</a:t>
            </a:r>
            <a:r>
              <a:rPr lang="en-US" sz="2800" dirty="0" smtClean="0">
                <a:latin typeface="Times New Roman" pitchFamily="18" charset="0"/>
                <a:cs typeface="Times New Roman" pitchFamily="18" charset="0"/>
              </a:rPr>
              <a:t>: plant and animal life including bacteria , viruses insects rodents &amp; animals.</a:t>
            </a: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37552794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rmAutofit/>
          </a:bodyPr>
          <a:lstStyle/>
          <a:p>
            <a:pPr algn="just">
              <a:lnSpc>
                <a:spcPct val="150000"/>
              </a:lnSpc>
            </a:pPr>
            <a:r>
              <a:rPr lang="en-US" sz="2800" dirty="0" smtClean="0">
                <a:latin typeface="Times New Roman" pitchFamily="18" charset="0"/>
                <a:cs typeface="Times New Roman" pitchFamily="18" charset="0"/>
              </a:rPr>
              <a:t>III) </a:t>
            </a:r>
            <a:r>
              <a:rPr lang="en-US" sz="2800" dirty="0" smtClean="0">
                <a:solidFill>
                  <a:srgbClr val="FF0000"/>
                </a:solidFill>
                <a:latin typeface="Times New Roman" pitchFamily="18" charset="0"/>
                <a:cs typeface="Times New Roman" pitchFamily="18" charset="0"/>
              </a:rPr>
              <a:t>Social</a:t>
            </a:r>
            <a:r>
              <a:rPr lang="en-US" sz="2800" dirty="0" smtClean="0">
                <a:latin typeface="Times New Roman" pitchFamily="18" charset="0"/>
                <a:cs typeface="Times New Roman" pitchFamily="18" charset="0"/>
              </a:rPr>
              <a:t>– customs , culture, habits , income , occupation , religion etc.</a:t>
            </a:r>
          </a:p>
          <a:p>
            <a:pPr marL="0" indent="0" algn="just">
              <a:lnSpc>
                <a:spcPct val="150000"/>
              </a:lnSpc>
              <a:buNone/>
            </a:pP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1698553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096000"/>
          </a:xfrm>
        </p:spPr>
        <p:txBody>
          <a:bodyPr>
            <a:normAutofit/>
          </a:bodyPr>
          <a:lstStyle/>
          <a:p>
            <a:pPr algn="just">
              <a:lnSpc>
                <a:spcPct val="200000"/>
              </a:lnSpc>
            </a:pPr>
            <a:r>
              <a:rPr lang="en-US" sz="2800" dirty="0" smtClean="0">
                <a:latin typeface="Times New Roman" pitchFamily="18" charset="0"/>
                <a:cs typeface="Times New Roman" pitchFamily="18" charset="0"/>
              </a:rPr>
              <a:t>The dictionary meaning of the word sanitation is ‘ the science of safeguarding health.’</a:t>
            </a:r>
          </a:p>
          <a:p>
            <a:pPr algn="just">
              <a:lnSpc>
                <a:spcPct val="200000"/>
              </a:lnSpc>
            </a:pPr>
            <a:r>
              <a:rPr lang="en-US" sz="2800" dirty="0" smtClean="0">
                <a:latin typeface="Times New Roman" pitchFamily="18" charset="0"/>
                <a:cs typeface="Times New Roman" pitchFamily="18" charset="0"/>
              </a:rPr>
              <a:t>“ Environmental sanitation has been defined by WHO as the control of all environment which exercise or may exercise a deleterious effect on his physical developments health and survivals.”</a:t>
            </a: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37045137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r>
              <a:rPr lang="en-US" sz="3200" dirty="0" smtClean="0">
                <a:solidFill>
                  <a:srgbClr val="FF0000"/>
                </a:solidFill>
                <a:latin typeface="Times New Roman" pitchFamily="18" charset="0"/>
                <a:cs typeface="Times New Roman" pitchFamily="18" charset="0"/>
              </a:rPr>
              <a:t>CONT---</a:t>
            </a:r>
            <a:endParaRPr lang="en-US" sz="32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a:bodyPr>
          <a:lstStyle/>
          <a:p>
            <a:pPr algn="just">
              <a:lnSpc>
                <a:spcPct val="200000"/>
              </a:lnSpc>
            </a:pPr>
            <a:r>
              <a:rPr lang="en-US" sz="2800" dirty="0" smtClean="0">
                <a:latin typeface="Times New Roman" pitchFamily="18" charset="0"/>
                <a:cs typeface="Times New Roman" pitchFamily="18" charset="0"/>
              </a:rPr>
              <a:t>The term environmental sanitation is now being replaced by the term environmental health which is an important component of community health.</a:t>
            </a: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11016064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dirty="0" smtClean="0">
                <a:solidFill>
                  <a:srgbClr val="FF0000"/>
                </a:solidFill>
                <a:latin typeface="Times New Roman" pitchFamily="18" charset="0"/>
                <a:cs typeface="Times New Roman" pitchFamily="18" charset="0"/>
              </a:rPr>
              <a:t>IMPORTANCE OF ENVIRONMENTAL HEALTH</a:t>
            </a:r>
            <a:endParaRPr lang="en-US" sz="28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a:bodyPr>
          <a:lstStyle/>
          <a:p>
            <a:pPr algn="just">
              <a:lnSpc>
                <a:spcPct val="150000"/>
              </a:lnSpc>
            </a:pPr>
            <a:r>
              <a:rPr lang="en-US" sz="2800" dirty="0" smtClean="0">
                <a:latin typeface="Times New Roman" pitchFamily="18" charset="0"/>
                <a:cs typeface="Times New Roman" pitchFamily="18" charset="0"/>
              </a:rPr>
              <a:t>Much of the ill-health in India is due to poor environmental sanitation that is, unsafe water, polluted air, soil, unhygienic disposal of human excreta &amp; refuse , poor housing , insects and rodents. </a:t>
            </a:r>
          </a:p>
          <a:p>
            <a:pPr algn="just">
              <a:lnSpc>
                <a:spcPct val="150000"/>
              </a:lnSpc>
            </a:pPr>
            <a:r>
              <a:rPr lang="en-US" sz="2800" dirty="0" smtClean="0">
                <a:latin typeface="Times New Roman" pitchFamily="18" charset="0"/>
                <a:cs typeface="Times New Roman" pitchFamily="18" charset="0"/>
              </a:rPr>
              <a:t>Air pollution is also a growing concern in many cities.</a:t>
            </a:r>
          </a:p>
        </p:txBody>
      </p:sp>
    </p:spTree>
    <p:extLst>
      <p:ext uri="{BB962C8B-B14F-4D97-AF65-F5344CB8AC3E}">
        <p14:creationId xmlns="" xmlns:p14="http://schemas.microsoft.com/office/powerpoint/2010/main" val="38504228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smtClean="0">
                <a:solidFill>
                  <a:srgbClr val="FF0000"/>
                </a:solidFill>
                <a:latin typeface="Times New Roman" pitchFamily="18" charset="0"/>
                <a:cs typeface="Times New Roman" pitchFamily="18" charset="0"/>
              </a:rPr>
              <a:t>CONT-</a:t>
            </a:r>
            <a:r>
              <a:rPr lang="en-US" dirty="0" smtClean="0">
                <a:solidFill>
                  <a:srgbClr val="FF0000"/>
                </a:solidFill>
              </a:rPr>
              <a:t>-</a:t>
            </a:r>
            <a:endParaRPr lang="en-US" dirty="0">
              <a:solidFill>
                <a:srgbClr val="FF0000"/>
              </a:solidFill>
            </a:endParaRPr>
          </a:p>
        </p:txBody>
      </p:sp>
      <p:sp>
        <p:nvSpPr>
          <p:cNvPr id="3" name="Content Placeholder 2"/>
          <p:cNvSpPr>
            <a:spLocks noGrp="1"/>
          </p:cNvSpPr>
          <p:nvPr>
            <p:ph idx="1"/>
          </p:nvPr>
        </p:nvSpPr>
        <p:spPr>
          <a:xfrm>
            <a:off x="457200" y="1371600"/>
            <a:ext cx="8229600" cy="4754563"/>
          </a:xfrm>
        </p:spPr>
        <p:txBody>
          <a:bodyPr>
            <a:normAutofit/>
          </a:bodyPr>
          <a:lstStyle/>
          <a:p>
            <a:pPr lvl="0" algn="just">
              <a:lnSpc>
                <a:spcPct val="150000"/>
              </a:lnSpc>
            </a:pPr>
            <a:r>
              <a:rPr lang="en-US" dirty="0">
                <a:solidFill>
                  <a:prstClr val="black"/>
                </a:solidFill>
                <a:latin typeface="Times New Roman" pitchFamily="18" charset="0"/>
                <a:cs typeface="Times New Roman" pitchFamily="18" charset="0"/>
              </a:rPr>
              <a:t>The high death rate , IMR, Sickness rate, poor standards of health are impact largely due to defective environmental sanitation , therefore crucial for prevention of disease and promotion of health of individual and communities.</a:t>
            </a:r>
          </a:p>
        </p:txBody>
      </p:sp>
    </p:spTree>
    <p:extLst>
      <p:ext uri="{BB962C8B-B14F-4D97-AF65-F5344CB8AC3E}">
        <p14:creationId xmlns="" xmlns:p14="http://schemas.microsoft.com/office/powerpoint/2010/main" val="14193923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en-US" sz="2800" dirty="0" smtClean="0">
                <a:solidFill>
                  <a:srgbClr val="FF0000"/>
                </a:solidFill>
                <a:latin typeface="Times New Roman" pitchFamily="18" charset="0"/>
                <a:cs typeface="Times New Roman" pitchFamily="18" charset="0"/>
              </a:rPr>
              <a:t>COMPONENTS OF ENVIRONMENTAL SANITATION</a:t>
            </a:r>
            <a:endParaRPr lang="en-US" sz="28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257800"/>
          </a:xfrm>
        </p:spPr>
        <p:txBody>
          <a:bodyPr>
            <a:noAutofit/>
          </a:bodyPr>
          <a:lstStyle/>
          <a:p>
            <a:pPr algn="just">
              <a:lnSpc>
                <a:spcPct val="150000"/>
              </a:lnSpc>
            </a:pPr>
            <a:r>
              <a:rPr lang="en-US" sz="2800" dirty="0" smtClean="0">
                <a:latin typeface="Times New Roman" pitchFamily="18" charset="0"/>
                <a:cs typeface="Times New Roman" pitchFamily="18" charset="0"/>
              </a:rPr>
              <a:t>Water supply</a:t>
            </a:r>
          </a:p>
          <a:p>
            <a:pPr algn="just">
              <a:lnSpc>
                <a:spcPct val="150000"/>
              </a:lnSpc>
            </a:pPr>
            <a:r>
              <a:rPr lang="en-US" sz="2800" dirty="0" smtClean="0">
                <a:latin typeface="Times New Roman" pitchFamily="18" charset="0"/>
                <a:cs typeface="Times New Roman" pitchFamily="18" charset="0"/>
              </a:rPr>
              <a:t>Air, Ventilation, Lighting</a:t>
            </a:r>
          </a:p>
          <a:p>
            <a:pPr algn="just">
              <a:lnSpc>
                <a:spcPct val="150000"/>
              </a:lnSpc>
            </a:pPr>
            <a:r>
              <a:rPr lang="en-US" sz="2800" dirty="0" smtClean="0">
                <a:latin typeface="Times New Roman" pitchFamily="18" charset="0"/>
                <a:cs typeface="Times New Roman" pitchFamily="18" charset="0"/>
              </a:rPr>
              <a:t>Noise</a:t>
            </a:r>
          </a:p>
          <a:p>
            <a:pPr algn="just">
              <a:lnSpc>
                <a:spcPct val="150000"/>
              </a:lnSpc>
            </a:pPr>
            <a:r>
              <a:rPr lang="en-US" sz="2800" dirty="0" smtClean="0">
                <a:latin typeface="Times New Roman" pitchFamily="18" charset="0"/>
                <a:cs typeface="Times New Roman" pitchFamily="18" charset="0"/>
              </a:rPr>
              <a:t>Disposal of human and animal waste</a:t>
            </a:r>
          </a:p>
          <a:p>
            <a:pPr algn="just">
              <a:lnSpc>
                <a:spcPct val="150000"/>
              </a:lnSpc>
            </a:pPr>
            <a:r>
              <a:rPr lang="en-US" sz="2800" dirty="0" smtClean="0">
                <a:latin typeface="Times New Roman" pitchFamily="18" charset="0"/>
                <a:cs typeface="Times New Roman" pitchFamily="18" charset="0"/>
              </a:rPr>
              <a:t>Food sanitation</a:t>
            </a:r>
          </a:p>
          <a:p>
            <a:pPr algn="just">
              <a:lnSpc>
                <a:spcPct val="150000"/>
              </a:lnSpc>
            </a:pPr>
            <a:r>
              <a:rPr lang="en-US" sz="2800" dirty="0" smtClean="0">
                <a:latin typeface="Times New Roman" pitchFamily="18" charset="0"/>
                <a:cs typeface="Times New Roman" pitchFamily="18" charset="0"/>
              </a:rPr>
              <a:t>Personal hygiene</a:t>
            </a:r>
          </a:p>
          <a:p>
            <a:pPr algn="just">
              <a:lnSpc>
                <a:spcPct val="150000"/>
              </a:lnSpc>
            </a:pPr>
            <a:r>
              <a:rPr lang="en-US" sz="2800" dirty="0" smtClean="0">
                <a:latin typeface="Times New Roman" pitchFamily="18" charset="0"/>
                <a:cs typeface="Times New Roman" pitchFamily="18" charset="0"/>
              </a:rPr>
              <a:t>Climate  affects to health </a:t>
            </a: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21265080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solidFill>
                  <a:srgbClr val="FF0000"/>
                </a:solidFill>
                <a:latin typeface="Times New Roman" pitchFamily="18" charset="0"/>
                <a:cs typeface="Times New Roman" pitchFamily="18" charset="0"/>
              </a:rPr>
              <a:t>WATER  SANITATION</a:t>
            </a:r>
            <a:endParaRPr lang="en-US" sz="32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228600" y="990600"/>
            <a:ext cx="8610600" cy="5562600"/>
          </a:xfrm>
        </p:spPr>
        <p:txBody>
          <a:bodyPr>
            <a:noAutofit/>
          </a:bodyPr>
          <a:lstStyle/>
          <a:p>
            <a:pPr algn="just">
              <a:lnSpc>
                <a:spcPct val="150000"/>
              </a:lnSpc>
            </a:pPr>
            <a:r>
              <a:rPr lang="en-US" sz="2800" dirty="0" smtClean="0">
                <a:latin typeface="Times New Roman" pitchFamily="18" charset="0"/>
                <a:cs typeface="Times New Roman" pitchFamily="18" charset="0"/>
              </a:rPr>
              <a:t>Always piped water supply should be there.</a:t>
            </a:r>
          </a:p>
          <a:p>
            <a:pPr algn="just">
              <a:lnSpc>
                <a:spcPct val="150000"/>
              </a:lnSpc>
            </a:pPr>
            <a:r>
              <a:rPr lang="en-US" sz="2800" dirty="0" smtClean="0">
                <a:latin typeface="Times New Roman" pitchFamily="18" charset="0"/>
                <a:cs typeface="Times New Roman" pitchFamily="18" charset="0"/>
              </a:rPr>
              <a:t>Pipe should not be transferred from drainage.</a:t>
            </a:r>
          </a:p>
          <a:p>
            <a:pPr algn="just">
              <a:lnSpc>
                <a:spcPct val="150000"/>
              </a:lnSpc>
            </a:pPr>
            <a:r>
              <a:rPr lang="en-US" sz="2800" dirty="0" smtClean="0">
                <a:latin typeface="Times New Roman" pitchFamily="18" charset="0"/>
                <a:cs typeface="Times New Roman" pitchFamily="18" charset="0"/>
              </a:rPr>
              <a:t>Pipe should not pass from working place.</a:t>
            </a:r>
          </a:p>
          <a:p>
            <a:pPr algn="just">
              <a:lnSpc>
                <a:spcPct val="150000"/>
              </a:lnSpc>
            </a:pPr>
            <a:r>
              <a:rPr lang="en-US" sz="2800" dirty="0" smtClean="0">
                <a:latin typeface="Times New Roman" pitchFamily="18" charset="0"/>
                <a:cs typeface="Times New Roman" pitchFamily="18" charset="0"/>
              </a:rPr>
              <a:t>Tap should be above the ground level.</a:t>
            </a:r>
          </a:p>
          <a:p>
            <a:pPr algn="just">
              <a:lnSpc>
                <a:spcPct val="150000"/>
              </a:lnSpc>
            </a:pPr>
            <a:r>
              <a:rPr lang="en-US" sz="2800" dirty="0" smtClean="0">
                <a:latin typeface="Times New Roman" pitchFamily="18" charset="0"/>
                <a:cs typeface="Times New Roman" pitchFamily="18" charset="0"/>
              </a:rPr>
              <a:t>Use filters to tap. Use clean vessels for water collection and it should be closed.</a:t>
            </a:r>
          </a:p>
          <a:p>
            <a:pPr algn="just">
              <a:lnSpc>
                <a:spcPct val="150000"/>
              </a:lnSpc>
            </a:pPr>
            <a:r>
              <a:rPr lang="en-US" sz="2800" dirty="0" smtClean="0">
                <a:latin typeface="Times New Roman" pitchFamily="18" charset="0"/>
                <a:cs typeface="Times New Roman" pitchFamily="18" charset="0"/>
              </a:rPr>
              <a:t>Use copper vessels or filters for drinking water.</a:t>
            </a:r>
          </a:p>
          <a:p>
            <a:pPr algn="just">
              <a:lnSpc>
                <a:spcPct val="150000"/>
              </a:lnSpc>
            </a:pPr>
            <a:r>
              <a:rPr lang="en-US" sz="2800" dirty="0" smtClean="0">
                <a:latin typeface="Times New Roman" pitchFamily="18" charset="0"/>
                <a:cs typeface="Times New Roman" pitchFamily="18" charset="0"/>
              </a:rPr>
              <a:t>In rainy season boil water and then drink.</a:t>
            </a:r>
          </a:p>
        </p:txBody>
      </p:sp>
    </p:spTree>
    <p:extLst>
      <p:ext uri="{BB962C8B-B14F-4D97-AF65-F5344CB8AC3E}">
        <p14:creationId xmlns="" xmlns:p14="http://schemas.microsoft.com/office/powerpoint/2010/main" val="33292072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Autofit/>
          </a:bodyPr>
          <a:lstStyle/>
          <a:p>
            <a:r>
              <a:rPr lang="en-US" sz="2800" dirty="0" smtClean="0">
                <a:solidFill>
                  <a:srgbClr val="FF0000"/>
                </a:solidFill>
                <a:latin typeface="Times New Roman" pitchFamily="18" charset="0"/>
                <a:cs typeface="Times New Roman" pitchFamily="18" charset="0"/>
              </a:rPr>
              <a:t>AIR  &amp;  VENTILATION</a:t>
            </a:r>
            <a:endParaRPr lang="en-US" sz="28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228600" y="762000"/>
            <a:ext cx="8763000" cy="5867400"/>
          </a:xfrm>
        </p:spPr>
        <p:txBody>
          <a:bodyPr>
            <a:noAutofit/>
          </a:bodyPr>
          <a:lstStyle/>
          <a:p>
            <a:pPr algn="just">
              <a:lnSpc>
                <a:spcPct val="150000"/>
              </a:lnSpc>
            </a:pPr>
            <a:r>
              <a:rPr lang="en-US" sz="2800" dirty="0" smtClean="0">
                <a:latin typeface="Times New Roman" pitchFamily="18" charset="0"/>
                <a:cs typeface="Times New Roman" pitchFamily="18" charset="0"/>
              </a:rPr>
              <a:t>Air is important in the life of man for the maintenance of healthy life. Pure and clean atmospheric air is necessary. Air plays vital role in our body. Air acts as a channel for bacteria.</a:t>
            </a:r>
          </a:p>
          <a:p>
            <a:pPr algn="just">
              <a:lnSpc>
                <a:spcPct val="150000"/>
              </a:lnSpc>
            </a:pPr>
            <a:r>
              <a:rPr lang="en-US" sz="2800" dirty="0" smtClean="0">
                <a:latin typeface="Times New Roman" pitchFamily="18" charset="0"/>
                <a:cs typeface="Times New Roman" pitchFamily="18" charset="0"/>
              </a:rPr>
              <a:t>Ventilation of house should be cross windows.</a:t>
            </a:r>
          </a:p>
          <a:p>
            <a:pPr algn="just">
              <a:lnSpc>
                <a:spcPct val="150000"/>
              </a:lnSpc>
            </a:pPr>
            <a:r>
              <a:rPr lang="en-US" sz="2800" dirty="0" smtClean="0">
                <a:latin typeface="Times New Roman" pitchFamily="18" charset="0"/>
                <a:cs typeface="Times New Roman" pitchFamily="18" charset="0"/>
              </a:rPr>
              <a:t>Adequate space in house to each </a:t>
            </a:r>
            <a:r>
              <a:rPr lang="en-US" sz="2800" dirty="0" err="1" smtClean="0">
                <a:latin typeface="Times New Roman" pitchFamily="18" charset="0"/>
                <a:cs typeface="Times New Roman" pitchFamily="18" charset="0"/>
              </a:rPr>
              <a:t>person.No</a:t>
            </a:r>
            <a:r>
              <a:rPr lang="en-US" sz="2800" dirty="0" smtClean="0">
                <a:latin typeface="Times New Roman" pitchFamily="18" charset="0"/>
                <a:cs typeface="Times New Roman" pitchFamily="18" charset="0"/>
              </a:rPr>
              <a:t> overcrowding of furniture. House should be away from industrial area. Use of fans and exhaust fans are most important .</a:t>
            </a: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42320663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r>
              <a:rPr lang="en-US" sz="3200" dirty="0" smtClean="0">
                <a:solidFill>
                  <a:srgbClr val="FF0000"/>
                </a:solidFill>
                <a:latin typeface="Times New Roman" pitchFamily="18" charset="0"/>
                <a:cs typeface="Times New Roman" pitchFamily="18" charset="0"/>
              </a:rPr>
              <a:t>LIGHTING</a:t>
            </a:r>
            <a:endParaRPr lang="en-US" sz="32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a:bodyPr>
          <a:lstStyle/>
          <a:p>
            <a:pPr algn="just">
              <a:lnSpc>
                <a:spcPct val="150000"/>
              </a:lnSpc>
            </a:pPr>
            <a:r>
              <a:rPr lang="en-US" sz="2800" dirty="0" smtClean="0">
                <a:latin typeface="Times New Roman" pitchFamily="18" charset="0"/>
                <a:cs typeface="Times New Roman" pitchFamily="18" charset="0"/>
              </a:rPr>
              <a:t>Good light is essential to prevent eye strain , fatigue and accidents.</a:t>
            </a:r>
          </a:p>
          <a:p>
            <a:pPr algn="just">
              <a:lnSpc>
                <a:spcPct val="150000"/>
              </a:lnSpc>
            </a:pPr>
            <a:r>
              <a:rPr lang="en-US" sz="2800" dirty="0" smtClean="0">
                <a:latin typeface="Times New Roman" pitchFamily="18" charset="0"/>
                <a:cs typeface="Times New Roman" pitchFamily="18" charset="0"/>
              </a:rPr>
              <a:t>House should be built by according to sunrise and sunset. Keep windows and doors open.</a:t>
            </a:r>
          </a:p>
          <a:p>
            <a:pPr algn="just">
              <a:lnSpc>
                <a:spcPct val="150000"/>
              </a:lnSpc>
            </a:pPr>
            <a:r>
              <a:rPr lang="en-US" sz="2800" dirty="0" smtClean="0">
                <a:latin typeface="Times New Roman" pitchFamily="18" charset="0"/>
                <a:cs typeface="Times New Roman" pitchFamily="18" charset="0"/>
              </a:rPr>
              <a:t>Use of tube lights in house is minimum 15 to 20 </a:t>
            </a:r>
            <a:r>
              <a:rPr lang="en-US" sz="2800" dirty="0" err="1" smtClean="0">
                <a:latin typeface="Times New Roman" pitchFamily="18" charset="0"/>
                <a:cs typeface="Times New Roman" pitchFamily="18" charset="0"/>
              </a:rPr>
              <a:t>ft</a:t>
            </a:r>
            <a:r>
              <a:rPr lang="en-US" sz="2800" dirty="0" smtClean="0">
                <a:latin typeface="Times New Roman" pitchFamily="18" charset="0"/>
                <a:cs typeface="Times New Roman" pitchFamily="18" charset="0"/>
              </a:rPr>
              <a:t> candles.  Avoid glaring.</a:t>
            </a:r>
          </a:p>
          <a:p>
            <a:pPr algn="just">
              <a:lnSpc>
                <a:spcPct val="150000"/>
              </a:lnSpc>
            </a:pPr>
            <a:r>
              <a:rPr lang="en-US" sz="2800" dirty="0" smtClean="0">
                <a:latin typeface="Times New Roman" pitchFamily="18" charset="0"/>
                <a:cs typeface="Times New Roman" pitchFamily="18" charset="0"/>
              </a:rPr>
              <a:t>Distribution of light should be uniform.</a:t>
            </a: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4406681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r>
              <a:rPr lang="en-US" sz="3200" dirty="0" smtClean="0">
                <a:solidFill>
                  <a:srgbClr val="FF0000"/>
                </a:solidFill>
                <a:latin typeface="Times New Roman" pitchFamily="18" charset="0"/>
                <a:cs typeface="Times New Roman" pitchFamily="18" charset="0"/>
              </a:rPr>
              <a:t>NOISE</a:t>
            </a:r>
            <a:endParaRPr lang="en-US" sz="32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a:bodyPr>
          <a:lstStyle/>
          <a:p>
            <a:pPr algn="just">
              <a:lnSpc>
                <a:spcPct val="200000"/>
              </a:lnSpc>
            </a:pPr>
            <a:r>
              <a:rPr lang="en-US" sz="2800" dirty="0" smtClean="0">
                <a:latin typeface="Times New Roman" pitchFamily="18" charset="0"/>
                <a:cs typeface="Times New Roman" pitchFamily="18" charset="0"/>
              </a:rPr>
              <a:t>Peoples are living today in very noisy environment.</a:t>
            </a:r>
          </a:p>
          <a:p>
            <a:pPr algn="just">
              <a:lnSpc>
                <a:spcPct val="200000"/>
              </a:lnSpc>
            </a:pPr>
            <a:r>
              <a:rPr lang="en-US" sz="2800" dirty="0" smtClean="0">
                <a:latin typeface="Times New Roman" pitchFamily="18" charset="0"/>
                <a:cs typeface="Times New Roman" pitchFamily="18" charset="0"/>
              </a:rPr>
              <a:t>Replace noise machine with specially designed ones.</a:t>
            </a:r>
          </a:p>
          <a:p>
            <a:pPr algn="just">
              <a:lnSpc>
                <a:spcPct val="200000"/>
              </a:lnSpc>
            </a:pPr>
            <a:r>
              <a:rPr lang="en-US" sz="2800" dirty="0" smtClean="0">
                <a:latin typeface="Times New Roman" pitchFamily="18" charset="0"/>
                <a:cs typeface="Times New Roman" pitchFamily="18" charset="0"/>
              </a:rPr>
              <a:t>Build walls and rooms with sound absorbing material.</a:t>
            </a:r>
          </a:p>
          <a:p>
            <a:pPr algn="just">
              <a:lnSpc>
                <a:spcPct val="200000"/>
              </a:lnSpc>
            </a:pPr>
            <a:r>
              <a:rPr lang="en-US" sz="2800" dirty="0" smtClean="0">
                <a:latin typeface="Times New Roman" pitchFamily="18" charset="0"/>
                <a:cs typeface="Times New Roman" pitchFamily="18" charset="0"/>
              </a:rPr>
              <a:t>Use ear phones.</a:t>
            </a:r>
          </a:p>
          <a:p>
            <a:pPr algn="just">
              <a:lnSpc>
                <a:spcPct val="200000"/>
              </a:lnSpc>
            </a:pPr>
            <a:r>
              <a:rPr lang="en-US" sz="2800" dirty="0" smtClean="0">
                <a:latin typeface="Times New Roman" pitchFamily="18" charset="0"/>
                <a:cs typeface="Times New Roman" pitchFamily="18" charset="0"/>
              </a:rPr>
              <a:t>Educate people by demarking noise zones.</a:t>
            </a: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39123408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dirty="0" smtClean="0">
                <a:solidFill>
                  <a:srgbClr val="FF0000"/>
                </a:solidFill>
                <a:latin typeface="Times New Roman" pitchFamily="18" charset="0"/>
                <a:cs typeface="Times New Roman" pitchFamily="18" charset="0"/>
              </a:rPr>
              <a:t>DISPOSAL OF HUMAN WASTE</a:t>
            </a:r>
            <a:endParaRPr lang="en-US" sz="28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5181600"/>
          </a:xfrm>
        </p:spPr>
        <p:txBody>
          <a:bodyPr>
            <a:normAutofit/>
          </a:bodyPr>
          <a:lstStyle/>
          <a:p>
            <a:pPr algn="just">
              <a:lnSpc>
                <a:spcPct val="150000"/>
              </a:lnSpc>
            </a:pPr>
            <a:r>
              <a:rPr lang="en-US" sz="2800" dirty="0" smtClean="0">
                <a:latin typeface="Times New Roman" pitchFamily="18" charset="0"/>
                <a:cs typeface="Times New Roman" pitchFamily="18" charset="0"/>
              </a:rPr>
              <a:t>Disposal of human and animal waste is the major problem in India. Separate the waste material i.e. dry waste and wet waste and hospital waste.</a:t>
            </a:r>
          </a:p>
          <a:p>
            <a:pPr algn="just">
              <a:lnSpc>
                <a:spcPct val="150000"/>
              </a:lnSpc>
            </a:pPr>
            <a:r>
              <a:rPr lang="en-US" sz="2800" dirty="0" smtClean="0">
                <a:latin typeface="Times New Roman" pitchFamily="18" charset="0"/>
                <a:cs typeface="Times New Roman" pitchFamily="18" charset="0"/>
              </a:rPr>
              <a:t>Use bags and dustbin with cover for waste.</a:t>
            </a:r>
          </a:p>
          <a:p>
            <a:pPr algn="just">
              <a:lnSpc>
                <a:spcPct val="150000"/>
              </a:lnSpc>
            </a:pPr>
            <a:r>
              <a:rPr lang="en-US" sz="2800" dirty="0" smtClean="0">
                <a:latin typeface="Times New Roman" pitchFamily="18" charset="0"/>
                <a:cs typeface="Times New Roman" pitchFamily="18" charset="0"/>
              </a:rPr>
              <a:t>Don’t put infant excreta in waste.</a:t>
            </a:r>
          </a:p>
          <a:p>
            <a:pPr algn="just">
              <a:lnSpc>
                <a:spcPct val="150000"/>
              </a:lnSpc>
            </a:pPr>
            <a:r>
              <a:rPr lang="en-US" sz="2800" dirty="0" smtClean="0">
                <a:latin typeface="Times New Roman" pitchFamily="18" charset="0"/>
                <a:cs typeface="Times New Roman" pitchFamily="18" charset="0"/>
              </a:rPr>
              <a:t>Use proper method of incineration.</a:t>
            </a:r>
          </a:p>
          <a:p>
            <a:pPr algn="just">
              <a:lnSpc>
                <a:spcPct val="150000"/>
              </a:lnSpc>
            </a:pPr>
            <a:r>
              <a:rPr lang="en-US" sz="2800" dirty="0" smtClean="0">
                <a:latin typeface="Times New Roman" pitchFamily="18" charset="0"/>
                <a:cs typeface="Times New Roman" pitchFamily="18" charset="0"/>
              </a:rPr>
              <a:t>Follow kitchen gardening.</a:t>
            </a: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17894920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r>
              <a:rPr lang="en-US" sz="2800" dirty="0" smtClean="0">
                <a:solidFill>
                  <a:srgbClr val="FF0000"/>
                </a:solidFill>
                <a:latin typeface="Times New Roman" pitchFamily="18" charset="0"/>
                <a:cs typeface="Times New Roman" pitchFamily="18" charset="0"/>
              </a:rPr>
              <a:t>FOOD  SANITATION</a:t>
            </a:r>
            <a:endParaRPr lang="en-US" sz="28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Autofit/>
          </a:bodyPr>
          <a:lstStyle/>
          <a:p>
            <a:pPr algn="just">
              <a:lnSpc>
                <a:spcPct val="150000"/>
              </a:lnSpc>
            </a:pPr>
            <a:r>
              <a:rPr lang="en-US" sz="2800" dirty="0" smtClean="0">
                <a:latin typeface="Times New Roman" pitchFamily="18" charset="0"/>
                <a:cs typeface="Times New Roman" pitchFamily="18" charset="0"/>
              </a:rPr>
              <a:t>Food is another vital factor in our daily life. Cover it properly. Clean the vegetable with running water and then use it. Avoid foods from road sides.</a:t>
            </a:r>
          </a:p>
          <a:p>
            <a:pPr algn="just">
              <a:lnSpc>
                <a:spcPct val="150000"/>
              </a:lnSpc>
            </a:pPr>
            <a:r>
              <a:rPr lang="en-US" sz="2800" dirty="0" smtClean="0">
                <a:latin typeface="Times New Roman" pitchFamily="18" charset="0"/>
                <a:cs typeface="Times New Roman" pitchFamily="18" charset="0"/>
              </a:rPr>
              <a:t>Wash hands before eating.</a:t>
            </a:r>
          </a:p>
          <a:p>
            <a:pPr algn="just">
              <a:lnSpc>
                <a:spcPct val="150000"/>
              </a:lnSpc>
            </a:pPr>
            <a:r>
              <a:rPr lang="en-US" sz="2800" dirty="0" smtClean="0">
                <a:latin typeface="Times New Roman" pitchFamily="18" charset="0"/>
                <a:cs typeface="Times New Roman" pitchFamily="18" charset="0"/>
              </a:rPr>
              <a:t>Follow good cooking practices.</a:t>
            </a:r>
          </a:p>
          <a:p>
            <a:pPr algn="just">
              <a:lnSpc>
                <a:spcPct val="150000"/>
              </a:lnSpc>
            </a:pPr>
            <a:r>
              <a:rPr lang="en-US" sz="2800" dirty="0" smtClean="0">
                <a:latin typeface="Times New Roman" pitchFamily="18" charset="0"/>
                <a:cs typeface="Times New Roman" pitchFamily="18" charset="0"/>
              </a:rPr>
              <a:t>Eat fresh foods and daily prepared food.</a:t>
            </a:r>
          </a:p>
          <a:p>
            <a:pPr algn="just">
              <a:lnSpc>
                <a:spcPct val="150000"/>
              </a:lnSpc>
            </a:pPr>
            <a:r>
              <a:rPr lang="en-US" sz="2800" dirty="0" smtClean="0">
                <a:latin typeface="Times New Roman" pitchFamily="18" charset="0"/>
                <a:cs typeface="Times New Roman" pitchFamily="18" charset="0"/>
              </a:rPr>
              <a:t>Control flies, rodents in the homes.</a:t>
            </a: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17890574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dirty="0" smtClean="0">
                <a:solidFill>
                  <a:srgbClr val="FF0000"/>
                </a:solidFill>
                <a:latin typeface="Times New Roman" pitchFamily="18" charset="0"/>
                <a:cs typeface="Times New Roman" pitchFamily="18" charset="0"/>
              </a:rPr>
              <a:t>CLIMATE</a:t>
            </a:r>
            <a:endParaRPr lang="en-US" sz="28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a:bodyPr>
          <a:lstStyle/>
          <a:p>
            <a:pPr algn="just">
              <a:lnSpc>
                <a:spcPct val="150000"/>
              </a:lnSpc>
            </a:pPr>
            <a:r>
              <a:rPr lang="en-US" sz="2800" dirty="0" smtClean="0">
                <a:latin typeface="Times New Roman" pitchFamily="18" charset="0"/>
                <a:cs typeface="Times New Roman" pitchFamily="18" charset="0"/>
              </a:rPr>
              <a:t>Climate also plays an important role in environment. According to climate we have to change our life style.</a:t>
            </a:r>
          </a:p>
          <a:p>
            <a:pPr algn="just">
              <a:lnSpc>
                <a:spcPct val="150000"/>
              </a:lnSpc>
            </a:pPr>
            <a:r>
              <a:rPr lang="en-US" sz="2800" dirty="0" smtClean="0">
                <a:latin typeface="Times New Roman" pitchFamily="18" charset="0"/>
                <a:cs typeface="Times New Roman" pitchFamily="18" charset="0"/>
              </a:rPr>
              <a:t>In cold season use woolen clothes.</a:t>
            </a:r>
          </a:p>
          <a:p>
            <a:pPr algn="just">
              <a:lnSpc>
                <a:spcPct val="150000"/>
              </a:lnSpc>
            </a:pPr>
            <a:r>
              <a:rPr lang="en-US" sz="2800" dirty="0" smtClean="0">
                <a:latin typeface="Times New Roman" pitchFamily="18" charset="0"/>
                <a:cs typeface="Times New Roman" pitchFamily="18" charset="0"/>
              </a:rPr>
              <a:t>In summer use white clothes.</a:t>
            </a: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25534473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en-US" sz="3200" dirty="0" smtClean="0">
                <a:solidFill>
                  <a:srgbClr val="FF0000"/>
                </a:solidFill>
                <a:latin typeface="Times New Roman" pitchFamily="18" charset="0"/>
                <a:cs typeface="Times New Roman" pitchFamily="18" charset="0"/>
              </a:rPr>
              <a:t>PERSONAL  HYGIENE</a:t>
            </a:r>
            <a:endParaRPr lang="en-US" sz="32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152400" y="990600"/>
            <a:ext cx="8534400" cy="5638800"/>
          </a:xfrm>
        </p:spPr>
        <p:txBody>
          <a:bodyPr>
            <a:noAutofit/>
          </a:bodyPr>
          <a:lstStyle/>
          <a:p>
            <a:pPr algn="just">
              <a:lnSpc>
                <a:spcPct val="150000"/>
              </a:lnSpc>
              <a:buFont typeface="Wingdings" pitchFamily="2" charset="2"/>
              <a:buChar char="§"/>
            </a:pPr>
            <a:r>
              <a:rPr lang="en-US" sz="2800" dirty="0" smtClean="0">
                <a:latin typeface="Times New Roman" pitchFamily="18" charset="0"/>
                <a:cs typeface="Times New Roman" pitchFamily="18" charset="0"/>
              </a:rPr>
              <a:t>Take daily bath.</a:t>
            </a:r>
          </a:p>
          <a:p>
            <a:pPr algn="just">
              <a:lnSpc>
                <a:spcPct val="150000"/>
              </a:lnSpc>
              <a:buFont typeface="Wingdings" pitchFamily="2" charset="2"/>
              <a:buChar char="§"/>
            </a:pPr>
            <a:r>
              <a:rPr lang="en-US" sz="2800" dirty="0" smtClean="0">
                <a:latin typeface="Times New Roman" pitchFamily="18" charset="0"/>
                <a:cs typeface="Times New Roman" pitchFamily="18" charset="0"/>
              </a:rPr>
              <a:t>Use clean clothes.</a:t>
            </a:r>
          </a:p>
          <a:p>
            <a:pPr algn="just">
              <a:lnSpc>
                <a:spcPct val="150000"/>
              </a:lnSpc>
              <a:buFont typeface="Wingdings" pitchFamily="2" charset="2"/>
              <a:buChar char="§"/>
            </a:pPr>
            <a:r>
              <a:rPr lang="en-US" sz="2800" dirty="0" smtClean="0">
                <a:latin typeface="Times New Roman" pitchFamily="18" charset="0"/>
                <a:cs typeface="Times New Roman" pitchFamily="18" charset="0"/>
              </a:rPr>
              <a:t>Do exercise in morning.</a:t>
            </a:r>
          </a:p>
          <a:p>
            <a:pPr algn="just">
              <a:lnSpc>
                <a:spcPct val="150000"/>
              </a:lnSpc>
              <a:buFont typeface="Wingdings" pitchFamily="2" charset="2"/>
              <a:buChar char="§"/>
            </a:pPr>
            <a:r>
              <a:rPr lang="en-US" sz="2800" dirty="0" smtClean="0">
                <a:latin typeface="Times New Roman" pitchFamily="18" charset="0"/>
                <a:cs typeface="Times New Roman" pitchFamily="18" charset="0"/>
              </a:rPr>
              <a:t>Follow good health habits.</a:t>
            </a:r>
          </a:p>
          <a:p>
            <a:pPr algn="just">
              <a:lnSpc>
                <a:spcPct val="150000"/>
              </a:lnSpc>
              <a:buFont typeface="Wingdings" pitchFamily="2" charset="2"/>
              <a:buChar char="§"/>
            </a:pPr>
            <a:r>
              <a:rPr lang="en-US" sz="2800" dirty="0" smtClean="0">
                <a:latin typeface="Times New Roman" pitchFamily="18" charset="0"/>
                <a:cs typeface="Times New Roman" pitchFamily="18" charset="0"/>
              </a:rPr>
              <a:t>Wash hands after defecation.</a:t>
            </a:r>
          </a:p>
          <a:p>
            <a:pPr algn="just">
              <a:lnSpc>
                <a:spcPct val="150000"/>
              </a:lnSpc>
              <a:buFont typeface="Wingdings" pitchFamily="2" charset="2"/>
              <a:buChar char="§"/>
            </a:pPr>
            <a:r>
              <a:rPr lang="en-US" sz="2800" dirty="0" smtClean="0">
                <a:latin typeface="Times New Roman" pitchFamily="18" charset="0"/>
                <a:cs typeface="Times New Roman" pitchFamily="18" charset="0"/>
              </a:rPr>
              <a:t>Pray to God.</a:t>
            </a:r>
          </a:p>
          <a:p>
            <a:pPr algn="just">
              <a:lnSpc>
                <a:spcPct val="150000"/>
              </a:lnSpc>
              <a:buFont typeface="Wingdings" pitchFamily="2" charset="2"/>
              <a:buChar char="§"/>
            </a:pPr>
            <a:r>
              <a:rPr lang="en-US" sz="2800" dirty="0" smtClean="0">
                <a:latin typeface="Times New Roman" pitchFamily="18" charset="0"/>
                <a:cs typeface="Times New Roman" pitchFamily="18" charset="0"/>
              </a:rPr>
              <a:t>Eat nutritious food everyday.</a:t>
            </a:r>
          </a:p>
          <a:p>
            <a:pPr algn="just">
              <a:lnSpc>
                <a:spcPct val="150000"/>
              </a:lnSpc>
              <a:buFont typeface="Wingdings" pitchFamily="2" charset="2"/>
              <a:buChar char="§"/>
            </a:pPr>
            <a:r>
              <a:rPr lang="en-US" sz="2800" dirty="0" smtClean="0">
                <a:latin typeface="Times New Roman" pitchFamily="18" charset="0"/>
                <a:cs typeface="Times New Roman" pitchFamily="18" charset="0"/>
              </a:rPr>
              <a:t>Avoid bad habits .</a:t>
            </a: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23195147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dirty="0" smtClean="0">
                <a:solidFill>
                  <a:srgbClr val="FF0000"/>
                </a:solidFill>
                <a:latin typeface="Times New Roman" pitchFamily="18" charset="0"/>
                <a:cs typeface="Times New Roman" pitchFamily="18" charset="0"/>
              </a:rPr>
              <a:t>ADVANTAGES</a:t>
            </a:r>
            <a:endParaRPr lang="en-US" sz="28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a:bodyPr>
          <a:lstStyle/>
          <a:p>
            <a:pPr algn="just">
              <a:lnSpc>
                <a:spcPct val="150000"/>
              </a:lnSpc>
            </a:pPr>
            <a:r>
              <a:rPr lang="en-US" sz="2800" dirty="0" smtClean="0">
                <a:latin typeface="Times New Roman" pitchFamily="18" charset="0"/>
                <a:cs typeface="Times New Roman" pitchFamily="18" charset="0"/>
              </a:rPr>
              <a:t>Reduction in sickness rate.</a:t>
            </a:r>
          </a:p>
          <a:p>
            <a:pPr algn="just">
              <a:lnSpc>
                <a:spcPct val="150000"/>
              </a:lnSpc>
            </a:pPr>
            <a:r>
              <a:rPr lang="en-US" sz="2800" dirty="0" smtClean="0">
                <a:latin typeface="Times New Roman" pitchFamily="18" charset="0"/>
                <a:cs typeface="Times New Roman" pitchFamily="18" charset="0"/>
              </a:rPr>
              <a:t>Prevent respiratory diseases and communicable diseases.</a:t>
            </a:r>
          </a:p>
          <a:p>
            <a:pPr algn="just">
              <a:lnSpc>
                <a:spcPct val="150000"/>
              </a:lnSpc>
            </a:pPr>
            <a:r>
              <a:rPr lang="en-US" sz="2800" dirty="0" smtClean="0">
                <a:latin typeface="Times New Roman" pitchFamily="18" charset="0"/>
                <a:cs typeface="Times New Roman" pitchFamily="18" charset="0"/>
              </a:rPr>
              <a:t>Avoid stress.</a:t>
            </a:r>
          </a:p>
          <a:p>
            <a:pPr algn="just">
              <a:lnSpc>
                <a:spcPct val="150000"/>
              </a:lnSpc>
            </a:pPr>
            <a:r>
              <a:rPr lang="en-US" sz="2800" dirty="0" smtClean="0">
                <a:latin typeface="Times New Roman" pitchFamily="18" charset="0"/>
                <a:cs typeface="Times New Roman" pitchFamily="18" charset="0"/>
              </a:rPr>
              <a:t>Promotion of health.</a:t>
            </a:r>
          </a:p>
          <a:p>
            <a:pPr algn="just">
              <a:lnSpc>
                <a:spcPct val="150000"/>
              </a:lnSpc>
            </a:pPr>
            <a:r>
              <a:rPr lang="en-US" sz="2800" dirty="0" smtClean="0">
                <a:latin typeface="Times New Roman" pitchFamily="18" charset="0"/>
                <a:cs typeface="Times New Roman" pitchFamily="18" charset="0"/>
              </a:rPr>
              <a:t>Healthy life style.</a:t>
            </a: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132081881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dirty="0" smtClean="0">
                <a:solidFill>
                  <a:srgbClr val="FF0000"/>
                </a:solidFill>
                <a:latin typeface="Times New Roman" pitchFamily="18" charset="0"/>
                <a:cs typeface="Times New Roman" pitchFamily="18" charset="0"/>
              </a:rPr>
              <a:t>DISADVANTAGES</a:t>
            </a:r>
            <a:endParaRPr lang="en-US" sz="28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a:bodyPr>
          <a:lstStyle/>
          <a:p>
            <a:pPr algn="just">
              <a:lnSpc>
                <a:spcPct val="150000"/>
              </a:lnSpc>
            </a:pPr>
            <a:r>
              <a:rPr lang="en-US" sz="2800" dirty="0" smtClean="0">
                <a:latin typeface="Times New Roman" pitchFamily="18" charset="0"/>
                <a:cs typeface="Times New Roman" pitchFamily="18" charset="0"/>
              </a:rPr>
              <a:t>Psychological disturbances</a:t>
            </a:r>
          </a:p>
          <a:p>
            <a:pPr algn="just">
              <a:lnSpc>
                <a:spcPct val="150000"/>
              </a:lnSpc>
            </a:pPr>
            <a:r>
              <a:rPr lang="en-US" sz="2800" dirty="0" smtClean="0">
                <a:latin typeface="Times New Roman" pitchFamily="18" charset="0"/>
                <a:cs typeface="Times New Roman" pitchFamily="18" charset="0"/>
              </a:rPr>
              <a:t>Stress, </a:t>
            </a:r>
          </a:p>
          <a:p>
            <a:pPr algn="just">
              <a:lnSpc>
                <a:spcPct val="150000"/>
              </a:lnSpc>
            </a:pPr>
            <a:r>
              <a:rPr lang="en-US" sz="2800" dirty="0" smtClean="0">
                <a:latin typeface="Times New Roman" pitchFamily="18" charset="0"/>
                <a:cs typeface="Times New Roman" pitchFamily="18" charset="0"/>
              </a:rPr>
              <a:t>HTN</a:t>
            </a:r>
          </a:p>
          <a:p>
            <a:pPr algn="just">
              <a:lnSpc>
                <a:spcPct val="150000"/>
              </a:lnSpc>
            </a:pPr>
            <a:r>
              <a:rPr lang="en-US" sz="2800" dirty="0" smtClean="0">
                <a:latin typeface="Times New Roman" pitchFamily="18" charset="0"/>
                <a:cs typeface="Times New Roman" pitchFamily="18" charset="0"/>
              </a:rPr>
              <a:t>Communicable diseases</a:t>
            </a:r>
          </a:p>
          <a:p>
            <a:pPr algn="just">
              <a:lnSpc>
                <a:spcPct val="150000"/>
              </a:lnSpc>
            </a:pPr>
            <a:r>
              <a:rPr lang="en-US" sz="2800" dirty="0" smtClean="0">
                <a:latin typeface="Times New Roman" pitchFamily="18" charset="0"/>
                <a:cs typeface="Times New Roman" pitchFamily="18" charset="0"/>
              </a:rPr>
              <a:t>Deafness due to loud noise</a:t>
            </a: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10075019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Autofit/>
          </a:bodyPr>
          <a:lstStyle/>
          <a:p>
            <a:r>
              <a:rPr lang="en-US" sz="3200" b="1" dirty="0" smtClean="0">
                <a:solidFill>
                  <a:srgbClr val="FF0000"/>
                </a:solidFill>
                <a:latin typeface="Times New Roman" pitchFamily="18" charset="0"/>
                <a:cs typeface="Times New Roman" pitchFamily="18" charset="0"/>
              </a:rPr>
              <a:t/>
            </a:r>
            <a:br>
              <a:rPr lang="en-US" sz="3200" b="1" dirty="0" smtClean="0">
                <a:solidFill>
                  <a:srgbClr val="FF0000"/>
                </a:solidFill>
                <a:latin typeface="Times New Roman" pitchFamily="18" charset="0"/>
                <a:cs typeface="Times New Roman" pitchFamily="18" charset="0"/>
              </a:rPr>
            </a:br>
            <a:r>
              <a:rPr lang="en-US" sz="3200" b="1" dirty="0" smtClean="0">
                <a:solidFill>
                  <a:srgbClr val="FF0000"/>
                </a:solidFill>
                <a:latin typeface="Times New Roman" pitchFamily="18" charset="0"/>
                <a:cs typeface="Times New Roman" pitchFamily="18" charset="0"/>
              </a:rPr>
              <a:t>Environmental acts in India</a:t>
            </a:r>
            <a:r>
              <a:rPr lang="en-US" sz="3200" dirty="0" smtClean="0">
                <a:solidFill>
                  <a:srgbClr val="FF0000"/>
                </a:solidFill>
                <a:latin typeface="Times New Roman" pitchFamily="18" charset="0"/>
                <a:cs typeface="Times New Roman" pitchFamily="18" charset="0"/>
              </a:rPr>
              <a:t/>
            </a:r>
            <a:br>
              <a:rPr lang="en-US" sz="3200" dirty="0" smtClean="0">
                <a:solidFill>
                  <a:srgbClr val="FF0000"/>
                </a:solidFill>
                <a:latin typeface="Times New Roman" pitchFamily="18" charset="0"/>
                <a:cs typeface="Times New Roman" pitchFamily="18" charset="0"/>
              </a:rPr>
            </a:br>
            <a:endParaRPr lang="en-US" sz="32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228600" y="1066800"/>
            <a:ext cx="8686800" cy="5410200"/>
          </a:xfrm>
        </p:spPr>
        <p:txBody>
          <a:bodyPr>
            <a:normAutofit/>
          </a:bodyPr>
          <a:lstStyle/>
          <a:p>
            <a:pPr lvl="0">
              <a:buNone/>
            </a:pPr>
            <a:r>
              <a:rPr lang="en-US" dirty="0" smtClean="0"/>
              <a:t> </a:t>
            </a:r>
            <a:r>
              <a:rPr lang="en-US" sz="2800" dirty="0" smtClean="0">
                <a:latin typeface="Times New Roman" pitchFamily="18" charset="0"/>
                <a:cs typeface="Times New Roman" pitchFamily="18" charset="0"/>
              </a:rPr>
              <a:t>The Air (Prevention and Control of Pollution ) Act, 1981 amended in 1988</a:t>
            </a:r>
          </a:p>
          <a:p>
            <a:pPr lvl="0"/>
            <a:r>
              <a:rPr lang="en-US" sz="2800" dirty="0" smtClean="0">
                <a:latin typeface="Times New Roman" pitchFamily="18" charset="0"/>
                <a:cs typeface="Times New Roman" pitchFamily="18" charset="0"/>
              </a:rPr>
              <a:t>The Environment Protection Act, 1986</a:t>
            </a:r>
          </a:p>
          <a:p>
            <a:pPr lvl="0"/>
            <a:r>
              <a:rPr lang="en-US" sz="2800" dirty="0" smtClean="0">
                <a:latin typeface="Times New Roman" pitchFamily="18" charset="0"/>
                <a:cs typeface="Times New Roman" pitchFamily="18" charset="0"/>
              </a:rPr>
              <a:t>The water (Prevention and Control of Pollution ) Act, 1974 amended in 1988</a:t>
            </a:r>
          </a:p>
          <a:p>
            <a:pPr lvl="0"/>
            <a:r>
              <a:rPr lang="en-US" sz="2800" dirty="0" smtClean="0">
                <a:latin typeface="Times New Roman" pitchFamily="18" charset="0"/>
                <a:cs typeface="Times New Roman" pitchFamily="18" charset="0"/>
              </a:rPr>
              <a:t>The Hazardous Waste Act, 1989</a:t>
            </a:r>
          </a:p>
          <a:p>
            <a:pPr lvl="0"/>
            <a:r>
              <a:rPr lang="en-US" sz="2800" dirty="0" smtClean="0">
                <a:latin typeface="Times New Roman" pitchFamily="18" charset="0"/>
                <a:cs typeface="Times New Roman" pitchFamily="18" charset="0"/>
              </a:rPr>
              <a:t>The Wildlife Protection Act, 1972</a:t>
            </a:r>
          </a:p>
          <a:p>
            <a:pPr lvl="0"/>
            <a:r>
              <a:rPr lang="en-US" sz="2800" dirty="0" smtClean="0">
                <a:latin typeface="Times New Roman" pitchFamily="18" charset="0"/>
                <a:cs typeface="Times New Roman" pitchFamily="18" charset="0"/>
              </a:rPr>
              <a:t>The Forest Conservation Act, 1980 amended in 1988. </a:t>
            </a:r>
          </a:p>
          <a:p>
            <a:endParaRPr lang="en-US"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rgbClr val="FF0000"/>
                </a:solidFill>
                <a:latin typeface="Times New Roman" pitchFamily="18" charset="0"/>
                <a:cs typeface="Times New Roman" pitchFamily="18" charset="0"/>
              </a:rPr>
              <a:t>Summary</a:t>
            </a:r>
            <a:endParaRPr lang="en-US" sz="3200"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371600"/>
            <a:ext cx="8229600" cy="4754563"/>
          </a:xfrm>
        </p:spPr>
        <p:txBody>
          <a:bodyPr>
            <a:normAutofit/>
          </a:bodyPr>
          <a:lstStyle/>
          <a:p>
            <a:pPr algn="just">
              <a:lnSpc>
                <a:spcPct val="200000"/>
              </a:lnSpc>
              <a:buNone/>
            </a:pPr>
            <a:r>
              <a:rPr lang="en-US" sz="2800" dirty="0" smtClean="0">
                <a:latin typeface="Times New Roman" pitchFamily="18" charset="0"/>
                <a:cs typeface="Times New Roman" pitchFamily="18" charset="0"/>
              </a:rPr>
              <a:t>   Today we have discussed about environmental sanitation and its importance.</a:t>
            </a:r>
          </a:p>
          <a:p>
            <a:pPr algn="just">
              <a:lnSpc>
                <a:spcPct val="200000"/>
              </a:lnSpc>
              <a:buNone/>
            </a:pPr>
            <a:r>
              <a:rPr lang="en-US" sz="2800" dirty="0" smtClean="0">
                <a:latin typeface="Times New Roman" pitchFamily="18" charset="0"/>
                <a:cs typeface="Times New Roman" pitchFamily="18" charset="0"/>
              </a:rPr>
              <a:t>    It is necessary to keep surrounding clean and healthy atmosphere helps the person to live healthy.</a:t>
            </a:r>
          </a:p>
          <a:p>
            <a:pPr marL="0" indent="0" algn="just">
              <a:lnSpc>
                <a:spcPct val="200000"/>
              </a:lnSpc>
              <a:buNone/>
            </a:pP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5842067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b="1" dirty="0" smtClean="0">
                <a:solidFill>
                  <a:srgbClr val="FF0000"/>
                </a:solidFill>
                <a:latin typeface="Times New Roman" pitchFamily="18" charset="0"/>
                <a:cs typeface="Times New Roman" pitchFamily="18" charset="0"/>
              </a:rPr>
              <a:t>CONCLUSION</a:t>
            </a:r>
            <a:endParaRPr lang="en-US" sz="2800"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4906963"/>
          </a:xfrm>
        </p:spPr>
        <p:txBody>
          <a:bodyPr/>
          <a:lstStyle/>
          <a:p>
            <a:pPr algn="just">
              <a:lnSpc>
                <a:spcPct val="200000"/>
              </a:lnSpc>
              <a:buNone/>
            </a:pPr>
            <a:r>
              <a:rPr lang="en-US" sz="2800" dirty="0" smtClean="0">
                <a:solidFill>
                  <a:prstClr val="black"/>
                </a:solidFill>
                <a:latin typeface="Times New Roman" pitchFamily="18" charset="0"/>
                <a:cs typeface="Times New Roman" pitchFamily="18" charset="0"/>
              </a:rPr>
              <a:t>   Today we have seen about environmental </a:t>
            </a:r>
            <a:r>
              <a:rPr lang="en-US" sz="2800" dirty="0">
                <a:solidFill>
                  <a:prstClr val="black"/>
                </a:solidFill>
                <a:latin typeface="Times New Roman" pitchFamily="18" charset="0"/>
                <a:cs typeface="Times New Roman" pitchFamily="18" charset="0"/>
              </a:rPr>
              <a:t>sanitation </a:t>
            </a:r>
            <a:r>
              <a:rPr lang="en-US" sz="2800" dirty="0" smtClean="0">
                <a:solidFill>
                  <a:prstClr val="black"/>
                </a:solidFill>
                <a:latin typeface="Times New Roman" pitchFamily="18" charset="0"/>
                <a:cs typeface="Times New Roman" pitchFamily="18" charset="0"/>
              </a:rPr>
              <a:t> is </a:t>
            </a:r>
            <a:r>
              <a:rPr lang="en-US" sz="2800" dirty="0">
                <a:solidFill>
                  <a:prstClr val="black"/>
                </a:solidFill>
                <a:latin typeface="Times New Roman" pitchFamily="18" charset="0"/>
                <a:cs typeface="Times New Roman" pitchFamily="18" charset="0"/>
              </a:rPr>
              <a:t>the control of all environment </a:t>
            </a:r>
            <a:r>
              <a:rPr lang="en-US" sz="2800" dirty="0" smtClean="0">
                <a:solidFill>
                  <a:prstClr val="black"/>
                </a:solidFill>
                <a:latin typeface="Times New Roman" pitchFamily="18" charset="0"/>
                <a:cs typeface="Times New Roman" pitchFamily="18" charset="0"/>
              </a:rPr>
              <a:t>.It is necessary to keep environment healthy to avoid communicable diseases and respiratory problems.</a:t>
            </a:r>
          </a:p>
          <a:p>
            <a:pPr algn="just">
              <a:lnSpc>
                <a:spcPct val="200000"/>
              </a:lnSpc>
              <a:buNone/>
            </a:pPr>
            <a:r>
              <a:rPr lang="en-US" sz="2800" dirty="0" smtClean="0">
                <a:solidFill>
                  <a:prstClr val="black"/>
                </a:solidFill>
                <a:latin typeface="Times New Roman" pitchFamily="18" charset="0"/>
                <a:cs typeface="Times New Roman" pitchFamily="18" charset="0"/>
              </a:rPr>
              <a:t>    I hope you all understand this topic well.</a:t>
            </a:r>
            <a:endParaRPr lang="en-US" dirty="0"/>
          </a:p>
        </p:txBody>
      </p:sp>
    </p:spTree>
    <p:extLst>
      <p:ext uri="{BB962C8B-B14F-4D97-AF65-F5344CB8AC3E}">
        <p14:creationId xmlns="" xmlns:p14="http://schemas.microsoft.com/office/powerpoint/2010/main" val="320405590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solidFill>
                  <a:srgbClr val="FF0000"/>
                </a:solidFill>
                <a:latin typeface="Times New Roman" pitchFamily="18" charset="0"/>
                <a:cs typeface="Times New Roman" pitchFamily="18" charset="0"/>
              </a:rPr>
              <a:t>ASSIGNMENT</a:t>
            </a:r>
            <a:endParaRPr lang="en-US" sz="32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algn="just">
              <a:lnSpc>
                <a:spcPct val="200000"/>
              </a:lnSpc>
            </a:pPr>
            <a:r>
              <a:rPr lang="en-US" sz="2800" dirty="0" smtClean="0">
                <a:latin typeface="Times New Roman" pitchFamily="18" charset="0"/>
                <a:cs typeface="Times New Roman" pitchFamily="18" charset="0"/>
              </a:rPr>
              <a:t>Write short note on ill effects of environmental health.</a:t>
            </a: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148681765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229600" cy="762000"/>
          </a:xfrm>
        </p:spPr>
        <p:txBody>
          <a:bodyPr>
            <a:normAutofit/>
          </a:bodyPr>
          <a:lstStyle/>
          <a:p>
            <a:r>
              <a:rPr lang="en-US" sz="2800" b="1" dirty="0" smtClean="0">
                <a:solidFill>
                  <a:srgbClr val="FF0000"/>
                </a:solidFill>
                <a:latin typeface="Times New Roman" pitchFamily="18" charset="0"/>
                <a:cs typeface="Times New Roman" pitchFamily="18" charset="0"/>
              </a:rPr>
              <a:t>BIBLIOGRAPHY</a:t>
            </a:r>
            <a:endParaRPr lang="en-US" sz="2800"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059363"/>
          </a:xfrm>
        </p:spPr>
        <p:txBody>
          <a:bodyPr>
            <a:normAutofit/>
          </a:bodyPr>
          <a:lstStyle/>
          <a:p>
            <a:pPr algn="just">
              <a:lnSpc>
                <a:spcPct val="150000"/>
              </a:lnSpc>
            </a:pPr>
            <a:r>
              <a:rPr lang="en-US" sz="2800" dirty="0" err="1" smtClean="0">
                <a:latin typeface="Times New Roman" pitchFamily="18" charset="0"/>
                <a:cs typeface="Times New Roman" pitchFamily="18" charset="0"/>
              </a:rPr>
              <a:t>K.Park</a:t>
            </a:r>
            <a:r>
              <a:rPr lang="en-US" sz="2800" dirty="0" smtClean="0">
                <a:latin typeface="Times New Roman" pitchFamily="18" charset="0"/>
                <a:cs typeface="Times New Roman" pitchFamily="18" charset="0"/>
              </a:rPr>
              <a:t>. Essentials of Community Health Nursing.4</a:t>
            </a:r>
            <a:r>
              <a:rPr lang="en-US" sz="2800" baseline="30000" dirty="0" smtClean="0">
                <a:latin typeface="Times New Roman" pitchFamily="18" charset="0"/>
                <a:cs typeface="Times New Roman" pitchFamily="18" charset="0"/>
              </a:rPr>
              <a:t>th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Edi.M</a:t>
            </a:r>
            <a:r>
              <a:rPr lang="en-US" sz="2800" dirty="0" smtClean="0">
                <a:latin typeface="Times New Roman" pitchFamily="18" charset="0"/>
                <a:cs typeface="Times New Roman" pitchFamily="18" charset="0"/>
              </a:rPr>
              <a:t>/S </a:t>
            </a:r>
            <a:r>
              <a:rPr lang="en-US" sz="2800" dirty="0" err="1" smtClean="0">
                <a:latin typeface="Times New Roman" pitchFamily="18" charset="0"/>
                <a:cs typeface="Times New Roman" pitchFamily="18" charset="0"/>
              </a:rPr>
              <a:t>Banarasidas</a:t>
            </a:r>
            <a:r>
              <a:rPr lang="en-US" sz="2800" dirty="0" smtClean="0">
                <a:latin typeface="Times New Roman" pitchFamily="18" charset="0"/>
                <a:cs typeface="Times New Roman" pitchFamily="18" charset="0"/>
              </a:rPr>
              <a:t> Bhanot.2004</a:t>
            </a:r>
          </a:p>
          <a:p>
            <a:pPr algn="just">
              <a:lnSpc>
                <a:spcPct val="150000"/>
              </a:lnSpc>
            </a:pPr>
            <a:r>
              <a:rPr lang="en-US" sz="2800" dirty="0" err="1" smtClean="0">
                <a:latin typeface="Times New Roman" pitchFamily="18" charset="0"/>
                <a:cs typeface="Times New Roman" pitchFamily="18" charset="0"/>
              </a:rPr>
              <a:t>K.Park</a:t>
            </a:r>
            <a:r>
              <a:rPr lang="en-US" sz="2800" dirty="0" smtClean="0">
                <a:latin typeface="Times New Roman" pitchFamily="18" charset="0"/>
                <a:cs typeface="Times New Roman" pitchFamily="18" charset="0"/>
              </a:rPr>
              <a:t> Preventive and social Medicine.20</a:t>
            </a:r>
            <a:r>
              <a:rPr lang="en-US" sz="2800" baseline="30000" dirty="0" smtClean="0">
                <a:latin typeface="Times New Roman" pitchFamily="18" charset="0"/>
                <a:cs typeface="Times New Roman" pitchFamily="18" charset="0"/>
              </a:rPr>
              <a:t>th</a:t>
            </a:r>
            <a:r>
              <a:rPr lang="en-US" sz="2800" dirty="0" smtClean="0">
                <a:latin typeface="Times New Roman" pitchFamily="18" charset="0"/>
                <a:cs typeface="Times New Roman" pitchFamily="18" charset="0"/>
              </a:rPr>
              <a:t> Edi.</a:t>
            </a:r>
            <a:r>
              <a:rPr lang="en-US" sz="2800" dirty="0">
                <a:solidFill>
                  <a:prstClr val="black"/>
                </a:solidFill>
                <a:latin typeface="Times New Roman" pitchFamily="18" charset="0"/>
                <a:cs typeface="Times New Roman" pitchFamily="18" charset="0"/>
              </a:rPr>
              <a:t> </a:t>
            </a:r>
            <a:r>
              <a:rPr lang="en-US" sz="2800" dirty="0" smtClean="0">
                <a:solidFill>
                  <a:prstClr val="black"/>
                </a:solidFill>
                <a:latin typeface="Times New Roman" pitchFamily="18" charset="0"/>
                <a:cs typeface="Times New Roman" pitchFamily="18" charset="0"/>
              </a:rPr>
              <a:t>M/S </a:t>
            </a:r>
            <a:r>
              <a:rPr lang="en-US" sz="2800" dirty="0" err="1">
                <a:solidFill>
                  <a:prstClr val="black"/>
                </a:solidFill>
                <a:latin typeface="Times New Roman" pitchFamily="18" charset="0"/>
                <a:cs typeface="Times New Roman" pitchFamily="18" charset="0"/>
              </a:rPr>
              <a:t>Banarasidas</a:t>
            </a:r>
            <a:r>
              <a:rPr lang="en-US" sz="2800" dirty="0">
                <a:solidFill>
                  <a:prstClr val="black"/>
                </a:solidFill>
                <a:latin typeface="Times New Roman" pitchFamily="18" charset="0"/>
                <a:cs typeface="Times New Roman" pitchFamily="18" charset="0"/>
              </a:rPr>
              <a:t> </a:t>
            </a:r>
            <a:r>
              <a:rPr lang="en-US" sz="2800" dirty="0" smtClean="0">
                <a:solidFill>
                  <a:prstClr val="black"/>
                </a:solidFill>
                <a:latin typeface="Times New Roman" pitchFamily="18" charset="0"/>
                <a:cs typeface="Times New Roman" pitchFamily="18" charset="0"/>
              </a:rPr>
              <a:t>Bhanot.2009</a:t>
            </a:r>
          </a:p>
          <a:p>
            <a:pPr algn="just">
              <a:lnSpc>
                <a:spcPct val="150000"/>
              </a:lnSpc>
            </a:pPr>
            <a:r>
              <a:rPr lang="en-US" sz="2800" dirty="0" err="1" smtClean="0">
                <a:solidFill>
                  <a:prstClr val="black"/>
                </a:solidFill>
                <a:latin typeface="Times New Roman" pitchFamily="18" charset="0"/>
                <a:cs typeface="Times New Roman" pitchFamily="18" charset="0"/>
              </a:rPr>
              <a:t>Rao</a:t>
            </a:r>
            <a:r>
              <a:rPr lang="en-US" sz="2800" dirty="0" smtClean="0">
                <a:solidFill>
                  <a:prstClr val="black"/>
                </a:solidFill>
                <a:latin typeface="Times New Roman" pitchFamily="18" charset="0"/>
                <a:cs typeface="Times New Roman" pitchFamily="18" charset="0"/>
              </a:rPr>
              <a:t>. K.S.</a:t>
            </a:r>
            <a:r>
              <a:rPr lang="en-US" sz="2800" dirty="0">
                <a:solidFill>
                  <a:prstClr val="black"/>
                </a:solidFill>
                <a:latin typeface="Times New Roman" pitchFamily="18" charset="0"/>
                <a:cs typeface="Times New Roman" pitchFamily="18" charset="0"/>
              </a:rPr>
              <a:t> Community Health Nursing.4</a:t>
            </a:r>
            <a:r>
              <a:rPr lang="en-US" sz="2800" baseline="30000" dirty="0">
                <a:solidFill>
                  <a:prstClr val="black"/>
                </a:solidFill>
                <a:latin typeface="Times New Roman" pitchFamily="18" charset="0"/>
                <a:cs typeface="Times New Roman" pitchFamily="18" charset="0"/>
              </a:rPr>
              <a:t>th</a:t>
            </a:r>
            <a:r>
              <a:rPr lang="en-US" sz="2800" dirty="0">
                <a:solidFill>
                  <a:prstClr val="black"/>
                </a:solidFill>
                <a:latin typeface="Times New Roman" pitchFamily="18" charset="0"/>
                <a:cs typeface="Times New Roman" pitchFamily="18" charset="0"/>
              </a:rPr>
              <a:t> </a:t>
            </a:r>
            <a:r>
              <a:rPr lang="en-US" sz="2800" dirty="0" smtClean="0">
                <a:solidFill>
                  <a:prstClr val="black"/>
                </a:solidFill>
                <a:latin typeface="Times New Roman" pitchFamily="18" charset="0"/>
                <a:cs typeface="Times New Roman" pitchFamily="18" charset="0"/>
              </a:rPr>
              <a:t>Edi. </a:t>
            </a:r>
            <a:r>
              <a:rPr lang="en-US" sz="2800" dirty="0" err="1" smtClean="0">
                <a:solidFill>
                  <a:prstClr val="black"/>
                </a:solidFill>
                <a:latin typeface="Times New Roman" pitchFamily="18" charset="0"/>
                <a:cs typeface="Times New Roman" pitchFamily="18" charset="0"/>
              </a:rPr>
              <a:t>B.I.Publicaton.Chennai</a:t>
            </a:r>
            <a:r>
              <a:rPr lang="en-US" sz="2800" dirty="0" smtClean="0">
                <a:solidFill>
                  <a:prstClr val="black"/>
                </a:solidFill>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algn="just">
              <a:lnSpc>
                <a:spcPct val="150000"/>
              </a:lnSpc>
            </a:pPr>
            <a:endParaRPr lang="en-US"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266577464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rinciples of community health nursing"/>
          <p:cNvPicPr>
            <a:picLocks noGrp="1" noChangeAspect="1" noChangeArrowheads="1"/>
          </p:cNvPicPr>
          <p:nvPr>
            <p:ph idx="1"/>
          </p:nvPr>
        </p:nvPicPr>
        <p:blipFill>
          <a:blip r:embed="rId2">
            <a:extLst>
              <a:ext uri="{28A0092B-C50C-407E-A947-70E740481C1C}">
                <a14:useLocalDpi xmlns="" xmlns:a14="http://schemas.microsoft.com/office/drawing/2010/main" val="0"/>
              </a:ext>
            </a:extLst>
          </a:blip>
          <a:srcRect/>
          <a:stretch>
            <a:fillRect/>
          </a:stretch>
        </p:blipFill>
        <p:spPr bwMode="auto">
          <a:xfrm>
            <a:off x="228600" y="228600"/>
            <a:ext cx="8763000" cy="62484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2529886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126</TotalTime>
  <Words>2562</Words>
  <Application>Microsoft Office PowerPoint</Application>
  <PresentationFormat>On-screen Show (4:3)</PresentationFormat>
  <Paragraphs>257</Paragraphs>
  <Slides>55</Slides>
  <Notes>0</Notes>
  <HiddenSlides>0</HiddenSlides>
  <MMClips>0</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Office Theme</vt:lpstr>
      <vt:lpstr>KRISHNA INSTITUTE OF NURSING SCIENCES, KARAD</vt:lpstr>
      <vt:lpstr>LEARNING OBJECTIVES </vt:lpstr>
      <vt:lpstr>INTRODUCTION</vt:lpstr>
      <vt:lpstr>Slide 4</vt:lpstr>
      <vt:lpstr>Slide 5</vt:lpstr>
      <vt:lpstr>Slide 6</vt:lpstr>
      <vt:lpstr> Use of the term biosphere  </vt:lpstr>
      <vt:lpstr>Slide 8</vt:lpstr>
      <vt:lpstr> Factors Effect on Biosphere </vt:lpstr>
      <vt:lpstr>Slide 10</vt:lpstr>
      <vt:lpstr>Slide 11</vt:lpstr>
      <vt:lpstr> NEED TO STUDY ENV.  ETHICS </vt:lpstr>
      <vt:lpstr>Cont-</vt:lpstr>
      <vt:lpstr> Environmental Ethics Principles  </vt:lpstr>
      <vt:lpstr>Environmental Legislation</vt:lpstr>
      <vt:lpstr>Slide 16</vt:lpstr>
      <vt:lpstr> COMPONENTS OF ENVIRNOMENTAL SANITATION </vt:lpstr>
      <vt:lpstr> WATER SANITATION  </vt:lpstr>
      <vt:lpstr>Slide 19</vt:lpstr>
      <vt:lpstr>Slide 20</vt:lpstr>
      <vt:lpstr>Slide 21</vt:lpstr>
      <vt:lpstr>Slide 22</vt:lpstr>
      <vt:lpstr> BENEFITS OF ENVIRONMENTAL SANITATION </vt:lpstr>
      <vt:lpstr> Importance of Environmental Sanitation </vt:lpstr>
      <vt:lpstr> REFUSE DISPOSAL: </vt:lpstr>
      <vt:lpstr> HOUSING  SANITATION </vt:lpstr>
      <vt:lpstr> Role of Information Technology In Environment &amp; Human Health. </vt:lpstr>
      <vt:lpstr>Slide 28</vt:lpstr>
      <vt:lpstr> Role of Information Technology in Human Health </vt:lpstr>
      <vt:lpstr>Slide 30</vt:lpstr>
      <vt:lpstr>Slide 31</vt:lpstr>
      <vt:lpstr>Slide 32</vt:lpstr>
      <vt:lpstr>Slide 33</vt:lpstr>
      <vt:lpstr>Slide 34</vt:lpstr>
      <vt:lpstr>Slide 35</vt:lpstr>
      <vt:lpstr>CONT---</vt:lpstr>
      <vt:lpstr>IMPORTANCE OF ENVIRONMENTAL HEALTH</vt:lpstr>
      <vt:lpstr>CONT--</vt:lpstr>
      <vt:lpstr>COMPONENTS OF ENVIRONMENTAL SANITATION</vt:lpstr>
      <vt:lpstr>WATER  SANITATION</vt:lpstr>
      <vt:lpstr>AIR  &amp;  VENTILATION</vt:lpstr>
      <vt:lpstr>LIGHTING</vt:lpstr>
      <vt:lpstr>NOISE</vt:lpstr>
      <vt:lpstr>DISPOSAL OF HUMAN WASTE</vt:lpstr>
      <vt:lpstr>FOOD  SANITATION</vt:lpstr>
      <vt:lpstr>CLIMATE</vt:lpstr>
      <vt:lpstr>PERSONAL  HYGIENE</vt:lpstr>
      <vt:lpstr>ADVANTAGES</vt:lpstr>
      <vt:lpstr>DISADVANTAGES</vt:lpstr>
      <vt:lpstr> Environmental acts in India </vt:lpstr>
      <vt:lpstr>Summary</vt:lpstr>
      <vt:lpstr>CONCLUSION</vt:lpstr>
      <vt:lpstr>ASSIGNMENT</vt:lpstr>
      <vt:lpstr>BIBLIOGRAPHY</vt:lpstr>
      <vt:lpstr>Slide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Akechelon</dc:creator>
  <cp:lastModifiedBy>DELL</cp:lastModifiedBy>
  <cp:revision>31</cp:revision>
  <dcterms:created xsi:type="dcterms:W3CDTF">2006-08-16T00:00:00Z</dcterms:created>
  <dcterms:modified xsi:type="dcterms:W3CDTF">2021-01-20T15:13:23Z</dcterms:modified>
</cp:coreProperties>
</file>