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3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46" y="2514600"/>
            <a:ext cx="8839200" cy="236220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Bell MT" pitchFamily="18" charset="0"/>
              </a:rPr>
              <a:t>UNIT:- 7 REGULATORY </a:t>
            </a:r>
            <a:r>
              <a:rPr lang="en-US" sz="3600" b="1" dirty="0">
                <a:latin typeface="Bell MT" pitchFamily="18" charset="0"/>
              </a:rPr>
              <a:t>BODY IN </a:t>
            </a:r>
            <a:r>
              <a:rPr lang="en-US" sz="3600" b="1" dirty="0" smtClean="0">
                <a:latin typeface="Bell MT" pitchFamily="18" charset="0"/>
              </a:rPr>
              <a:t>NURSING</a:t>
            </a:r>
            <a:br>
              <a:rPr lang="en-US" sz="3600" b="1" dirty="0" smtClean="0">
                <a:latin typeface="Bell MT" pitchFamily="18" charset="0"/>
              </a:rPr>
            </a:b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Class:-4</a:t>
            </a:r>
            <a:r>
              <a:rPr lang="en-US" sz="3600" b="1" i="1" baseline="30000" dirty="0">
                <a:solidFill>
                  <a:srgbClr val="C00000"/>
                </a:solidFill>
                <a:latin typeface="Bell MT" pitchFamily="18" charset="0"/>
              </a:rPr>
              <a:t>th</a:t>
            </a: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 Year </a:t>
            </a:r>
            <a:r>
              <a:rPr lang="en-US" sz="3600" b="1" i="1" dirty="0" err="1">
                <a:solidFill>
                  <a:srgbClr val="C00000"/>
                </a:solidFill>
                <a:latin typeface="Bell MT" pitchFamily="18" charset="0"/>
              </a:rPr>
              <a:t>B.BSc</a:t>
            </a: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. Nursing</a:t>
            </a:r>
            <a:b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</a:b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Date:- </a:t>
            </a:r>
            <a:r>
              <a:rPr lang="en-US" sz="3600" b="1" i="1" dirty="0" smtClean="0">
                <a:solidFill>
                  <a:srgbClr val="C00000"/>
                </a:solidFill>
                <a:latin typeface="Bell MT" pitchFamily="18" charset="0"/>
              </a:rPr>
              <a:t>17</a:t>
            </a:r>
            <a:r>
              <a:rPr lang="en-US" sz="3600" b="1" i="1" baseline="30000" dirty="0" smtClean="0">
                <a:solidFill>
                  <a:srgbClr val="C00000"/>
                </a:solidFill>
                <a:latin typeface="Bell MT" pitchFamily="18" charset="0"/>
              </a:rPr>
              <a:t>th</a:t>
            </a:r>
            <a:r>
              <a:rPr lang="en-US" sz="3600" b="1" i="1" dirty="0" smtClean="0">
                <a:solidFill>
                  <a:srgbClr val="C00000"/>
                </a:solidFill>
                <a:latin typeface="Bell MT" pitchFamily="18" charset="0"/>
              </a:rPr>
              <a:t> </a:t>
            </a: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October 2020</a:t>
            </a:r>
            <a:b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</a:br>
            <a:r>
              <a:rPr lang="en-US" sz="3600" b="1" i="1" dirty="0">
                <a:solidFill>
                  <a:srgbClr val="C00000"/>
                </a:solidFill>
                <a:latin typeface="Bell MT" pitchFamily="18" charset="0"/>
              </a:rPr>
              <a:t>Time:- </a:t>
            </a:r>
            <a:r>
              <a:rPr lang="en-US" sz="3600" b="1" i="1" dirty="0" smtClean="0">
                <a:solidFill>
                  <a:srgbClr val="C00000"/>
                </a:solidFill>
                <a:latin typeface="Bell MT" pitchFamily="18" charset="0"/>
              </a:rPr>
              <a:t>11to 12 Pm</a:t>
            </a:r>
            <a:endParaRPr lang="en-US" sz="3600" b="1" dirty="0">
              <a:latin typeface="Bell MT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029200"/>
            <a:ext cx="8001864" cy="1600200"/>
          </a:xfrm>
        </p:spPr>
        <p:txBody>
          <a:bodyPr/>
          <a:lstStyle/>
          <a:p>
            <a:r>
              <a:rPr lang="en-US" b="1" i="1" dirty="0">
                <a:solidFill>
                  <a:schemeClr val="tx1"/>
                </a:solidFill>
                <a:latin typeface="Bell MT" pitchFamily="18" charset="0"/>
              </a:rPr>
              <a:t>Mrs. </a:t>
            </a:r>
            <a:r>
              <a:rPr lang="en-US" b="1" i="1" dirty="0" err="1">
                <a:solidFill>
                  <a:schemeClr val="tx1"/>
                </a:solidFill>
                <a:latin typeface="Bell MT" pitchFamily="18" charset="0"/>
              </a:rPr>
              <a:t>Lekshmi</a:t>
            </a:r>
            <a:r>
              <a:rPr lang="en-US" b="1" i="1" dirty="0">
                <a:solidFill>
                  <a:schemeClr val="tx1"/>
                </a:solidFill>
                <a:latin typeface="Bell MT" pitchFamily="18" charset="0"/>
              </a:rPr>
              <a:t> S. Nair</a:t>
            </a:r>
          </a:p>
          <a:p>
            <a:r>
              <a:rPr lang="en-US" b="1" i="1" dirty="0">
                <a:solidFill>
                  <a:schemeClr val="tx1"/>
                </a:solidFill>
                <a:latin typeface="Bell MT" pitchFamily="18" charset="0"/>
              </a:rPr>
              <a:t>Assist. Professor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6776"/>
          <a:stretch/>
        </p:blipFill>
        <p:spPr bwMode="auto">
          <a:xfrm>
            <a:off x="6373090" y="876464"/>
            <a:ext cx="2466975" cy="1825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545" y="214745"/>
            <a:ext cx="8839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002060"/>
                </a:solidFill>
                <a:latin typeface="Bell MT" pitchFamily="18" charset="0"/>
              </a:rPr>
              <a:t>Krishna Institute of Nursing Sciences, Karad</a:t>
            </a:r>
            <a:endParaRPr lang="en-US" sz="4000" b="1" i="1" dirty="0">
              <a:solidFill>
                <a:srgbClr val="002060"/>
              </a:solidFill>
              <a:latin typeface="Bell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53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DEFINITION OF REGULATORY </a:t>
            </a:r>
            <a:r>
              <a:rPr lang="en-US" b="1" dirty="0" smtClean="0">
                <a:solidFill>
                  <a:srgbClr val="FF0000"/>
                </a:solidFill>
                <a:latin typeface="Bell MT" pitchFamily="18" charset="0"/>
              </a:rPr>
              <a:t>BODY IN NURSING</a:t>
            </a:r>
            <a:endParaRPr lang="en-US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latin typeface="Bell MT" pitchFamily="18" charset="0"/>
              </a:rPr>
              <a:t>	It is </a:t>
            </a:r>
            <a:r>
              <a:rPr lang="en-US" dirty="0">
                <a:latin typeface="Bell MT" pitchFamily="18" charset="0"/>
              </a:rPr>
              <a:t>the formal organization designated by a statute or an authorized government agency to implement the regulatory form and process whereby order uniformity and control are brought to the profession and its </a:t>
            </a:r>
            <a:r>
              <a:rPr lang="en-US" dirty="0" smtClean="0">
                <a:latin typeface="Bell MT" pitchFamily="18" charset="0"/>
              </a:rPr>
              <a:t>practice. </a:t>
            </a:r>
            <a:endParaRPr lang="en-US" dirty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6776"/>
          <a:stretch/>
        </p:blipFill>
        <p:spPr bwMode="auto">
          <a:xfrm>
            <a:off x="6324600" y="4572000"/>
            <a:ext cx="24669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17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Bell MT" pitchFamily="18" charset="0"/>
              </a:rPr>
              <a:t>    VITAL </a:t>
            </a:r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ROLE OF REGULATORY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10600" cy="5105400"/>
          </a:xfrm>
        </p:spPr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To support and assist professional members. </a:t>
            </a:r>
            <a:endParaRPr lang="en-US" dirty="0" smtClean="0">
              <a:latin typeface="Bell MT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Set and enforce standards of nursing </a:t>
            </a:r>
            <a:r>
              <a:rPr lang="en-US" dirty="0" smtClean="0">
                <a:latin typeface="Bell MT" pitchFamily="18" charset="0"/>
              </a:rPr>
              <a:t>practice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Monitor </a:t>
            </a:r>
            <a:r>
              <a:rPr lang="en-US" dirty="0">
                <a:latin typeface="Bell MT" pitchFamily="18" charset="0"/>
              </a:rPr>
              <a:t>and enforce standards of nursing practice 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To </a:t>
            </a:r>
            <a:r>
              <a:rPr lang="en-US" dirty="0">
                <a:latin typeface="Bell MT" pitchFamily="18" charset="0"/>
              </a:rPr>
              <a:t>ensure the publics right to quality health care service 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Monitor </a:t>
            </a:r>
            <a:r>
              <a:rPr lang="en-US" dirty="0">
                <a:latin typeface="Bell MT" pitchFamily="18" charset="0"/>
              </a:rPr>
              <a:t>and enforce standards for nursing education </a:t>
            </a:r>
            <a:endParaRPr lang="en-US" dirty="0" smtClean="0">
              <a:latin typeface="Bell MT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Set the requirement for registration of nursing professionals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6776"/>
          <a:stretch/>
        </p:blipFill>
        <p:spPr bwMode="auto">
          <a:xfrm>
            <a:off x="214744" y="152400"/>
            <a:ext cx="169025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453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MAJOR TYPES OF REGULATING BODIES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International council for nurses.(</a:t>
            </a:r>
            <a:r>
              <a:rPr lang="en-US" dirty="0" smtClean="0">
                <a:latin typeface="Bell MT" pitchFamily="18" charset="0"/>
              </a:rPr>
              <a:t>ICN)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American </a:t>
            </a:r>
            <a:r>
              <a:rPr lang="en-US" dirty="0">
                <a:latin typeface="Bell MT" pitchFamily="18" charset="0"/>
              </a:rPr>
              <a:t>nurse association (ANA)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Indian </a:t>
            </a:r>
            <a:r>
              <a:rPr lang="en-US" dirty="0">
                <a:latin typeface="Bell MT" pitchFamily="18" charset="0"/>
              </a:rPr>
              <a:t>nursing council.(INC)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State </a:t>
            </a:r>
            <a:r>
              <a:rPr lang="en-US" dirty="0">
                <a:latin typeface="Bell MT" pitchFamily="18" charset="0"/>
              </a:rPr>
              <a:t>nursing council (SNC)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Trained </a:t>
            </a:r>
            <a:r>
              <a:rPr lang="en-US" dirty="0">
                <a:latin typeface="Bell MT" pitchFamily="18" charset="0"/>
              </a:rPr>
              <a:t>nurse association of I</a:t>
            </a:r>
            <a:r>
              <a:rPr lang="en-US" dirty="0" smtClean="0">
                <a:latin typeface="Bell MT" pitchFamily="18" charset="0"/>
              </a:rPr>
              <a:t>ndia </a:t>
            </a:r>
            <a:r>
              <a:rPr lang="en-US" dirty="0">
                <a:latin typeface="Bell MT" pitchFamily="18" charset="0"/>
              </a:rPr>
              <a:t>(</a:t>
            </a:r>
            <a:r>
              <a:rPr lang="en-US" dirty="0" smtClean="0">
                <a:latin typeface="Bell MT" pitchFamily="18" charset="0"/>
              </a:rPr>
              <a:t>TNAI)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Student </a:t>
            </a:r>
            <a:r>
              <a:rPr lang="en-US" dirty="0">
                <a:latin typeface="Bell MT" pitchFamily="18" charset="0"/>
              </a:rPr>
              <a:t>nursing association (SNA)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6776"/>
          <a:stretch/>
        </p:blipFill>
        <p:spPr bwMode="auto">
          <a:xfrm>
            <a:off x="7010400" y="5029200"/>
            <a:ext cx="1905000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12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066800"/>
            <a:ext cx="60198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854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INTERNATIONAL COUNCIL FOR NURSES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54864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The </a:t>
            </a:r>
            <a:r>
              <a:rPr lang="en-US" sz="2800" dirty="0">
                <a:latin typeface="Bell MT" pitchFamily="18" charset="0"/>
              </a:rPr>
              <a:t>international council of nurse ,founded </a:t>
            </a:r>
            <a:endParaRPr lang="en-US" sz="2800" dirty="0" smtClean="0">
              <a:latin typeface="Bell MT" pitchFamily="18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Bell MT" pitchFamily="18" charset="0"/>
              </a:rPr>
              <a:t>in </a:t>
            </a:r>
            <a:r>
              <a:rPr lang="en-US" sz="2800" dirty="0">
                <a:latin typeface="Bell MT" pitchFamily="18" charset="0"/>
              </a:rPr>
              <a:t>1899 </a:t>
            </a:r>
            <a:r>
              <a:rPr lang="en-US" sz="2800" dirty="0" smtClean="0">
                <a:latin typeface="Bell MT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It </a:t>
            </a:r>
            <a:r>
              <a:rPr lang="en-US" sz="2800" dirty="0">
                <a:latin typeface="Bell MT" pitchFamily="18" charset="0"/>
              </a:rPr>
              <a:t>is a federation of non political and self –governing national nurses </a:t>
            </a:r>
            <a:r>
              <a:rPr lang="en-US" sz="2800" dirty="0" smtClean="0">
                <a:latin typeface="Bell MT" pitchFamily="18" charset="0"/>
              </a:rPr>
              <a:t>association.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The </a:t>
            </a:r>
            <a:r>
              <a:rPr lang="en-US" sz="2800" dirty="0">
                <a:latin typeface="Bell MT" pitchFamily="18" charset="0"/>
              </a:rPr>
              <a:t>head quarters are in Geneva Switzerland . </a:t>
            </a:r>
            <a:endParaRPr lang="en-US" sz="2800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The </a:t>
            </a:r>
            <a:r>
              <a:rPr lang="en-US" sz="2800" dirty="0">
                <a:latin typeface="Bell MT" pitchFamily="18" charset="0"/>
              </a:rPr>
              <a:t>main purpose of the ICN is to provide a mean through which the national association can share their interest in the promotion of health and care of the </a:t>
            </a:r>
            <a:r>
              <a:rPr lang="en-US" sz="2800" dirty="0" smtClean="0">
                <a:latin typeface="Bell MT" pitchFamily="18" charset="0"/>
              </a:rPr>
              <a:t>sick.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World’s </a:t>
            </a:r>
            <a:r>
              <a:rPr lang="en-US" sz="2800" dirty="0">
                <a:latin typeface="Bell MT" pitchFamily="18" charset="0"/>
              </a:rPr>
              <a:t>first largest international organization for health </a:t>
            </a:r>
            <a:endParaRPr lang="en-US" sz="2800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Represents </a:t>
            </a:r>
            <a:r>
              <a:rPr lang="en-US" sz="2800" dirty="0">
                <a:latin typeface="Bell MT" pitchFamily="18" charset="0"/>
              </a:rPr>
              <a:t>16 million international nurse </a:t>
            </a:r>
            <a:endParaRPr lang="en-US" sz="2800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Bell MT" pitchFamily="18" charset="0"/>
              </a:rPr>
              <a:t>130 </a:t>
            </a:r>
            <a:r>
              <a:rPr lang="en-US" sz="2800" dirty="0">
                <a:latin typeface="Bell MT" pitchFamily="18" charset="0"/>
              </a:rPr>
              <a:t>national nurse organization 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762000"/>
            <a:ext cx="1600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731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OBJECTIVE OF ICN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Quality nursing care for </a:t>
            </a:r>
            <a:r>
              <a:rPr lang="en-US" dirty="0" smtClean="0">
                <a:latin typeface="Bell MT" pitchFamily="18" charset="0"/>
              </a:rPr>
              <a:t>all. </a:t>
            </a:r>
          </a:p>
          <a:p>
            <a:r>
              <a:rPr lang="en-US" dirty="0" smtClean="0">
                <a:latin typeface="Bell MT" pitchFamily="18" charset="0"/>
              </a:rPr>
              <a:t>Sound </a:t>
            </a:r>
            <a:r>
              <a:rPr lang="en-US" dirty="0">
                <a:latin typeface="Bell MT" pitchFamily="18" charset="0"/>
              </a:rPr>
              <a:t>health policies("decisions, plans, and actions that are undertaken to achieve specific healthcare goals within a </a:t>
            </a:r>
            <a:r>
              <a:rPr lang="en-US" dirty="0" smtClean="0">
                <a:latin typeface="Bell MT" pitchFamily="18" charset="0"/>
              </a:rPr>
              <a:t>society)</a:t>
            </a:r>
          </a:p>
          <a:p>
            <a:r>
              <a:rPr lang="en-US" dirty="0" smtClean="0">
                <a:latin typeface="Bell MT" pitchFamily="18" charset="0"/>
              </a:rPr>
              <a:t>Advancement </a:t>
            </a:r>
            <a:r>
              <a:rPr lang="en-US" dirty="0">
                <a:latin typeface="Bell MT" pitchFamily="18" charset="0"/>
              </a:rPr>
              <a:t>of nursing knowledge </a:t>
            </a:r>
          </a:p>
          <a:p>
            <a:r>
              <a:rPr lang="en-US" dirty="0" smtClean="0">
                <a:latin typeface="Bell MT" pitchFamily="18" charset="0"/>
              </a:rPr>
              <a:t>Competent</a:t>
            </a:r>
            <a:r>
              <a:rPr lang="en-US" dirty="0">
                <a:latin typeface="Bell MT" pitchFamily="18" charset="0"/>
              </a:rPr>
              <a:t>&amp; satisfied work force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04800"/>
            <a:ext cx="1600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87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FUNCTION OF ICN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z="3500" dirty="0">
                <a:latin typeface="Bell MT" pitchFamily="18" charset="0"/>
              </a:rPr>
              <a:t>To promote the development of strong national nurses association . </a:t>
            </a:r>
            <a:endParaRPr lang="en-US" sz="3500" dirty="0" smtClean="0">
              <a:latin typeface="Bell MT" pitchFamily="18" charset="0"/>
            </a:endParaRPr>
          </a:p>
          <a:p>
            <a:r>
              <a:rPr lang="en-US" sz="3500" dirty="0">
                <a:latin typeface="Bell MT" pitchFamily="18" charset="0"/>
              </a:rPr>
              <a:t>I</a:t>
            </a:r>
            <a:r>
              <a:rPr lang="en-US" sz="3500" dirty="0" smtClean="0">
                <a:latin typeface="Bell MT" pitchFamily="18" charset="0"/>
              </a:rPr>
              <a:t>mprove </a:t>
            </a:r>
            <a:r>
              <a:rPr lang="en-US" sz="3500" dirty="0">
                <a:latin typeface="Bell MT" pitchFamily="18" charset="0"/>
              </a:rPr>
              <a:t>the standards of nursing and the competencies of nurses . </a:t>
            </a:r>
            <a:endParaRPr lang="en-US" sz="3500" dirty="0" smtClean="0">
              <a:latin typeface="Bell MT" pitchFamily="18" charset="0"/>
            </a:endParaRPr>
          </a:p>
          <a:p>
            <a:r>
              <a:rPr lang="en-US" sz="3500" dirty="0">
                <a:latin typeface="Bell MT" pitchFamily="18" charset="0"/>
              </a:rPr>
              <a:t>I</a:t>
            </a:r>
            <a:r>
              <a:rPr lang="en-US" sz="3500" dirty="0" smtClean="0">
                <a:latin typeface="Bell MT" pitchFamily="18" charset="0"/>
              </a:rPr>
              <a:t>mprove </a:t>
            </a:r>
            <a:r>
              <a:rPr lang="en-US" sz="3500" dirty="0">
                <a:latin typeface="Bell MT" pitchFamily="18" charset="0"/>
              </a:rPr>
              <a:t>the status of nurses with in their </a:t>
            </a:r>
            <a:r>
              <a:rPr lang="en-US" sz="3500" dirty="0" smtClean="0">
                <a:latin typeface="Bell MT" pitchFamily="18" charset="0"/>
              </a:rPr>
              <a:t>countries.</a:t>
            </a:r>
          </a:p>
          <a:p>
            <a:r>
              <a:rPr lang="en-US" sz="3500" dirty="0" smtClean="0">
                <a:latin typeface="Bell MT" pitchFamily="18" charset="0"/>
              </a:rPr>
              <a:t>To </a:t>
            </a:r>
            <a:r>
              <a:rPr lang="en-US" sz="3500" dirty="0">
                <a:latin typeface="Bell MT" pitchFamily="18" charset="0"/>
              </a:rPr>
              <a:t>serve as the authoritative voice for nurse and nursing internationally 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83127"/>
            <a:ext cx="1600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03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ANA The American Nurses Association (ANA)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itchFamily="18" charset="0"/>
              </a:rPr>
              <a:t>It is </a:t>
            </a:r>
            <a:r>
              <a:rPr lang="en-US" dirty="0">
                <a:latin typeface="Bell MT" pitchFamily="18" charset="0"/>
              </a:rPr>
              <a:t>a professional organization to advance and protect the profession of nursing.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It </a:t>
            </a:r>
            <a:r>
              <a:rPr lang="en-US" dirty="0">
                <a:latin typeface="Bell MT" pitchFamily="18" charset="0"/>
              </a:rPr>
              <a:t>started in 1896 as the Nurses Associated Alumnae and was renamed the American Nurses Association in 1911.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223164"/>
            <a:ext cx="342900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43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FUNCTION OF ANA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181600"/>
          </a:xfrm>
        </p:spPr>
        <p:txBody>
          <a:bodyPr/>
          <a:lstStyle/>
          <a:p>
            <a:r>
              <a:rPr lang="en-US" dirty="0" smtClean="0">
                <a:latin typeface="Bell MT" pitchFamily="18" charset="0"/>
              </a:rPr>
              <a:t>Establish </a:t>
            </a:r>
            <a:r>
              <a:rPr lang="en-US" dirty="0">
                <a:latin typeface="Bell MT" pitchFamily="18" charset="0"/>
              </a:rPr>
              <a:t>standards of </a:t>
            </a:r>
            <a:r>
              <a:rPr lang="en-US" dirty="0" smtClean="0">
                <a:latin typeface="Bell MT" pitchFamily="18" charset="0"/>
              </a:rPr>
              <a:t>practice, nursing </a:t>
            </a:r>
            <a:r>
              <a:rPr lang="en-US" dirty="0">
                <a:latin typeface="Bell MT" pitchFamily="18" charset="0"/>
              </a:rPr>
              <a:t>education and services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Establish </a:t>
            </a:r>
            <a:r>
              <a:rPr lang="en-US" dirty="0">
                <a:latin typeface="Bell MT" pitchFamily="18" charset="0"/>
              </a:rPr>
              <a:t>a ethical code of </a:t>
            </a:r>
            <a:r>
              <a:rPr lang="en-US" dirty="0" smtClean="0">
                <a:latin typeface="Bell MT" pitchFamily="18" charset="0"/>
              </a:rPr>
              <a:t>conduct. </a:t>
            </a:r>
          </a:p>
          <a:p>
            <a:r>
              <a:rPr lang="en-US" dirty="0" smtClean="0">
                <a:latin typeface="Bell MT" pitchFamily="18" charset="0"/>
              </a:rPr>
              <a:t>Support </a:t>
            </a:r>
            <a:r>
              <a:rPr lang="en-US" dirty="0">
                <a:latin typeface="Bell MT" pitchFamily="18" charset="0"/>
              </a:rPr>
              <a:t>systematic </a:t>
            </a:r>
            <a:r>
              <a:rPr lang="en-US" dirty="0" smtClean="0">
                <a:latin typeface="Bell MT" pitchFamily="18" charset="0"/>
              </a:rPr>
              <a:t>study, </a:t>
            </a:r>
            <a:r>
              <a:rPr lang="en-US" dirty="0">
                <a:latin typeface="Bell MT" pitchFamily="18" charset="0"/>
              </a:rPr>
              <a:t>evaluation and research in nursing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Conduct </a:t>
            </a:r>
            <a:r>
              <a:rPr lang="en-US" dirty="0">
                <a:latin typeface="Bell MT" pitchFamily="18" charset="0"/>
              </a:rPr>
              <a:t>an affirmative action program(equal opportunity for </a:t>
            </a:r>
            <a:r>
              <a:rPr lang="en-US" dirty="0" smtClean="0">
                <a:latin typeface="Bell MT" pitchFamily="18" charset="0"/>
              </a:rPr>
              <a:t>recruitment, selection, advancement </a:t>
            </a:r>
            <a:r>
              <a:rPr lang="en-US" dirty="0">
                <a:latin typeface="Bell MT" pitchFamily="18" charset="0"/>
              </a:rPr>
              <a:t>and every other term 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562600"/>
            <a:ext cx="3429000" cy="1032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7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-152400"/>
            <a:ext cx="1981200" cy="169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INDIAN NURSING COUNCIL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534400" cy="525780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The </a:t>
            </a:r>
            <a:r>
              <a:rPr lang="en-US" dirty="0">
                <a:latin typeface="Bell MT" pitchFamily="18" charset="0"/>
              </a:rPr>
              <a:t>Indian Nursing Council is a national regulatory body for nurses and nurse education in India.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It </a:t>
            </a:r>
            <a:r>
              <a:rPr lang="en-US" dirty="0">
                <a:latin typeface="Bell MT" pitchFamily="18" charset="0"/>
              </a:rPr>
              <a:t>is an autonomous body under the Government of India, Ministry of Health &amp; Family Welfare, constituted by the Central Government </a:t>
            </a:r>
            <a:r>
              <a:rPr lang="en-US" dirty="0" smtClean="0">
                <a:latin typeface="Bell MT" pitchFamily="18" charset="0"/>
              </a:rPr>
              <a:t>.</a:t>
            </a:r>
          </a:p>
          <a:p>
            <a:r>
              <a:rPr lang="en-US" dirty="0" smtClean="0">
                <a:latin typeface="Bell MT" pitchFamily="18" charset="0"/>
              </a:rPr>
              <a:t>FOUNDED</a:t>
            </a:r>
            <a:r>
              <a:rPr lang="en-US" dirty="0">
                <a:latin typeface="Bell MT" pitchFamily="18" charset="0"/>
              </a:rPr>
              <a:t>: 31st December 1947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SECTOR</a:t>
            </a:r>
            <a:r>
              <a:rPr lang="en-US" dirty="0">
                <a:latin typeface="Bell MT" pitchFamily="18" charset="0"/>
              </a:rPr>
              <a:t>: Nursing, Nurse education </a:t>
            </a:r>
          </a:p>
          <a:p>
            <a:r>
              <a:rPr lang="en-US" dirty="0" smtClean="0">
                <a:latin typeface="Bell MT" pitchFamily="18" charset="0"/>
              </a:rPr>
              <a:t>HEADQUARTERS</a:t>
            </a:r>
            <a:r>
              <a:rPr lang="en-US" dirty="0">
                <a:latin typeface="Bell MT" pitchFamily="18" charset="0"/>
              </a:rPr>
              <a:t>: NEW DELHI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AGENCY EXECUTIVE: ASHA SHARMA (VICE PRESIDENT), .T DILEEP KUMAR (PRESIDENT)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PARENT AGENCY: Ministry of Health and Family Welfare</a:t>
            </a:r>
          </a:p>
        </p:txBody>
      </p:sp>
    </p:spTree>
    <p:extLst>
      <p:ext uri="{BB962C8B-B14F-4D97-AF65-F5344CB8AC3E}">
        <p14:creationId xmlns:p14="http://schemas.microsoft.com/office/powerpoint/2010/main" val="40889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AIM OF INC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To establish a uniform standard of training for nurse midwives and health visitors 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INC is a regulatory body for nurse and nursing education in India.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To upgrade and develop the nursing education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-152400"/>
            <a:ext cx="1981200" cy="169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515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PURPOSES OF INC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Uniform </a:t>
            </a:r>
            <a:r>
              <a:rPr lang="en-US" dirty="0">
                <a:latin typeface="Bell MT" pitchFamily="18" charset="0"/>
              </a:rPr>
              <a:t>standards of education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Nurses </a:t>
            </a:r>
            <a:r>
              <a:rPr lang="en-US" dirty="0">
                <a:latin typeface="Bell MT" pitchFamily="18" charset="0"/>
              </a:rPr>
              <a:t>registration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Registration </a:t>
            </a:r>
            <a:r>
              <a:rPr lang="en-US" dirty="0">
                <a:latin typeface="Bell MT" pitchFamily="18" charset="0"/>
              </a:rPr>
              <a:t>of foreign nurses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Indian </a:t>
            </a:r>
            <a:r>
              <a:rPr lang="en-US" dirty="0">
                <a:latin typeface="Bell MT" pitchFamily="18" charset="0"/>
              </a:rPr>
              <a:t>nursing register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04800"/>
            <a:ext cx="1981200" cy="169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1243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Bell MT" pitchFamily="18" charset="0"/>
              </a:rPr>
              <a:t>FUNCTION OF INC</a:t>
            </a:r>
            <a:endParaRPr lang="en-US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>
                <a:latin typeface="Bell MT" pitchFamily="18" charset="0"/>
              </a:rPr>
              <a:t>It provide uniform standard of in nursing education and reciprocity in nursing registration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It </a:t>
            </a:r>
            <a:r>
              <a:rPr lang="en-US" dirty="0">
                <a:latin typeface="Bell MT" pitchFamily="18" charset="0"/>
              </a:rPr>
              <a:t>has authority to prescribe curriculum for nursing education in all states .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It </a:t>
            </a:r>
            <a:r>
              <a:rPr lang="en-US" dirty="0">
                <a:latin typeface="Bell MT" pitchFamily="18" charset="0"/>
              </a:rPr>
              <a:t>has authority to recognize </a:t>
            </a:r>
            <a:r>
              <a:rPr lang="en-US" dirty="0" err="1" smtClean="0">
                <a:latin typeface="Bell MT" pitchFamily="18" charset="0"/>
              </a:rPr>
              <a:t>programme</a:t>
            </a: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for nursing education or to refuse recognition of a </a:t>
            </a:r>
            <a:r>
              <a:rPr lang="en-US" dirty="0" err="1" smtClean="0">
                <a:latin typeface="Bell MT" pitchFamily="18" charset="0"/>
              </a:rPr>
              <a:t>programme</a:t>
            </a: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if it did not meet the standards required by the council .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To </a:t>
            </a:r>
            <a:r>
              <a:rPr lang="en-US" dirty="0">
                <a:latin typeface="Bell MT" pitchFamily="18" charset="0"/>
              </a:rPr>
              <a:t>provide the registration of foreign nurse and for the maintenance of the I</a:t>
            </a:r>
            <a:r>
              <a:rPr lang="en-US" dirty="0" smtClean="0">
                <a:latin typeface="Bell MT" pitchFamily="18" charset="0"/>
              </a:rPr>
              <a:t>ndian </a:t>
            </a:r>
            <a:r>
              <a:rPr lang="en-US" dirty="0">
                <a:latin typeface="Bell MT" pitchFamily="18" charset="0"/>
              </a:rPr>
              <a:t>nurses register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The </a:t>
            </a:r>
            <a:r>
              <a:rPr lang="en-US" dirty="0">
                <a:latin typeface="Bell MT" pitchFamily="18" charset="0"/>
              </a:rPr>
              <a:t>INC authorizes state nurse registration council and examining board to issue qualifying certificates 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0"/>
            <a:ext cx="1752600" cy="1540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4200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6200"/>
            <a:ext cx="1143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STATE NURSING COUNCIL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828800"/>
            <a:ext cx="8229600" cy="4525963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The state nurses and midwives council was established in 1948 under the provision of nurse and midwives act with the purpose of better training for nurses , midwives and health visitors </a:t>
            </a:r>
            <a:endParaRPr lang="en-US" dirty="0" smtClean="0">
              <a:latin typeface="Bell MT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It work as autonomous body under the government of respective state, department of health and family welfare </a:t>
            </a:r>
            <a:r>
              <a:rPr lang="en-US" dirty="0" smtClean="0">
                <a:latin typeface="Bell MT" pitchFamily="18" charset="0"/>
              </a:rPr>
              <a:t>.</a:t>
            </a:r>
            <a:endParaRPr lang="en-US" dirty="0">
              <a:latin typeface="Bell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545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FUNCTION OF SNC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Registration </a:t>
            </a:r>
            <a:r>
              <a:rPr lang="en-US" dirty="0">
                <a:latin typeface="Bell MT" pitchFamily="18" charset="0"/>
              </a:rPr>
              <a:t>and granting certificate to qualified persons to practice there profession </a:t>
            </a:r>
            <a:r>
              <a:rPr lang="en-US" dirty="0" smtClean="0">
                <a:latin typeface="Bell MT" pitchFamily="18" charset="0"/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Regulation </a:t>
            </a:r>
            <a:r>
              <a:rPr lang="en-US" dirty="0">
                <a:latin typeface="Bell MT" pitchFamily="18" charset="0"/>
              </a:rPr>
              <a:t>of training </a:t>
            </a:r>
            <a:r>
              <a:rPr lang="en-US" dirty="0" err="1">
                <a:latin typeface="Bell MT" pitchFamily="18" charset="0"/>
              </a:rPr>
              <a:t>programme</a:t>
            </a:r>
            <a:r>
              <a:rPr lang="en-US" dirty="0">
                <a:latin typeface="Bell MT" pitchFamily="18" charset="0"/>
              </a:rPr>
              <a:t> of the diploma ,graduate and post </a:t>
            </a:r>
            <a:r>
              <a:rPr lang="en-US" dirty="0" smtClean="0">
                <a:latin typeface="Bell MT" pitchFamily="18" charset="0"/>
              </a:rPr>
              <a:t>graduate.</a:t>
            </a:r>
            <a:endParaRPr lang="en-US" dirty="0">
              <a:latin typeface="Bell MT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Granting </a:t>
            </a:r>
            <a:r>
              <a:rPr lang="en-US" dirty="0">
                <a:latin typeface="Bell MT" pitchFamily="18" charset="0"/>
              </a:rPr>
              <a:t>recognition to the training institution and periodical </a:t>
            </a:r>
            <a:r>
              <a:rPr lang="en-US" dirty="0" smtClean="0">
                <a:latin typeface="Bell MT" pitchFamily="18" charset="0"/>
              </a:rPr>
              <a:t>inspection. 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Conduct </a:t>
            </a:r>
            <a:r>
              <a:rPr lang="en-US" dirty="0">
                <a:latin typeface="Bell MT" pitchFamily="18" charset="0"/>
              </a:rPr>
              <a:t>all the nursing </a:t>
            </a:r>
            <a:r>
              <a:rPr lang="en-US" dirty="0" smtClean="0">
                <a:latin typeface="Bell MT" pitchFamily="18" charset="0"/>
              </a:rPr>
              <a:t>courses.</a:t>
            </a:r>
            <a:endParaRPr lang="en-US" dirty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76200"/>
            <a:ext cx="1371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795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TRAINED NURSES ASSOCIATION OF INDIA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Bell MT" pitchFamily="18" charset="0"/>
              </a:rPr>
              <a:t>It </a:t>
            </a:r>
            <a:r>
              <a:rPr lang="en-US" dirty="0">
                <a:latin typeface="Bell MT" pitchFamily="18" charset="0"/>
              </a:rPr>
              <a:t>is national association of </a:t>
            </a:r>
            <a:r>
              <a:rPr lang="en-US" dirty="0" smtClean="0">
                <a:latin typeface="Bell MT" pitchFamily="18" charset="0"/>
              </a:rPr>
              <a:t>nurses.</a:t>
            </a: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Formed in </a:t>
            </a:r>
            <a:r>
              <a:rPr lang="en-US" b="1" dirty="0">
                <a:latin typeface="Bell MT" pitchFamily="18" charset="0"/>
              </a:rPr>
              <a:t>1905</a:t>
            </a:r>
            <a:r>
              <a:rPr lang="en-US" dirty="0">
                <a:latin typeface="Bell MT" pitchFamily="18" charset="0"/>
              </a:rPr>
              <a:t> at </a:t>
            </a:r>
            <a:r>
              <a:rPr lang="en-US" b="1" dirty="0">
                <a:latin typeface="Bell MT" pitchFamily="18" charset="0"/>
              </a:rPr>
              <a:t>LUCKNOW </a:t>
            </a:r>
            <a:r>
              <a:rPr lang="en-US" b="1" dirty="0" smtClean="0">
                <a:latin typeface="Bell MT" pitchFamily="18" charset="0"/>
              </a:rPr>
              <a:t>.</a:t>
            </a:r>
          </a:p>
          <a:p>
            <a:r>
              <a:rPr lang="en-US" b="1" dirty="0" smtClean="0">
                <a:latin typeface="Bell MT" pitchFamily="18" charset="0"/>
              </a:rPr>
              <a:t>1908 </a:t>
            </a:r>
            <a:r>
              <a:rPr lang="en-US" dirty="0" smtClean="0">
                <a:latin typeface="Bell MT" pitchFamily="18" charset="0"/>
              </a:rPr>
              <a:t>a </a:t>
            </a:r>
            <a:r>
              <a:rPr lang="en-US" dirty="0">
                <a:latin typeface="Bell MT" pitchFamily="18" charset="0"/>
              </a:rPr>
              <a:t>decision was taken to establish </a:t>
            </a:r>
            <a:r>
              <a:rPr lang="en-US" dirty="0" smtClean="0">
                <a:latin typeface="Bell MT" pitchFamily="18" charset="0"/>
              </a:rPr>
              <a:t>TNAI.</a:t>
            </a:r>
          </a:p>
          <a:p>
            <a:r>
              <a:rPr lang="en-US" dirty="0">
                <a:latin typeface="Bell MT" pitchFamily="18" charset="0"/>
              </a:rPr>
              <a:t>T</a:t>
            </a:r>
            <a:r>
              <a:rPr lang="en-US" dirty="0" smtClean="0">
                <a:latin typeface="Bell MT" pitchFamily="18" charset="0"/>
              </a:rPr>
              <a:t>he </a:t>
            </a:r>
            <a:r>
              <a:rPr lang="en-US" dirty="0">
                <a:latin typeface="Bell MT" pitchFamily="18" charset="0"/>
              </a:rPr>
              <a:t>association was inaugurated in </a:t>
            </a:r>
            <a:r>
              <a:rPr lang="en-US" b="1" dirty="0">
                <a:latin typeface="Bell MT" pitchFamily="18" charset="0"/>
              </a:rPr>
              <a:t>1909</a:t>
            </a:r>
            <a:r>
              <a:rPr lang="en-US" dirty="0">
                <a:latin typeface="Bell MT" pitchFamily="18" charset="0"/>
              </a:rPr>
              <a:t>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1912 </a:t>
            </a:r>
            <a:r>
              <a:rPr lang="en-US" dirty="0">
                <a:latin typeface="Bell MT" pitchFamily="18" charset="0"/>
              </a:rPr>
              <a:t>the TNAI got </a:t>
            </a:r>
            <a:r>
              <a:rPr lang="en-US" dirty="0" smtClean="0">
                <a:latin typeface="Bell MT" pitchFamily="18" charset="0"/>
              </a:rPr>
              <a:t>affiliated </a:t>
            </a:r>
            <a:r>
              <a:rPr lang="en-US" dirty="0">
                <a:latin typeface="Bell MT" pitchFamily="18" charset="0"/>
              </a:rPr>
              <a:t>with the ICN . </a:t>
            </a:r>
            <a:endParaRPr lang="en-US" dirty="0" smtClean="0">
              <a:latin typeface="Bell MT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4876799"/>
            <a:ext cx="2162175" cy="1974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286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rgbClr val="FF0000"/>
                </a:solidFill>
                <a:latin typeface="Bell MT" pitchFamily="18" charset="0"/>
              </a:rPr>
              <a:t>Cont</a:t>
            </a:r>
            <a:r>
              <a:rPr lang="en-US" sz="4000" b="1" dirty="0" smtClean="0">
                <a:solidFill>
                  <a:srgbClr val="FF0000"/>
                </a:solidFill>
                <a:latin typeface="Bell MT" pitchFamily="18" charset="0"/>
              </a:rPr>
              <a:t>…</a:t>
            </a:r>
            <a:endParaRPr lang="en-US" sz="4000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>
                <a:latin typeface="Bell MT" pitchFamily="18" charset="0"/>
              </a:rPr>
              <a:t>The level of organization moves to the district state and national level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Activities </a:t>
            </a:r>
            <a:r>
              <a:rPr lang="en-US" dirty="0">
                <a:latin typeface="Bell MT" pitchFamily="18" charset="0"/>
              </a:rPr>
              <a:t>and conference however are planned regularly by the state branches and provide opportunity for valuable professional participation and development of the individual member .</a:t>
            </a:r>
          </a:p>
          <a:p>
            <a:pPr algn="just">
              <a:buFont typeface="Wingdings" pitchFamily="2" charset="2"/>
              <a:buChar char="v"/>
            </a:pPr>
            <a:endParaRPr lang="en-US" dirty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579" y="0"/>
            <a:ext cx="2162174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9556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AIMS OF TNAI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Bell MT" pitchFamily="18" charset="0"/>
              </a:rPr>
              <a:t>Upgrading </a:t>
            </a:r>
            <a:r>
              <a:rPr lang="en-US" dirty="0">
                <a:latin typeface="Bell MT" pitchFamily="18" charset="0"/>
              </a:rPr>
              <a:t>development and standardization of nursing </a:t>
            </a:r>
            <a:r>
              <a:rPr lang="en-US" dirty="0" smtClean="0">
                <a:latin typeface="Bell MT" pitchFamily="18" charset="0"/>
              </a:rPr>
              <a:t>education.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Bell MT" pitchFamily="18" charset="0"/>
              </a:rPr>
              <a:t>Improvement </a:t>
            </a:r>
            <a:r>
              <a:rPr lang="en-US" dirty="0">
                <a:latin typeface="Bell MT" pitchFamily="18" charset="0"/>
              </a:rPr>
              <a:t>of living and working condition of nurse in </a:t>
            </a:r>
            <a:r>
              <a:rPr lang="en-US" dirty="0" smtClean="0">
                <a:latin typeface="Bell MT" pitchFamily="18" charset="0"/>
              </a:rPr>
              <a:t>India.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Bell MT" pitchFamily="18" charset="0"/>
              </a:rPr>
              <a:t>Registration </a:t>
            </a:r>
            <a:r>
              <a:rPr lang="en-US" dirty="0">
                <a:latin typeface="Bell MT" pitchFamily="18" charset="0"/>
              </a:rPr>
              <a:t>for qualified </a:t>
            </a:r>
            <a:r>
              <a:rPr lang="en-US" dirty="0" smtClean="0">
                <a:latin typeface="Bell MT" pitchFamily="18" charset="0"/>
              </a:rPr>
              <a:t>nurse. </a:t>
            </a:r>
            <a:endParaRPr lang="en-US" dirty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898" y="4502727"/>
            <a:ext cx="2162175" cy="1974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620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86600" cy="11430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FUNCTION OF TNAI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ell MT" pitchFamily="18" charset="0"/>
              </a:rPr>
              <a:t>Up </a:t>
            </a:r>
            <a:r>
              <a:rPr lang="en-US" dirty="0">
                <a:latin typeface="Bell MT" pitchFamily="18" charset="0"/>
              </a:rPr>
              <a:t>grading development and standardization of nursing </a:t>
            </a:r>
            <a:r>
              <a:rPr lang="en-US" dirty="0" smtClean="0">
                <a:latin typeface="Bell MT" pitchFamily="18" charset="0"/>
              </a:rPr>
              <a:t>education.</a:t>
            </a: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Improvement of living and working condition for nurse in India 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Registration for qualified nurse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It has promoted the development of courses in higher education for nurses 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It gives scholarship for nurses who wish to go on for advanced study . </a:t>
            </a:r>
            <a:endParaRPr lang="en-US" dirty="0" smtClean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1" y="6927"/>
            <a:ext cx="2057400" cy="1593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966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err="1" smtClean="0">
                <a:solidFill>
                  <a:srgbClr val="FF0000"/>
                </a:solidFill>
                <a:latin typeface="Bell MT" pitchFamily="18" charset="0"/>
              </a:rPr>
              <a:t>Cont</a:t>
            </a:r>
            <a:r>
              <a:rPr lang="en-US" b="1" dirty="0" smtClean="0">
                <a:solidFill>
                  <a:srgbClr val="FF0000"/>
                </a:solidFill>
                <a:latin typeface="Bell MT" pitchFamily="18" charset="0"/>
              </a:rPr>
              <a:t>…</a:t>
            </a:r>
            <a:endParaRPr lang="en-US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800600"/>
          </a:xfrm>
        </p:spPr>
        <p:txBody>
          <a:bodyPr/>
          <a:lstStyle/>
          <a:p>
            <a:r>
              <a:rPr lang="en-US" dirty="0">
                <a:latin typeface="Bell MT" pitchFamily="18" charset="0"/>
              </a:rPr>
              <a:t> Helped to organize the state nurse </a:t>
            </a:r>
            <a:r>
              <a:rPr lang="en-US" dirty="0" smtClean="0">
                <a:latin typeface="Bell MT" pitchFamily="18" charset="0"/>
              </a:rPr>
              <a:t>and midwives </a:t>
            </a:r>
            <a:r>
              <a:rPr lang="en-US" dirty="0">
                <a:latin typeface="Bell MT" pitchFamily="18" charset="0"/>
              </a:rPr>
              <a:t>registration council </a:t>
            </a:r>
          </a:p>
          <a:p>
            <a:r>
              <a:rPr lang="en-US" dirty="0">
                <a:latin typeface="Bell MT" pitchFamily="18" charset="0"/>
              </a:rPr>
              <a:t>Helps to develop leadership ability </a:t>
            </a:r>
          </a:p>
          <a:p>
            <a:r>
              <a:rPr lang="en-US" dirty="0">
                <a:latin typeface="Bell MT" pitchFamily="18" charset="0"/>
              </a:rPr>
              <a:t>Helps to share and solve professional problem </a:t>
            </a:r>
          </a:p>
          <a:p>
            <a:r>
              <a:rPr lang="en-US" dirty="0">
                <a:latin typeface="Bell MT" pitchFamily="18" charset="0"/>
              </a:rPr>
              <a:t>Helped to remove discrimination against male Nurse </a:t>
            </a:r>
          </a:p>
          <a:p>
            <a:r>
              <a:rPr lang="en-US" dirty="0">
                <a:latin typeface="Bell MT" pitchFamily="18" charset="0"/>
              </a:rPr>
              <a:t>Helped to improve economic condition for nurse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1" y="6927"/>
            <a:ext cx="2057400" cy="1593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654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ell MT" pitchFamily="18" charset="0"/>
              </a:rPr>
              <a:t>STUDENT NURSING ASSOCIATION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Student nurse association was established in 1929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Ms</a:t>
            </a:r>
            <a:r>
              <a:rPr lang="en-US" dirty="0">
                <a:latin typeface="Bell MT" pitchFamily="18" charset="0"/>
              </a:rPr>
              <a:t>. L.N. Jean, the nursing superintendent of General hospital , madras was instrumental in forming this </a:t>
            </a:r>
            <a:r>
              <a:rPr lang="en-US" dirty="0" smtClean="0">
                <a:latin typeface="Bell MT" pitchFamily="18" charset="0"/>
              </a:rPr>
              <a:t>association.</a:t>
            </a:r>
            <a:endParaRPr lang="en-US" dirty="0">
              <a:latin typeface="Bell MT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114800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072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OBJECTIVE OF SNA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To uphold the dignity and ideals of the profession.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Encourage leadership ability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Increase the student social contact &amp; knowledge .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 </a:t>
            </a:r>
            <a:r>
              <a:rPr lang="en-US" dirty="0">
                <a:latin typeface="Bell MT" pitchFamily="18" charset="0"/>
              </a:rPr>
              <a:t>Provide a special section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876800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43906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Bell MT" pitchFamily="18" charset="0"/>
              </a:rPr>
              <a:t>PURPOSE AND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itchFamily="18" charset="0"/>
              </a:rPr>
              <a:t>To </a:t>
            </a:r>
            <a:r>
              <a:rPr lang="en-US" dirty="0">
                <a:latin typeface="Bell MT" pitchFamily="18" charset="0"/>
              </a:rPr>
              <a:t>Help Student Nurses </a:t>
            </a:r>
            <a:r>
              <a:rPr lang="en-US" dirty="0" smtClean="0">
                <a:latin typeface="Bell MT" pitchFamily="18" charset="0"/>
              </a:rPr>
              <a:t>To Learn </a:t>
            </a:r>
            <a:r>
              <a:rPr lang="en-US" dirty="0">
                <a:latin typeface="Bell MT" pitchFamily="18" charset="0"/>
              </a:rPr>
              <a:t>How The Professional Organization Serve .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To </a:t>
            </a:r>
            <a:r>
              <a:rPr lang="en-US" dirty="0">
                <a:latin typeface="Bell MT" pitchFamily="18" charset="0"/>
              </a:rPr>
              <a:t>Promote A Close Rapport </a:t>
            </a:r>
            <a:endParaRPr lang="en-US" dirty="0" smtClean="0">
              <a:latin typeface="Bell MT" pitchFamily="18" charset="0"/>
            </a:endParaRPr>
          </a:p>
          <a:p>
            <a:r>
              <a:rPr lang="en-US" dirty="0" smtClean="0">
                <a:latin typeface="Bell MT" pitchFamily="18" charset="0"/>
              </a:rPr>
              <a:t>To </a:t>
            </a:r>
            <a:r>
              <a:rPr lang="en-US" dirty="0">
                <a:latin typeface="Bell MT" pitchFamily="18" charset="0"/>
              </a:rPr>
              <a:t>Encourage Leadership Ability </a:t>
            </a:r>
            <a:r>
              <a:rPr lang="en-US" dirty="0" smtClean="0">
                <a:latin typeface="Bell MT" pitchFamily="18" charset="0"/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855" y="4876800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5726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Bell MT" pitchFamily="18" charset="0"/>
              </a:rPr>
              <a:t>PROFESSIONAL ACTIVITY</a:t>
            </a:r>
            <a:endParaRPr lang="en-US" sz="4000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Organization </a:t>
            </a:r>
            <a:r>
              <a:rPr lang="en-US" dirty="0">
                <a:latin typeface="Bell MT" pitchFamily="18" charset="0"/>
              </a:rPr>
              <a:t>of meeting and </a:t>
            </a:r>
            <a:r>
              <a:rPr lang="en-US" dirty="0" smtClean="0">
                <a:latin typeface="Bell MT" pitchFamily="18" charset="0"/>
              </a:rPr>
              <a:t>conferences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Maintenance </a:t>
            </a:r>
            <a:r>
              <a:rPr lang="en-US" dirty="0">
                <a:latin typeface="Bell MT" pitchFamily="18" charset="0"/>
              </a:rPr>
              <a:t>of SNA </a:t>
            </a:r>
            <a:r>
              <a:rPr lang="en-US" dirty="0" smtClean="0">
                <a:latin typeface="Bell MT" pitchFamily="18" charset="0"/>
              </a:rPr>
              <a:t>diary.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Exhibition 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Fund </a:t>
            </a:r>
            <a:r>
              <a:rPr lang="en-US" dirty="0">
                <a:latin typeface="Bell MT" pitchFamily="18" charset="0"/>
              </a:rPr>
              <a:t>raising </a:t>
            </a:r>
            <a:endParaRPr lang="en-US" dirty="0" smtClean="0">
              <a:latin typeface="Bell MT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Bell MT" pitchFamily="18" charset="0"/>
              </a:rPr>
              <a:t>Public </a:t>
            </a:r>
            <a:r>
              <a:rPr lang="en-US" dirty="0">
                <a:latin typeface="Bell MT" pitchFamily="18" charset="0"/>
              </a:rPr>
              <a:t>speaking and writing</a:t>
            </a:r>
          </a:p>
          <a:p>
            <a:pPr>
              <a:buFont typeface="Wingdings" pitchFamily="2" charset="2"/>
              <a:buChar char="ü"/>
            </a:pPr>
            <a:endParaRPr lang="en-US" dirty="0">
              <a:latin typeface="Bell MT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91" y="4648200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8306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Bell MT" pitchFamily="18" charset="0"/>
              </a:rPr>
              <a:t>CONCLUSION</a:t>
            </a:r>
            <a:endParaRPr lang="en-US" sz="4000" b="1" dirty="0">
              <a:solidFill>
                <a:srgbClr val="FF0000"/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99" y="1524000"/>
            <a:ext cx="8486775" cy="4525963"/>
          </a:xfrm>
        </p:spPr>
        <p:txBody>
          <a:bodyPr/>
          <a:lstStyle/>
          <a:p>
            <a:pPr algn="just">
              <a:buFont typeface="Wingdings" pitchFamily="2" charset="2"/>
              <a:buChar char="v"/>
            </a:pPr>
            <a:r>
              <a:rPr lang="en-US" dirty="0">
                <a:latin typeface="Bell MT" pitchFamily="18" charset="0"/>
              </a:rPr>
              <a:t>Regulatory bodies oversee, with almost all covering health care quality and safety and others encompassing issues related to reputation, respect and trust. </a:t>
            </a:r>
            <a:endParaRPr lang="en-US" dirty="0" smtClean="0">
              <a:latin typeface="Bell MT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latin typeface="Bell MT" pitchFamily="18" charset="0"/>
              </a:rPr>
              <a:t>These </a:t>
            </a:r>
            <a:r>
              <a:rPr lang="en-US" dirty="0">
                <a:latin typeface="Bell MT" pitchFamily="18" charset="0"/>
              </a:rPr>
              <a:t>inconsistencies have significant implications for professional mobility, patient safety and quality of care.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6776"/>
          <a:stretch/>
        </p:blipFill>
        <p:spPr bwMode="auto">
          <a:xfrm>
            <a:off x="6324600" y="5105400"/>
            <a:ext cx="246697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150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7200"/>
            <a:ext cx="87630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1818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1074</Words>
  <Application>Microsoft Office PowerPoint</Application>
  <PresentationFormat>On-screen Show (4:3)</PresentationFormat>
  <Paragraphs>124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UNIT:- 7 REGULATORY BODY IN NURSING Class:-4th Year B.BSc. Nursing Date:- 17th October 2020 Time:- 11to 12 Pm</vt:lpstr>
      <vt:lpstr>DEFINITION OF REGULATORY BODY IN NURSING</vt:lpstr>
      <vt:lpstr>    VITAL ROLE OF REGULATORY BODY</vt:lpstr>
      <vt:lpstr>MAJOR TYPES OF REGULATING BODIES</vt:lpstr>
      <vt:lpstr>PowerPoint Presentation</vt:lpstr>
      <vt:lpstr>INTERNATIONAL COUNCIL FOR NURSES</vt:lpstr>
      <vt:lpstr>OBJECTIVE OF ICN</vt:lpstr>
      <vt:lpstr>FUNCTION OF ICN</vt:lpstr>
      <vt:lpstr>ANA The American Nurses Association (ANA)</vt:lpstr>
      <vt:lpstr>FUNCTION OF ANA</vt:lpstr>
      <vt:lpstr>INDIAN NURSING COUNCIL</vt:lpstr>
      <vt:lpstr>AIM OF INC</vt:lpstr>
      <vt:lpstr>PURPOSES OF INC</vt:lpstr>
      <vt:lpstr>FUNCTION OF INC</vt:lpstr>
      <vt:lpstr>STATE NURSING COUNCIL</vt:lpstr>
      <vt:lpstr>FUNCTION OF SNC</vt:lpstr>
      <vt:lpstr>TRAINED NURSES ASSOCIATION OF INDIA</vt:lpstr>
      <vt:lpstr>Cont…</vt:lpstr>
      <vt:lpstr>AIMS OF TNAI</vt:lpstr>
      <vt:lpstr>FUNCTION OF TNAI</vt:lpstr>
      <vt:lpstr>Cont…</vt:lpstr>
      <vt:lpstr>STUDENT NURSING ASSOCIATION</vt:lpstr>
      <vt:lpstr>OBJECTIVE OF SNA</vt:lpstr>
      <vt:lpstr>PURPOSE AND FUNCTION</vt:lpstr>
      <vt:lpstr>PROFESSIONAL ACTIVITY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REGULATORY BODY IN NURSING</dc:title>
  <dc:creator>sudhish nair</dc:creator>
  <cp:lastModifiedBy>sudhish nair</cp:lastModifiedBy>
  <cp:revision>52</cp:revision>
  <dcterms:created xsi:type="dcterms:W3CDTF">2006-08-16T00:00:00Z</dcterms:created>
  <dcterms:modified xsi:type="dcterms:W3CDTF">2020-10-20T16:46:48Z</dcterms:modified>
</cp:coreProperties>
</file>