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1"/>
            <a:ext cx="7772400" cy="314325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Topic 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Group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Therapy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Class : 2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Post Basic B.Sc. Nursing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Presented By: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Mr.Ajit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Anandrao Pawar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M.Sc. Nursing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Clinical Instructor, 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KINS, Karad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Group 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92500" lnSpcReduction="20000"/>
          </a:bodyPr>
          <a:lstStyle/>
          <a:p>
            <a:pPr marL="332740" marR="5080" indent="-320040">
              <a:lnSpc>
                <a:spcPct val="90000"/>
              </a:lnSpc>
              <a:spcBef>
                <a:spcPts val="450"/>
              </a:spcBef>
              <a:buClr>
                <a:srgbClr val="DD8046"/>
              </a:buClr>
              <a:buSzPct val="60344"/>
              <a:tabLst>
                <a:tab pos="332740" algn="l"/>
              </a:tabLst>
            </a:pPr>
            <a:r>
              <a:rPr lang="en-US" spc="-10" dirty="0" smtClean="0">
                <a:latin typeface="Times New Roman" pitchFamily="18" charset="0"/>
                <a:cs typeface="Times New Roman" pitchFamily="18" charset="0"/>
              </a:rPr>
              <a:t>Group </a:t>
            </a:r>
            <a:r>
              <a:rPr lang="en-US" spc="-10" dirty="0" smtClean="0">
                <a:latin typeface="Times New Roman" pitchFamily="18" charset="0"/>
                <a:cs typeface="Times New Roman" pitchFamily="18" charset="0"/>
              </a:rPr>
              <a:t>psychotherapy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treatment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pc="20" dirty="0" smtClean="0">
                <a:latin typeface="Times New Roman" pitchFamily="18" charset="0"/>
                <a:cs typeface="Times New Roman" pitchFamily="18" charset="0"/>
              </a:rPr>
              <a:t>which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carefully  selected people who are emotionally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ill meet in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pc="-10" dirty="0" smtClean="0">
                <a:latin typeface="Times New Roman" pitchFamily="18" charset="0"/>
                <a:cs typeface="Times New Roman" pitchFamily="18" charset="0"/>
              </a:rPr>
              <a:t>group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guided </a:t>
            </a:r>
            <a:r>
              <a:rPr lang="en-US" spc="-70" dirty="0" smtClean="0">
                <a:latin typeface="Times New Roman" pitchFamily="18" charset="0"/>
                <a:cs typeface="Times New Roman" pitchFamily="18" charset="0"/>
              </a:rPr>
              <a:t>by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trained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therapist, &amp; help one another</a:t>
            </a:r>
            <a:r>
              <a:rPr lang="en-US" spc="-6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effect  personality</a:t>
            </a:r>
            <a:r>
              <a:rPr lang="en-US" spc="-6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pc="5" dirty="0" smtClean="0">
                <a:latin typeface="Times New Roman" pitchFamily="18" charset="0"/>
                <a:cs typeface="Times New Roman" pitchFamily="18" charset="0"/>
              </a:rPr>
              <a:t>change.</a:t>
            </a:r>
            <a:endParaRPr lang="en-US" spc="5" dirty="0" smtClean="0">
              <a:latin typeface="Times New Roman" pitchFamily="18" charset="0"/>
              <a:cs typeface="Times New Roman" pitchFamily="18" charset="0"/>
            </a:endParaRPr>
          </a:p>
          <a:p>
            <a:pPr marL="332740" marR="5080" indent="-320040">
              <a:lnSpc>
                <a:spcPct val="90000"/>
              </a:lnSpc>
              <a:spcBef>
                <a:spcPts val="450"/>
              </a:spcBef>
              <a:buClr>
                <a:srgbClr val="DD8046"/>
              </a:buClr>
              <a:buSzPct val="60344"/>
              <a:tabLst>
                <a:tab pos="332740" algn="l"/>
              </a:tabLst>
            </a:pP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other </a:t>
            </a:r>
            <a:r>
              <a:rPr lang="en-US" spc="-15" dirty="0" smtClean="0">
                <a:latin typeface="Times New Roman" pitchFamily="18" charset="0"/>
                <a:cs typeface="Times New Roman" pitchFamily="18" charset="0"/>
              </a:rPr>
              <a:t>word, </a:t>
            </a:r>
            <a:r>
              <a:rPr lang="en-US" spc="-10" dirty="0" smtClean="0">
                <a:latin typeface="Times New Roman" pitchFamily="18" charset="0"/>
                <a:cs typeface="Times New Roman" pitchFamily="18" charset="0"/>
              </a:rPr>
              <a:t>Group psychotherapy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treatment of  psychological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problems in </a:t>
            </a:r>
            <a:r>
              <a:rPr lang="en-US" spc="20" dirty="0" smtClean="0">
                <a:latin typeface="Times New Roman" pitchFamily="18" charset="0"/>
                <a:cs typeface="Times New Roman" pitchFamily="18" charset="0"/>
              </a:rPr>
              <a:t>which </a:t>
            </a:r>
            <a:r>
              <a:rPr lang="en-US" spc="-20" dirty="0" smtClean="0">
                <a:latin typeface="Times New Roman" pitchFamily="18" charset="0"/>
                <a:cs typeface="Times New Roman" pitchFamily="18" charset="0"/>
              </a:rPr>
              <a:t>two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or more patients 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interact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with </a:t>
            </a:r>
            <a:r>
              <a:rPr lang="en-US" spc="30" dirty="0" smtClean="0">
                <a:latin typeface="Times New Roman" pitchFamily="18" charset="0"/>
                <a:cs typeface="Times New Roman" pitchFamily="18" charset="0"/>
              </a:rPr>
              <a:t>each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other on both an emotional &amp; 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cognitive </a:t>
            </a:r>
            <a:r>
              <a:rPr lang="en-US" spc="-15" dirty="0" smtClean="0">
                <a:latin typeface="Times New Roman" pitchFamily="18" charset="0"/>
                <a:cs typeface="Times New Roman" pitchFamily="18" charset="0"/>
              </a:rPr>
              <a:t>levels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presence of one or more  psychotherapists who </a:t>
            </a:r>
            <a:r>
              <a:rPr lang="en-US" spc="10" dirty="0" smtClean="0">
                <a:latin typeface="Times New Roman" pitchFamily="18" charset="0"/>
                <a:cs typeface="Times New Roman" pitchFamily="18" charset="0"/>
              </a:rPr>
              <a:t>serve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as catalysts (the person</a:t>
            </a:r>
            <a:r>
              <a:rPr lang="en-US" spc="-19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who  can be related to or who can understand the </a:t>
            </a:r>
            <a:r>
              <a:rPr lang="en-US" spc="-10" dirty="0" smtClean="0">
                <a:latin typeface="Times New Roman" pitchFamily="18" charset="0"/>
                <a:cs typeface="Times New Roman" pitchFamily="18" charset="0"/>
              </a:rPr>
              <a:t>other’s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point of </a:t>
            </a:r>
            <a:r>
              <a:rPr lang="en-US" spc="-10" dirty="0" smtClean="0">
                <a:latin typeface="Times New Roman" pitchFamily="18" charset="0"/>
                <a:cs typeface="Times New Roman" pitchFamily="18" charset="0"/>
              </a:rPr>
              <a:t>view),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facilitators or</a:t>
            </a:r>
            <a:r>
              <a:rPr lang="en-US" spc="2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interpreters</a:t>
            </a:r>
            <a:r>
              <a:rPr lang="en-US" spc="-5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82000" cy="4525963"/>
          </a:xfrm>
        </p:spPr>
        <p:txBody>
          <a:bodyPr>
            <a:normAutofit fontScale="85000" lnSpcReduction="20000"/>
          </a:bodyPr>
          <a:lstStyle/>
          <a:p>
            <a:endParaRPr lang="en-US" dirty="0" smtClean="0">
              <a:latin typeface="Times New Roman"/>
              <a:cs typeface="Times New Roman"/>
            </a:endParaRPr>
          </a:p>
          <a:p>
            <a:r>
              <a:rPr lang="en-US" dirty="0" smtClean="0"/>
              <a:t>Intended to help people who would like to  improve their ability to cope with difficulties and  problems in their lives.</a:t>
            </a:r>
          </a:p>
          <a:p>
            <a:r>
              <a:rPr lang="en-US" dirty="0" smtClean="0"/>
              <a:t>Focuses on interpersonal interactions.</a:t>
            </a:r>
          </a:p>
          <a:p>
            <a:r>
              <a:rPr lang="en-US" dirty="0" smtClean="0"/>
              <a:t>Aims to help with solving the </a:t>
            </a:r>
            <a:r>
              <a:rPr lang="en-US" dirty="0" smtClean="0"/>
              <a:t>difficulties.</a:t>
            </a:r>
          </a:p>
          <a:p>
            <a:r>
              <a:rPr lang="en-US" dirty="0" smtClean="0"/>
              <a:t>Encourages the personal development. Members </a:t>
            </a:r>
            <a:r>
              <a:rPr lang="en-US" dirty="0" smtClean="0"/>
              <a:t>feel that</a:t>
            </a:r>
            <a:r>
              <a:rPr lang="en-US" dirty="0" smtClean="0"/>
              <a:t>	</a:t>
            </a:r>
            <a:r>
              <a:rPr lang="en-US" dirty="0" smtClean="0"/>
              <a:t> he is </a:t>
            </a:r>
            <a:r>
              <a:rPr lang="en-US" dirty="0" smtClean="0"/>
              <a:t>not </a:t>
            </a:r>
            <a:r>
              <a:rPr lang="en-US" dirty="0" smtClean="0"/>
              <a:t>alone with </a:t>
            </a:r>
            <a:r>
              <a:rPr lang="en-US" dirty="0" smtClean="0"/>
              <a:t>her/ his  problem and there are others who feel the same.</a:t>
            </a:r>
          </a:p>
          <a:p>
            <a:r>
              <a:rPr lang="en-US" dirty="0" smtClean="0"/>
              <a:t>A group can become a source of support and strength </a:t>
            </a:r>
            <a:r>
              <a:rPr lang="en-US" dirty="0" smtClean="0"/>
              <a:t>in times of stress</a:t>
            </a:r>
            <a:r>
              <a:rPr lang="en-US" dirty="0" smtClean="0"/>
              <a:t>.</a:t>
            </a: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atin typeface="Tw Cen MT"/>
                <a:cs typeface="Tw Cen MT"/>
              </a:rPr>
              <a:t>Three major kinds of </a:t>
            </a:r>
            <a:r>
              <a:rPr lang="en-US" b="1" spc="-10" dirty="0" smtClean="0">
                <a:latin typeface="Tw Cen MT"/>
                <a:cs typeface="Tw Cen MT"/>
              </a:rPr>
              <a:t>groups</a:t>
            </a:r>
            <a:r>
              <a:rPr lang="en-US" b="1" dirty="0" smtClean="0">
                <a:latin typeface="Tw Cen MT"/>
                <a:cs typeface="Tw Cen MT"/>
              </a:rPr>
              <a:t> are</a:t>
            </a:r>
            <a:r>
              <a:rPr lang="en-US" b="1" dirty="0" smtClean="0">
                <a:latin typeface="Tw Cen MT"/>
                <a:cs typeface="Tw Cen MT"/>
              </a:rPr>
              <a:t>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indent="-320040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Group</a:t>
            </a:r>
            <a:r>
              <a:rPr lang="en-US" spc="-35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Therapy</a:t>
            </a:r>
            <a:endParaRPr lang="en-US" dirty="0" smtClean="0">
              <a:latin typeface="Tw Cen MT"/>
              <a:cs typeface="Tw Cen MT"/>
            </a:endParaRPr>
          </a:p>
          <a:p>
            <a:pPr marL="332740" indent="-320040">
              <a:lnSpc>
                <a:spcPct val="100000"/>
              </a:lnSpc>
              <a:spcBef>
                <a:spcPts val="70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Therapeutic</a:t>
            </a:r>
            <a:r>
              <a:rPr lang="en-US" spc="-5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Groups</a:t>
            </a:r>
            <a:endParaRPr lang="en-US" dirty="0" smtClean="0">
              <a:latin typeface="Tw Cen MT"/>
              <a:cs typeface="Tw Cen MT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Adjunctive</a:t>
            </a:r>
            <a:r>
              <a:rPr lang="en-US" spc="-25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Groups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60344"/>
              <a:buNone/>
              <a:tabLst>
                <a:tab pos="332740" algn="l"/>
              </a:tabLst>
            </a:pPr>
            <a:r>
              <a:rPr lang="en-US" b="1" spc="-10" dirty="0" smtClean="0">
                <a:latin typeface="Tw Cen MT"/>
                <a:cs typeface="Tw Cen MT"/>
              </a:rPr>
              <a:t>Group</a:t>
            </a:r>
            <a:r>
              <a:rPr lang="en-US" b="1" spc="-35" dirty="0" smtClean="0">
                <a:latin typeface="Tw Cen MT"/>
                <a:cs typeface="Tw Cen MT"/>
              </a:rPr>
              <a:t> </a:t>
            </a:r>
            <a:r>
              <a:rPr lang="en-US" b="1" spc="-20" dirty="0" smtClean="0">
                <a:latin typeface="Tw Cen MT"/>
                <a:cs typeface="Tw Cen MT"/>
              </a:rPr>
              <a:t>Therapy:</a:t>
            </a:r>
            <a:endParaRPr lang="en-US" b="1" dirty="0" smtClean="0">
              <a:latin typeface="Tw Cen MT"/>
              <a:cs typeface="Tw Cen MT"/>
            </a:endParaRPr>
          </a:p>
          <a:p>
            <a:pPr marL="332740" marR="5080" indent="1508760">
              <a:lnSpc>
                <a:spcPct val="100000"/>
              </a:lnSpc>
              <a:spcBef>
                <a:spcPts val="700"/>
              </a:spcBef>
              <a:buNone/>
            </a:pPr>
            <a:r>
              <a:rPr lang="en-US" spc="-10" dirty="0" smtClean="0">
                <a:latin typeface="Tw Cen MT"/>
                <a:cs typeface="Tw Cen MT"/>
              </a:rPr>
              <a:t>Group Psychotherapy </a:t>
            </a:r>
            <a:r>
              <a:rPr lang="en-US" dirty="0" smtClean="0">
                <a:latin typeface="Tw Cen MT"/>
                <a:cs typeface="Tw Cen MT"/>
              </a:rPr>
              <a:t>members </a:t>
            </a:r>
            <a:r>
              <a:rPr lang="en-US" spc="-15" dirty="0" smtClean="0">
                <a:latin typeface="Tw Cen MT"/>
                <a:cs typeface="Tw Cen MT"/>
              </a:rPr>
              <a:t>gain </a:t>
            </a:r>
            <a:r>
              <a:rPr lang="en-US" dirty="0" smtClean="0">
                <a:latin typeface="Tw Cen MT"/>
                <a:cs typeface="Tw Cen MT"/>
              </a:rPr>
              <a:t>a  personal </a:t>
            </a:r>
            <a:r>
              <a:rPr lang="en-US" spc="-5" dirty="0" smtClean="0">
                <a:latin typeface="Tw Cen MT"/>
                <a:cs typeface="Tw Cen MT"/>
              </a:rPr>
              <a:t>insight, </a:t>
            </a:r>
            <a:r>
              <a:rPr lang="en-US" spc="-20" dirty="0" smtClean="0">
                <a:latin typeface="Tw Cen MT"/>
                <a:cs typeface="Tw Cen MT"/>
              </a:rPr>
              <a:t>improve </a:t>
            </a:r>
            <a:r>
              <a:rPr lang="en-US" dirty="0" smtClean="0">
                <a:latin typeface="Tw Cen MT"/>
                <a:cs typeface="Tw Cen MT"/>
              </a:rPr>
              <a:t>their interpersonal  </a:t>
            </a:r>
            <a:r>
              <a:rPr lang="en-US" spc="-10" dirty="0" smtClean="0">
                <a:latin typeface="Tw Cen MT"/>
                <a:cs typeface="Tw Cen MT"/>
              </a:rPr>
              <a:t>relationship, </a:t>
            </a:r>
            <a:r>
              <a:rPr lang="en-US" spc="10" dirty="0" smtClean="0">
                <a:latin typeface="Tw Cen MT"/>
                <a:cs typeface="Tw Cen MT"/>
              </a:rPr>
              <a:t>change </a:t>
            </a:r>
            <a:r>
              <a:rPr lang="en-US" dirty="0" smtClean="0">
                <a:latin typeface="Tw Cen MT"/>
                <a:cs typeface="Tw Cen MT"/>
              </a:rPr>
              <a:t>destructive behavior &amp; </a:t>
            </a:r>
            <a:r>
              <a:rPr lang="en-US" spc="-15" dirty="0" smtClean="0">
                <a:latin typeface="Tw Cen MT"/>
                <a:cs typeface="Tw Cen MT"/>
              </a:rPr>
              <a:t>make</a:t>
            </a:r>
            <a:r>
              <a:rPr lang="en-US" spc="-114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a  necessary </a:t>
            </a:r>
            <a:r>
              <a:rPr lang="en-US" spc="-5" dirty="0" smtClean="0">
                <a:latin typeface="Tw Cen MT"/>
                <a:cs typeface="Tw Cen MT"/>
              </a:rPr>
              <a:t>alteration in </a:t>
            </a:r>
            <a:r>
              <a:rPr lang="en-US" dirty="0" smtClean="0">
                <a:latin typeface="Tw Cen MT"/>
                <a:cs typeface="Tw Cen MT"/>
              </a:rPr>
              <a:t>their</a:t>
            </a:r>
            <a:r>
              <a:rPr lang="en-US" spc="-95" dirty="0" smtClean="0">
                <a:latin typeface="Tw Cen MT"/>
                <a:cs typeface="Tw Cen MT"/>
              </a:rPr>
              <a:t> </a:t>
            </a:r>
            <a:r>
              <a:rPr lang="en-US" spc="-25" dirty="0" smtClean="0">
                <a:latin typeface="Tw Cen MT"/>
                <a:cs typeface="Tw Cen MT"/>
              </a:rPr>
              <a:t>behavior.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lnSpcReduction="10000"/>
          </a:bodyPr>
          <a:lstStyle/>
          <a:p>
            <a:pPr marL="332740" indent="-320040">
              <a:lnSpc>
                <a:spcPct val="100000"/>
              </a:lnSpc>
              <a:spcBef>
                <a:spcPts val="795"/>
              </a:spcBef>
              <a:buClr>
                <a:srgbClr val="DD8046"/>
              </a:buClr>
              <a:buSzPct val="58928"/>
              <a:buNone/>
              <a:tabLst>
                <a:tab pos="332105" algn="l"/>
                <a:tab pos="332740" algn="l"/>
              </a:tabLst>
            </a:pPr>
            <a:r>
              <a:rPr lang="en-US" b="1" spc="-5" dirty="0" smtClean="0"/>
              <a:t>Therapeutic</a:t>
            </a:r>
            <a:r>
              <a:rPr lang="en-US" b="1" spc="-10" dirty="0" smtClean="0"/>
              <a:t> Group:</a:t>
            </a:r>
            <a:endParaRPr lang="en-US" b="1" dirty="0" smtClean="0"/>
          </a:p>
          <a:p>
            <a:pPr marL="332740" marR="170180" indent="1508760">
              <a:lnSpc>
                <a:spcPct val="100000"/>
              </a:lnSpc>
              <a:spcBef>
                <a:spcPts val="700"/>
              </a:spcBef>
              <a:buNone/>
            </a:pPr>
            <a:r>
              <a:rPr lang="en-US" spc="-5" dirty="0" smtClean="0"/>
              <a:t>It </a:t>
            </a:r>
            <a:r>
              <a:rPr lang="en-US" spc="-10" dirty="0" smtClean="0"/>
              <a:t>is </a:t>
            </a:r>
            <a:r>
              <a:rPr lang="en-US" spc="-5" dirty="0" smtClean="0"/>
              <a:t>a </a:t>
            </a:r>
            <a:r>
              <a:rPr lang="en-US" spc="-15" dirty="0" smtClean="0"/>
              <a:t>group </a:t>
            </a:r>
            <a:r>
              <a:rPr lang="en-US" spc="-5" dirty="0" smtClean="0"/>
              <a:t>of patients who meet under the  leadership of a therapist to work </a:t>
            </a:r>
            <a:r>
              <a:rPr lang="en-US" spc="-10" dirty="0" smtClean="0"/>
              <a:t>together </a:t>
            </a:r>
            <a:r>
              <a:rPr lang="en-US" spc="-5" dirty="0" smtClean="0"/>
              <a:t>to </a:t>
            </a:r>
            <a:r>
              <a:rPr lang="en-US" spc="-25" dirty="0" smtClean="0"/>
              <a:t>improve  </a:t>
            </a:r>
            <a:r>
              <a:rPr lang="en-US" spc="-5" dirty="0" smtClean="0"/>
              <a:t>mental &amp; emotional</a:t>
            </a:r>
            <a:r>
              <a:rPr lang="en-US" spc="-10" dirty="0" smtClean="0"/>
              <a:t> </a:t>
            </a:r>
            <a:r>
              <a:rPr lang="en-US" spc="-5" dirty="0" smtClean="0"/>
              <a:t>health.</a:t>
            </a:r>
            <a:endParaRPr lang="en-US" dirty="0" smtClean="0"/>
          </a:p>
          <a:p>
            <a:pPr marL="332740" marR="5080" indent="-320040">
              <a:lnSpc>
                <a:spcPct val="100000"/>
              </a:lnSpc>
              <a:spcBef>
                <a:spcPts val="710"/>
              </a:spcBef>
            </a:pPr>
            <a:r>
              <a:rPr lang="en-US" b="1" dirty="0" smtClean="0">
                <a:latin typeface="Tw Cen MT"/>
                <a:cs typeface="Tw Cen MT"/>
              </a:rPr>
              <a:t>Example; </a:t>
            </a:r>
            <a:r>
              <a:rPr lang="en-US" spc="-15" dirty="0" smtClean="0"/>
              <a:t>Groups </a:t>
            </a:r>
            <a:r>
              <a:rPr lang="en-US" spc="-5" dirty="0" smtClean="0"/>
              <a:t>of </a:t>
            </a:r>
            <a:r>
              <a:rPr lang="en-US" spc="-15" dirty="0" smtClean="0"/>
              <a:t>expectant </a:t>
            </a:r>
            <a:r>
              <a:rPr lang="en-US" spc="-10" dirty="0" smtClean="0"/>
              <a:t>mothers, </a:t>
            </a:r>
            <a:r>
              <a:rPr lang="en-US" dirty="0" smtClean="0"/>
              <a:t>people </a:t>
            </a:r>
            <a:r>
              <a:rPr lang="en-US" spc="-10" dirty="0" smtClean="0"/>
              <a:t>who </a:t>
            </a:r>
            <a:r>
              <a:rPr lang="en-US" spc="-20" dirty="0" smtClean="0"/>
              <a:t>have  </a:t>
            </a:r>
            <a:r>
              <a:rPr lang="en-US" spc="-5" dirty="0" smtClean="0"/>
              <a:t>just lost their husband or </a:t>
            </a:r>
            <a:r>
              <a:rPr lang="en-US" spc="-10" dirty="0" smtClean="0"/>
              <a:t>wife. </a:t>
            </a:r>
            <a:r>
              <a:rPr lang="en-US" spc="-15" dirty="0" smtClean="0"/>
              <a:t>Group </a:t>
            </a:r>
            <a:r>
              <a:rPr lang="en-US" dirty="0" smtClean="0"/>
              <a:t>of </a:t>
            </a:r>
            <a:r>
              <a:rPr lang="en-US" spc="-5" dirty="0" smtClean="0"/>
              <a:t>people </a:t>
            </a:r>
            <a:r>
              <a:rPr lang="en-US" spc="-10" dirty="0" smtClean="0"/>
              <a:t>with </a:t>
            </a:r>
            <a:r>
              <a:rPr lang="en-US" spc="-5" dirty="0" smtClean="0"/>
              <a:t>a  </a:t>
            </a:r>
            <a:r>
              <a:rPr lang="en-US" dirty="0" smtClean="0"/>
              <a:t>chronic</a:t>
            </a:r>
            <a:r>
              <a:rPr lang="en-US" spc="-20" dirty="0" smtClean="0"/>
              <a:t> </a:t>
            </a:r>
            <a:r>
              <a:rPr lang="en-US" spc="-10" dirty="0" smtClean="0"/>
              <a:t>illness.</a:t>
            </a:r>
            <a:endParaRPr lang="en-US" dirty="0" smtClean="0">
              <a:latin typeface="Tw Cen MT"/>
              <a:cs typeface="Tw Cen MT"/>
            </a:endParaRPr>
          </a:p>
          <a:p>
            <a:pPr marL="332740" marR="212725" indent="-320040">
              <a:lnSpc>
                <a:spcPct val="100000"/>
              </a:lnSpc>
              <a:spcBef>
                <a:spcPts val="695"/>
              </a:spcBef>
            </a:pPr>
            <a:r>
              <a:rPr lang="en-US" spc="-5" dirty="0" smtClean="0"/>
              <a:t>Therapeutic </a:t>
            </a:r>
            <a:r>
              <a:rPr lang="en-US" spc="-10" dirty="0" smtClean="0"/>
              <a:t>groups </a:t>
            </a:r>
            <a:r>
              <a:rPr lang="en-US" spc="-5" dirty="0" smtClean="0"/>
              <a:t>are </a:t>
            </a:r>
            <a:r>
              <a:rPr lang="en-US" dirty="0" smtClean="0"/>
              <a:t>self-help </a:t>
            </a:r>
            <a:r>
              <a:rPr lang="en-US" spc="-20" dirty="0" smtClean="0"/>
              <a:t>like </a:t>
            </a:r>
            <a:r>
              <a:rPr lang="en-US" spc="-5" dirty="0" err="1" smtClean="0"/>
              <a:t>Ashiana</a:t>
            </a:r>
            <a:r>
              <a:rPr lang="en-US" spc="-5" dirty="0" smtClean="0"/>
              <a:t>, </a:t>
            </a:r>
            <a:r>
              <a:rPr lang="en-US" spc="-5" dirty="0" err="1" smtClean="0"/>
              <a:t>Saheli</a:t>
            </a:r>
            <a:r>
              <a:rPr lang="en-US" spc="-5" dirty="0" smtClean="0"/>
              <a:t> </a:t>
            </a:r>
            <a:r>
              <a:rPr lang="en-US" spc="-10" dirty="0" smtClean="0"/>
              <a:t>in  </a:t>
            </a:r>
            <a:r>
              <a:rPr lang="en-US" spc="-5" dirty="0" smtClean="0"/>
              <a:t>Delhi, who conduct these </a:t>
            </a:r>
            <a:r>
              <a:rPr lang="en-US" spc="-10" dirty="0" smtClean="0"/>
              <a:t>groups </a:t>
            </a:r>
            <a:r>
              <a:rPr lang="en-US" spc="-25" dirty="0" smtClean="0"/>
              <a:t>for </a:t>
            </a:r>
            <a:r>
              <a:rPr lang="en-US" spc="15" dirty="0" smtClean="0"/>
              <a:t>drug</a:t>
            </a:r>
            <a:r>
              <a:rPr lang="en-US" spc="50" dirty="0" smtClean="0"/>
              <a:t> </a:t>
            </a:r>
            <a:r>
              <a:rPr lang="en-US" spc="-5" dirty="0" smtClean="0"/>
              <a:t>addicts.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marL="332740" indent="-320040">
              <a:lnSpc>
                <a:spcPct val="100000"/>
              </a:lnSpc>
              <a:spcBef>
                <a:spcPts val="795"/>
              </a:spcBef>
              <a:buClr>
                <a:srgbClr val="DD8046"/>
              </a:buClr>
              <a:buSzPct val="59375"/>
              <a:buNone/>
              <a:tabLst>
                <a:tab pos="332740" algn="l"/>
              </a:tabLst>
            </a:pPr>
            <a:r>
              <a:rPr lang="en-US" b="1" spc="-5" dirty="0" smtClean="0">
                <a:latin typeface="Tw Cen MT"/>
                <a:cs typeface="Tw Cen MT"/>
              </a:rPr>
              <a:t>Adjunctive</a:t>
            </a:r>
            <a:r>
              <a:rPr lang="en-US" b="1" spc="-45" dirty="0" smtClean="0">
                <a:latin typeface="Tw Cen MT"/>
                <a:cs typeface="Tw Cen MT"/>
              </a:rPr>
              <a:t> </a:t>
            </a:r>
            <a:r>
              <a:rPr lang="en-US" b="1" spc="-10" dirty="0" smtClean="0">
                <a:latin typeface="Tw Cen MT"/>
                <a:cs typeface="Tw Cen MT"/>
              </a:rPr>
              <a:t>Groups:</a:t>
            </a:r>
            <a:endParaRPr lang="en-US" b="1" dirty="0" smtClean="0">
              <a:latin typeface="Tw Cen MT"/>
              <a:cs typeface="Tw Cen MT"/>
            </a:endParaRPr>
          </a:p>
          <a:p>
            <a:pPr marL="332740" marR="716280" indent="1508760">
              <a:lnSpc>
                <a:spcPct val="100000"/>
              </a:lnSpc>
              <a:spcBef>
                <a:spcPts val="700"/>
              </a:spcBef>
              <a:buNone/>
            </a:pPr>
            <a:r>
              <a:rPr lang="en-US" spc="-10" dirty="0" smtClean="0">
                <a:latin typeface="Tw Cen MT"/>
                <a:cs typeface="Tw Cen MT"/>
              </a:rPr>
              <a:t>Adjunctive groups </a:t>
            </a:r>
            <a:r>
              <a:rPr lang="en-US" dirty="0" smtClean="0">
                <a:latin typeface="Tw Cen MT"/>
                <a:cs typeface="Tw Cen MT"/>
              </a:rPr>
              <a:t>deal with</a:t>
            </a:r>
            <a:r>
              <a:rPr lang="en-US" spc="-9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selected  needs of a</a:t>
            </a:r>
            <a:r>
              <a:rPr lang="en-US" spc="35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group.</a:t>
            </a:r>
            <a:endParaRPr lang="en-US" dirty="0" smtClean="0">
              <a:latin typeface="Tw Cen MT"/>
              <a:cs typeface="Tw Cen MT"/>
            </a:endParaRPr>
          </a:p>
          <a:p>
            <a:pPr marL="332740" marR="5080" indent="-320040">
              <a:lnSpc>
                <a:spcPct val="100000"/>
              </a:lnSpc>
              <a:spcBef>
                <a:spcPts val="695"/>
              </a:spcBef>
            </a:pPr>
            <a:r>
              <a:rPr lang="en-US" b="1" spc="-35" dirty="0" smtClean="0">
                <a:latin typeface="Tw Cen MT"/>
                <a:cs typeface="Tw Cen MT"/>
              </a:rPr>
              <a:t>For </a:t>
            </a:r>
            <a:r>
              <a:rPr lang="en-US" b="1" dirty="0" smtClean="0">
                <a:latin typeface="Tw Cen MT"/>
                <a:cs typeface="Tw Cen MT"/>
              </a:rPr>
              <a:t>Example;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dirty="0" smtClean="0">
                <a:latin typeface="Tw Cen MT"/>
                <a:cs typeface="Tw Cen MT"/>
              </a:rPr>
              <a:t>sensory </a:t>
            </a:r>
            <a:r>
              <a:rPr lang="en-US" spc="5" dirty="0" smtClean="0">
                <a:latin typeface="Tw Cen MT"/>
                <a:cs typeface="Tw Cen MT"/>
              </a:rPr>
              <a:t>stimulation </a:t>
            </a:r>
            <a:r>
              <a:rPr lang="en-US" spc="-20" dirty="0" smtClean="0">
                <a:latin typeface="Tw Cen MT"/>
                <a:cs typeface="Tw Cen MT"/>
              </a:rPr>
              <a:t>allow </a:t>
            </a:r>
            <a:r>
              <a:rPr lang="en-US" dirty="0" smtClean="0">
                <a:latin typeface="Tw Cen MT"/>
                <a:cs typeface="Tw Cen MT"/>
              </a:rPr>
              <a:t>them </a:t>
            </a:r>
            <a:r>
              <a:rPr lang="en-US" spc="-10" dirty="0" smtClean="0">
                <a:latin typeface="Tw Cen MT"/>
                <a:cs typeface="Tw Cen MT"/>
              </a:rPr>
              <a:t>to  </a:t>
            </a:r>
            <a:r>
              <a:rPr lang="en-US" spc="-15" dirty="0" smtClean="0">
                <a:latin typeface="Tw Cen MT"/>
                <a:cs typeface="Tw Cen MT"/>
              </a:rPr>
              <a:t>have </a:t>
            </a:r>
            <a:r>
              <a:rPr lang="en-US" spc="10" dirty="0" smtClean="0">
                <a:latin typeface="Tw Cen MT"/>
                <a:cs typeface="Tw Cen MT"/>
              </a:rPr>
              <a:t>music </a:t>
            </a:r>
            <a:r>
              <a:rPr lang="en-US" spc="-55" dirty="0" smtClean="0">
                <a:latin typeface="Tw Cen MT"/>
                <a:cs typeface="Tw Cen MT"/>
              </a:rPr>
              <a:t>therapy,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spc="-5" dirty="0" smtClean="0">
                <a:latin typeface="Tw Cen MT"/>
                <a:cs typeface="Tw Cen MT"/>
              </a:rPr>
              <a:t>self-expression </a:t>
            </a:r>
            <a:r>
              <a:rPr lang="en-US" spc="15" dirty="0" smtClean="0">
                <a:latin typeface="Tw Cen MT"/>
                <a:cs typeface="Tw Cen MT"/>
              </a:rPr>
              <a:t>art  </a:t>
            </a:r>
            <a:r>
              <a:rPr lang="en-US" spc="-50" dirty="0" smtClean="0">
                <a:latin typeface="Tw Cen MT"/>
                <a:cs typeface="Tw Cen MT"/>
              </a:rPr>
              <a:t>therapy,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spc="-10" dirty="0" smtClean="0">
                <a:latin typeface="Tw Cen MT"/>
                <a:cs typeface="Tw Cen MT"/>
              </a:rPr>
              <a:t>expression </a:t>
            </a:r>
            <a:r>
              <a:rPr lang="en-US" dirty="0" smtClean="0">
                <a:latin typeface="Tw Cen MT"/>
                <a:cs typeface="Tw Cen MT"/>
              </a:rPr>
              <a:t>of feelings &amp; emotions  </a:t>
            </a:r>
            <a:r>
              <a:rPr lang="en-US" spc="-10" dirty="0" smtClean="0">
                <a:latin typeface="Tw Cen MT"/>
                <a:cs typeface="Tw Cen MT"/>
              </a:rPr>
              <a:t>through </a:t>
            </a:r>
            <a:r>
              <a:rPr lang="en-US" dirty="0" smtClean="0">
                <a:latin typeface="Tw Cen MT"/>
                <a:cs typeface="Tw Cen MT"/>
              </a:rPr>
              <a:t>dance </a:t>
            </a:r>
            <a:r>
              <a:rPr lang="en-US" spc="-50" dirty="0" smtClean="0">
                <a:latin typeface="Tw Cen MT"/>
                <a:cs typeface="Tw Cen MT"/>
              </a:rPr>
              <a:t>therapy. </a:t>
            </a:r>
            <a:r>
              <a:rPr lang="en-US" dirty="0" smtClean="0">
                <a:latin typeface="Tw Cen MT"/>
                <a:cs typeface="Tw Cen MT"/>
              </a:rPr>
              <a:t>These are a </a:t>
            </a:r>
            <a:r>
              <a:rPr lang="en-US" spc="-15" dirty="0" smtClean="0">
                <a:latin typeface="Tw Cen MT"/>
                <a:cs typeface="Tw Cen MT"/>
              </a:rPr>
              <a:t>few</a:t>
            </a:r>
            <a:r>
              <a:rPr lang="en-US" spc="-8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examples  </a:t>
            </a:r>
            <a:r>
              <a:rPr lang="en-US" spc="25" dirty="0" smtClean="0">
                <a:latin typeface="Tw Cen MT"/>
                <a:cs typeface="Tw Cen MT"/>
              </a:rPr>
              <a:t>which </a:t>
            </a:r>
            <a:r>
              <a:rPr lang="en-US" dirty="0" smtClean="0">
                <a:latin typeface="Tw Cen MT"/>
                <a:cs typeface="Tw Cen MT"/>
              </a:rPr>
              <a:t>can be used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spc="-5" dirty="0" smtClean="0">
                <a:latin typeface="Tw Cen MT"/>
                <a:cs typeface="Tw Cen MT"/>
              </a:rPr>
              <a:t>adjunctive</a:t>
            </a:r>
            <a:r>
              <a:rPr lang="en-US" spc="-12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groups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/>
                <a:cs typeface="Times New Roman"/>
              </a:rPr>
              <a:t>Phases Of Group</a:t>
            </a:r>
            <a:r>
              <a:rPr lang="en-US" b="1" spc="-85" dirty="0" smtClean="0">
                <a:latin typeface="Times New Roman"/>
                <a:cs typeface="Times New Roman"/>
              </a:rPr>
              <a:t> </a:t>
            </a:r>
            <a:r>
              <a:rPr lang="en-US" b="1" dirty="0" smtClean="0">
                <a:latin typeface="Times New Roman"/>
                <a:cs typeface="Times New Roman"/>
              </a:rPr>
              <a:t>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The </a:t>
            </a:r>
            <a:r>
              <a:rPr lang="en-US" b="1" dirty="0" smtClean="0">
                <a:latin typeface="Times New Roman"/>
                <a:cs typeface="Times New Roman"/>
              </a:rPr>
              <a:t>first </a:t>
            </a:r>
            <a:r>
              <a:rPr lang="en-US" b="1" spc="-5" dirty="0" smtClean="0">
                <a:latin typeface="Times New Roman"/>
                <a:cs typeface="Times New Roman"/>
              </a:rPr>
              <a:t>phase </a:t>
            </a:r>
            <a:r>
              <a:rPr lang="en-US" spc="-5" dirty="0" smtClean="0">
                <a:latin typeface="Times New Roman"/>
                <a:cs typeface="Times New Roman"/>
              </a:rPr>
              <a:t>was ushered by </a:t>
            </a:r>
            <a:r>
              <a:rPr lang="en-US" spc="-50" dirty="0" smtClean="0">
                <a:latin typeface="Times New Roman"/>
                <a:cs typeface="Times New Roman"/>
              </a:rPr>
              <a:t>World </a:t>
            </a:r>
            <a:r>
              <a:rPr lang="en-US" spc="-80" dirty="0" smtClean="0">
                <a:latin typeface="Times New Roman"/>
                <a:cs typeface="Times New Roman"/>
              </a:rPr>
              <a:t>War </a:t>
            </a:r>
            <a:r>
              <a:rPr lang="en-US" dirty="0" smtClean="0">
                <a:latin typeface="Times New Roman"/>
                <a:cs typeface="Times New Roman"/>
              </a:rPr>
              <a:t>2 </a:t>
            </a:r>
            <a:r>
              <a:rPr lang="en-US" spc="-5" dirty="0" smtClean="0">
                <a:latin typeface="Times New Roman"/>
                <a:cs typeface="Times New Roman"/>
              </a:rPr>
              <a:t>and  </a:t>
            </a:r>
            <a:r>
              <a:rPr lang="en-US" dirty="0" smtClean="0">
                <a:latin typeface="Times New Roman"/>
                <a:cs typeface="Times New Roman"/>
              </a:rPr>
              <a:t>the </a:t>
            </a:r>
            <a:r>
              <a:rPr lang="en-US" spc="-5" dirty="0" smtClean="0">
                <a:latin typeface="Times New Roman"/>
                <a:cs typeface="Times New Roman"/>
              </a:rPr>
              <a:t>enormous amount of </a:t>
            </a:r>
            <a:r>
              <a:rPr lang="en-US" dirty="0" smtClean="0">
                <a:latin typeface="Times New Roman"/>
                <a:cs typeface="Times New Roman"/>
              </a:rPr>
              <a:t>psychological carnage  that emerged from</a:t>
            </a:r>
            <a:r>
              <a:rPr lang="en-US" spc="-50" dirty="0" smtClean="0">
                <a:latin typeface="Times New Roman"/>
                <a:cs typeface="Times New Roman"/>
              </a:rPr>
              <a:t> </a:t>
            </a:r>
            <a:r>
              <a:rPr lang="en-US" spc="-5" dirty="0" smtClean="0">
                <a:latin typeface="Times New Roman"/>
                <a:cs typeface="Times New Roman"/>
              </a:rPr>
              <a:t>it.</a:t>
            </a:r>
            <a:endParaRPr lang="en-US" spc="-5" dirty="0" smtClean="0">
              <a:latin typeface="Times New Roman"/>
              <a:cs typeface="Times New Roman"/>
            </a:endParaRPr>
          </a:p>
          <a:p>
            <a:r>
              <a:rPr lang="en-US" b="1" dirty="0" smtClean="0">
                <a:latin typeface="Times New Roman"/>
                <a:cs typeface="Times New Roman"/>
              </a:rPr>
              <a:t>Second </a:t>
            </a:r>
            <a:r>
              <a:rPr lang="en-US" b="1" dirty="0" smtClean="0">
                <a:latin typeface="Times New Roman"/>
                <a:cs typeface="Times New Roman"/>
              </a:rPr>
              <a:t>phase </a:t>
            </a:r>
            <a:r>
              <a:rPr lang="en-US" dirty="0" smtClean="0">
                <a:latin typeface="Times New Roman"/>
                <a:cs typeface="Times New Roman"/>
              </a:rPr>
              <a:t>of </a:t>
            </a:r>
            <a:r>
              <a:rPr lang="en-US" spc="-5" dirty="0" smtClean="0">
                <a:latin typeface="Times New Roman"/>
                <a:cs typeface="Times New Roman"/>
              </a:rPr>
              <a:t>group </a:t>
            </a:r>
            <a:r>
              <a:rPr lang="en-US" spc="-35" dirty="0" smtClean="0">
                <a:latin typeface="Times New Roman"/>
                <a:cs typeface="Times New Roman"/>
              </a:rPr>
              <a:t>therapy’s </a:t>
            </a:r>
            <a:r>
              <a:rPr lang="en-US" dirty="0" smtClean="0">
                <a:latin typeface="Times New Roman"/>
                <a:cs typeface="Times New Roman"/>
              </a:rPr>
              <a:t>development  was the </a:t>
            </a:r>
            <a:r>
              <a:rPr lang="en-US" spc="-5" dirty="0" smtClean="0">
                <a:latin typeface="Times New Roman"/>
                <a:cs typeface="Times New Roman"/>
              </a:rPr>
              <a:t>community mental health </a:t>
            </a:r>
            <a:r>
              <a:rPr lang="en-US" dirty="0" smtClean="0">
                <a:latin typeface="Times New Roman"/>
                <a:cs typeface="Times New Roman"/>
              </a:rPr>
              <a:t>movement </a:t>
            </a:r>
            <a:r>
              <a:rPr lang="en-US" spc="-5" dirty="0" smtClean="0">
                <a:latin typeface="Times New Roman"/>
                <a:cs typeface="Times New Roman"/>
              </a:rPr>
              <a:t>in  </a:t>
            </a:r>
            <a:r>
              <a:rPr lang="en-US" dirty="0" smtClean="0">
                <a:latin typeface="Times New Roman"/>
                <a:cs typeface="Times New Roman"/>
              </a:rPr>
              <a:t>the late </a:t>
            </a:r>
            <a:r>
              <a:rPr lang="en-US" spc="5" dirty="0" smtClean="0">
                <a:latin typeface="Times New Roman"/>
                <a:cs typeface="Times New Roman"/>
              </a:rPr>
              <a:t>1960s </a:t>
            </a:r>
            <a:r>
              <a:rPr lang="en-US" dirty="0" smtClean="0">
                <a:latin typeface="Times New Roman"/>
                <a:cs typeface="Times New Roman"/>
              </a:rPr>
              <a:t>and</a:t>
            </a:r>
            <a:r>
              <a:rPr lang="en-US" spc="-75" dirty="0" smtClean="0">
                <a:latin typeface="Times New Roman"/>
                <a:cs typeface="Times New Roman"/>
              </a:rPr>
              <a:t> </a:t>
            </a:r>
            <a:r>
              <a:rPr lang="en-US" spc="5" dirty="0" smtClean="0">
                <a:latin typeface="Times New Roman"/>
                <a:cs typeface="Times New Roman"/>
              </a:rPr>
              <a:t>1970s.</a:t>
            </a:r>
            <a:endParaRPr lang="en-US" spc="5" dirty="0" smtClean="0">
              <a:latin typeface="Times New Roman"/>
              <a:cs typeface="Times New Roman"/>
            </a:endParaRPr>
          </a:p>
          <a:p>
            <a:r>
              <a:rPr lang="en-US" dirty="0" smtClean="0">
                <a:latin typeface="Times New Roman"/>
                <a:cs typeface="Times New Roman"/>
              </a:rPr>
              <a:t>The </a:t>
            </a:r>
            <a:r>
              <a:rPr lang="en-US" b="1" spc="-5" dirty="0" smtClean="0">
                <a:latin typeface="Times New Roman"/>
                <a:cs typeface="Times New Roman"/>
              </a:rPr>
              <a:t>third phase </a:t>
            </a:r>
            <a:r>
              <a:rPr lang="en-US" dirty="0" smtClean="0">
                <a:latin typeface="Times New Roman"/>
                <a:cs typeface="Times New Roman"/>
              </a:rPr>
              <a:t>came </a:t>
            </a:r>
            <a:r>
              <a:rPr lang="en-US" spc="-5" dirty="0" smtClean="0">
                <a:latin typeface="Times New Roman"/>
                <a:cs typeface="Times New Roman"/>
              </a:rPr>
              <a:t>in the </a:t>
            </a:r>
            <a:r>
              <a:rPr lang="en-US" dirty="0" smtClean="0">
                <a:latin typeface="Times New Roman"/>
                <a:cs typeface="Times New Roman"/>
              </a:rPr>
              <a:t>1990s which </a:t>
            </a:r>
            <a:r>
              <a:rPr lang="en-US" spc="-5" dirty="0" smtClean="0">
                <a:latin typeface="Times New Roman"/>
                <a:cs typeface="Times New Roman"/>
              </a:rPr>
              <a:t>was </a:t>
            </a:r>
            <a:r>
              <a:rPr lang="en-US" spc="-10" dirty="0" smtClean="0">
                <a:latin typeface="Times New Roman"/>
                <a:cs typeface="Times New Roman"/>
              </a:rPr>
              <a:t>the  </a:t>
            </a:r>
            <a:r>
              <a:rPr lang="en-US" spc="5" dirty="0" smtClean="0">
                <a:latin typeface="Times New Roman"/>
                <a:cs typeface="Times New Roman"/>
              </a:rPr>
              <a:t>age </a:t>
            </a:r>
            <a:r>
              <a:rPr lang="en-US" dirty="0" smtClean="0">
                <a:latin typeface="Times New Roman"/>
                <a:cs typeface="Times New Roman"/>
              </a:rPr>
              <a:t>of health care</a:t>
            </a:r>
            <a:r>
              <a:rPr lang="en-US" spc="-6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reform.</a:t>
            </a:r>
          </a:p>
          <a:p>
            <a:r>
              <a:rPr lang="en-US" b="1" dirty="0" smtClean="0">
                <a:latin typeface="Times New Roman"/>
                <a:cs typeface="Times New Roman"/>
              </a:rPr>
              <a:t>Fourth </a:t>
            </a:r>
            <a:r>
              <a:rPr lang="en-US" b="1" spc="-5" dirty="0" smtClean="0">
                <a:latin typeface="Times New Roman"/>
                <a:cs typeface="Times New Roman"/>
              </a:rPr>
              <a:t>phase </a:t>
            </a:r>
            <a:r>
              <a:rPr lang="en-US" dirty="0" smtClean="0">
                <a:latin typeface="Times New Roman"/>
                <a:cs typeface="Times New Roman"/>
              </a:rPr>
              <a:t>of </a:t>
            </a:r>
            <a:r>
              <a:rPr lang="en-US" spc="-5" dirty="0" smtClean="0">
                <a:latin typeface="Times New Roman"/>
                <a:cs typeface="Times New Roman"/>
              </a:rPr>
              <a:t>group </a:t>
            </a:r>
            <a:r>
              <a:rPr lang="en-US" dirty="0" smtClean="0">
                <a:latin typeface="Times New Roman"/>
                <a:cs typeface="Times New Roman"/>
              </a:rPr>
              <a:t>therapy </a:t>
            </a:r>
            <a:r>
              <a:rPr lang="en-US" spc="-5" dirty="0" smtClean="0">
                <a:latin typeface="Times New Roman"/>
                <a:cs typeface="Times New Roman"/>
              </a:rPr>
              <a:t>came in </a:t>
            </a:r>
            <a:r>
              <a:rPr lang="en-US" spc="-10" dirty="0" smtClean="0">
                <a:latin typeface="Times New Roman"/>
                <a:cs typeface="Times New Roman"/>
              </a:rPr>
              <a:t>the </a:t>
            </a:r>
            <a:r>
              <a:rPr lang="en-US" dirty="0" smtClean="0">
                <a:latin typeface="Times New Roman"/>
                <a:cs typeface="Times New Roman"/>
              </a:rPr>
              <a:t>first  decade </a:t>
            </a:r>
            <a:r>
              <a:rPr lang="en-US" spc="-5" dirty="0" smtClean="0">
                <a:latin typeface="Times New Roman"/>
                <a:cs typeface="Times New Roman"/>
              </a:rPr>
              <a:t>of this century and it </a:t>
            </a:r>
            <a:r>
              <a:rPr lang="en-US" dirty="0" smtClean="0">
                <a:latin typeface="Times New Roman"/>
                <a:cs typeface="Times New Roman"/>
              </a:rPr>
              <a:t>was ushered by a rise  </a:t>
            </a:r>
            <a:r>
              <a:rPr lang="en-US" spc="-5" dirty="0" smtClean="0">
                <a:latin typeface="Times New Roman"/>
                <a:cs typeface="Times New Roman"/>
              </a:rPr>
              <a:t>in </a:t>
            </a:r>
            <a:r>
              <a:rPr lang="en-US" dirty="0" smtClean="0">
                <a:latin typeface="Times New Roman"/>
                <a:cs typeface="Times New Roman"/>
              </a:rPr>
              <a:t>terrorism and natural calamities </a:t>
            </a:r>
            <a:r>
              <a:rPr lang="en-US" spc="-5" dirty="0" smtClean="0">
                <a:latin typeface="Times New Roman"/>
                <a:cs typeface="Times New Roman"/>
              </a:rPr>
              <a:t>to address </a:t>
            </a:r>
            <a:r>
              <a:rPr lang="en-US" dirty="0" smtClean="0">
                <a:latin typeface="Times New Roman"/>
                <a:cs typeface="Times New Roman"/>
              </a:rPr>
              <a:t>the  issues of psychological</a:t>
            </a:r>
            <a:r>
              <a:rPr lang="en-US" spc="-5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trauma</a:t>
            </a:r>
            <a:r>
              <a:rPr lang="en-US" dirty="0" smtClean="0">
                <a:latin typeface="Times New Roman"/>
                <a:cs typeface="Times New Roman"/>
              </a:rPr>
              <a:t>.</a:t>
            </a:r>
            <a:endParaRPr lang="en-US" dirty="0" smtClean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Indications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2700" marR="5080">
              <a:spcBef>
                <a:spcPts val="105"/>
              </a:spcBef>
              <a:buClr>
                <a:srgbClr val="2CA1BE"/>
              </a:buClr>
              <a:buSzPct val="64062"/>
              <a:buNone/>
              <a:tabLst>
                <a:tab pos="110489" algn="l"/>
                <a:tab pos="1567180" algn="l"/>
                <a:tab pos="2957195" algn="l"/>
                <a:tab pos="3874770" algn="l"/>
                <a:tab pos="4903470" algn="l"/>
                <a:tab pos="6475095" algn="l"/>
                <a:tab pos="8004175" algn="l"/>
              </a:tabLst>
            </a:pPr>
            <a:r>
              <a:rPr lang="en-US" b="1" i="1" dirty="0" smtClean="0">
                <a:latin typeface="Times New Roman"/>
                <a:cs typeface="Times New Roman"/>
              </a:rPr>
              <a:t>	</a:t>
            </a:r>
            <a:r>
              <a:rPr lang="en-US" dirty="0" err="1" smtClean="0">
                <a:latin typeface="Times New Roman"/>
                <a:cs typeface="Times New Roman"/>
              </a:rPr>
              <a:t>Slavon</a:t>
            </a:r>
            <a:r>
              <a:rPr lang="en-US" dirty="0" smtClean="0">
                <a:latin typeface="Times New Roman"/>
                <a:cs typeface="Times New Roman"/>
              </a:rPr>
              <a:t> (195</a:t>
            </a:r>
            <a:r>
              <a:rPr lang="en-US" spc="-15" dirty="0" smtClean="0">
                <a:latin typeface="Times New Roman"/>
                <a:cs typeface="Times New Roman"/>
              </a:rPr>
              <a:t>5</a:t>
            </a:r>
            <a:r>
              <a:rPr lang="en-US" dirty="0" smtClean="0">
                <a:latin typeface="Times New Roman"/>
                <a:cs typeface="Times New Roman"/>
              </a:rPr>
              <a:t>) sets four gener</a:t>
            </a:r>
            <a:r>
              <a:rPr lang="en-US" spc="-15" dirty="0" smtClean="0">
                <a:latin typeface="Times New Roman"/>
                <a:cs typeface="Times New Roman"/>
              </a:rPr>
              <a:t>a</a:t>
            </a:r>
            <a:r>
              <a:rPr lang="en-US" dirty="0" smtClean="0">
                <a:latin typeface="Times New Roman"/>
                <a:cs typeface="Times New Roman"/>
              </a:rPr>
              <a:t>l criteria </a:t>
            </a:r>
            <a:r>
              <a:rPr lang="en-US" spc="-15" dirty="0" smtClean="0">
                <a:latin typeface="Times New Roman"/>
                <a:cs typeface="Times New Roman"/>
              </a:rPr>
              <a:t>f</a:t>
            </a:r>
            <a:r>
              <a:rPr lang="en-US" dirty="0" smtClean="0">
                <a:latin typeface="Times New Roman"/>
                <a:cs typeface="Times New Roman"/>
              </a:rPr>
              <a:t>or inclusion </a:t>
            </a:r>
            <a:r>
              <a:rPr lang="en-US" spc="-5" dirty="0" smtClean="0">
                <a:latin typeface="Times New Roman"/>
                <a:cs typeface="Times New Roman"/>
              </a:rPr>
              <a:t>into</a:t>
            </a:r>
            <a:r>
              <a:rPr lang="en-US" spc="-3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groups:</a:t>
            </a:r>
          </a:p>
          <a:p>
            <a:pPr marL="527685" marR="5080" indent="-515620">
              <a:spcBef>
                <a:spcPts val="400"/>
              </a:spcBef>
              <a:buClr>
                <a:srgbClr val="2CA1BE"/>
              </a:buClr>
              <a:buSzPct val="67187"/>
              <a:tabLst>
                <a:tab pos="527685" algn="l"/>
                <a:tab pos="528320" algn="l"/>
                <a:tab pos="1412875" algn="l"/>
                <a:tab pos="2794000" algn="l"/>
                <a:tab pos="3836670" algn="l"/>
                <a:tab pos="4859655" algn="l"/>
                <a:tab pos="710184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The	pat</a:t>
            </a:r>
            <a:r>
              <a:rPr lang="en-US" spc="-20" dirty="0" smtClean="0">
                <a:latin typeface="Times New Roman"/>
                <a:cs typeface="Times New Roman"/>
              </a:rPr>
              <a:t>i</a:t>
            </a:r>
            <a:r>
              <a:rPr lang="en-US" dirty="0" smtClean="0">
                <a:latin typeface="Times New Roman"/>
                <a:cs typeface="Times New Roman"/>
              </a:rPr>
              <a:t>ent	mu</a:t>
            </a:r>
            <a:r>
              <a:rPr lang="en-US" spc="-15" dirty="0" smtClean="0">
                <a:latin typeface="Times New Roman"/>
                <a:cs typeface="Times New Roman"/>
              </a:rPr>
              <a:t>s</a:t>
            </a:r>
            <a:r>
              <a:rPr lang="en-US" dirty="0" smtClean="0">
                <a:latin typeface="Times New Roman"/>
                <a:cs typeface="Times New Roman"/>
              </a:rPr>
              <a:t>t	have	experienced	m</a:t>
            </a:r>
            <a:r>
              <a:rPr lang="en-US" spc="-15" dirty="0" smtClean="0">
                <a:latin typeface="Times New Roman"/>
                <a:cs typeface="Times New Roman"/>
              </a:rPr>
              <a:t>i</a:t>
            </a:r>
            <a:r>
              <a:rPr lang="en-US" dirty="0" smtClean="0">
                <a:latin typeface="Times New Roman"/>
                <a:cs typeface="Times New Roman"/>
              </a:rPr>
              <a:t>n</a:t>
            </a:r>
            <a:r>
              <a:rPr lang="en-US" spc="-20" dirty="0" smtClean="0">
                <a:latin typeface="Times New Roman"/>
                <a:cs typeface="Times New Roman"/>
              </a:rPr>
              <a:t>i</a:t>
            </a:r>
            <a:r>
              <a:rPr lang="en-US" dirty="0" smtClean="0">
                <a:latin typeface="Times New Roman"/>
                <a:cs typeface="Times New Roman"/>
              </a:rPr>
              <a:t>mal  satisfaction </a:t>
            </a:r>
            <a:r>
              <a:rPr lang="en-US" spc="-5" dirty="0" smtClean="0">
                <a:latin typeface="Times New Roman"/>
                <a:cs typeface="Times New Roman"/>
              </a:rPr>
              <a:t>in his/ </a:t>
            </a:r>
            <a:r>
              <a:rPr lang="en-US" dirty="0" smtClean="0">
                <a:latin typeface="Times New Roman"/>
                <a:cs typeface="Times New Roman"/>
              </a:rPr>
              <a:t>her primary</a:t>
            </a:r>
            <a:r>
              <a:rPr lang="en-US" spc="-6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relations.</a:t>
            </a:r>
          </a:p>
          <a:p>
            <a:pPr marL="527685" indent="-515620">
              <a:spcBef>
                <a:spcPts val="395"/>
              </a:spcBef>
              <a:buClr>
                <a:srgbClr val="2CA1BE"/>
              </a:buClr>
              <a:buSzPct val="67187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A minimal degree of sexual</a:t>
            </a:r>
            <a:r>
              <a:rPr lang="en-US" spc="-254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disturbance.</a:t>
            </a:r>
          </a:p>
          <a:p>
            <a:pPr marL="527685" indent="-515620">
              <a:spcBef>
                <a:spcPts val="409"/>
              </a:spcBef>
              <a:buClr>
                <a:srgbClr val="2CA1BE"/>
              </a:buClr>
              <a:buSzPct val="67187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A moderate </a:t>
            </a:r>
            <a:r>
              <a:rPr lang="en-US" spc="5" dirty="0" smtClean="0">
                <a:latin typeface="Times New Roman"/>
                <a:cs typeface="Times New Roman"/>
              </a:rPr>
              <a:t>ego-</a:t>
            </a:r>
            <a:r>
              <a:rPr lang="en-US" spc="-24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strength.</a:t>
            </a:r>
          </a:p>
          <a:p>
            <a:pPr marL="527685" indent="-515620">
              <a:spcBef>
                <a:spcPts val="395"/>
              </a:spcBef>
              <a:buClr>
                <a:srgbClr val="2CA1BE"/>
              </a:buClr>
              <a:buSzPct val="67187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A minimal super- ego</a:t>
            </a:r>
            <a:r>
              <a:rPr lang="en-US" spc="-24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development</a:t>
            </a:r>
            <a:r>
              <a:rPr lang="en-US" dirty="0" smtClean="0">
                <a:latin typeface="Times New Roman"/>
                <a:cs typeface="Times New Roman"/>
              </a:rPr>
              <a:t>.</a:t>
            </a:r>
          </a:p>
          <a:p>
            <a:pPr marL="527685" indent="-515620">
              <a:spcBef>
                <a:spcPts val="395"/>
              </a:spcBef>
              <a:buClr>
                <a:srgbClr val="2CA1BE"/>
              </a:buClr>
              <a:buSzPct val="67187"/>
              <a:buNone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Other Indications;</a:t>
            </a:r>
          </a:p>
          <a:p>
            <a:pPr marL="527685" indent="-515620">
              <a:spcBef>
                <a:spcPts val="395"/>
              </a:spcBef>
              <a:buClr>
                <a:srgbClr val="2CA1BE"/>
              </a:buClr>
              <a:buSzPct val="67187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Homogeneous groups: Ad</a:t>
            </a:r>
            <a:r>
              <a:rPr lang="en-US" spc="5" dirty="0" smtClean="0">
                <a:latin typeface="Times New Roman"/>
                <a:cs typeface="Times New Roman"/>
              </a:rPr>
              <a:t>o</a:t>
            </a:r>
            <a:r>
              <a:rPr lang="en-US" spc="-20" dirty="0" smtClean="0">
                <a:latin typeface="Times New Roman"/>
                <a:cs typeface="Times New Roman"/>
              </a:rPr>
              <a:t>l</a:t>
            </a:r>
            <a:r>
              <a:rPr lang="en-US" dirty="0" smtClean="0">
                <a:latin typeface="Times New Roman"/>
                <a:cs typeface="Times New Roman"/>
              </a:rPr>
              <a:t>es</a:t>
            </a:r>
            <a:r>
              <a:rPr lang="en-US" spc="5" dirty="0" smtClean="0">
                <a:latin typeface="Times New Roman"/>
                <a:cs typeface="Times New Roman"/>
              </a:rPr>
              <a:t>c</a:t>
            </a:r>
            <a:r>
              <a:rPr lang="en-US" dirty="0" smtClean="0">
                <a:latin typeface="Times New Roman"/>
                <a:cs typeface="Times New Roman"/>
              </a:rPr>
              <a:t>e</a:t>
            </a:r>
            <a:r>
              <a:rPr lang="en-US" spc="-15" dirty="0" smtClean="0">
                <a:latin typeface="Times New Roman"/>
                <a:cs typeface="Times New Roman"/>
              </a:rPr>
              <a:t>n</a:t>
            </a:r>
            <a:r>
              <a:rPr lang="en-US" dirty="0" smtClean="0">
                <a:latin typeface="Times New Roman"/>
                <a:cs typeface="Times New Roman"/>
              </a:rPr>
              <a:t>ts a</a:t>
            </a:r>
            <a:r>
              <a:rPr lang="en-US" spc="-15" dirty="0" smtClean="0">
                <a:latin typeface="Times New Roman"/>
                <a:cs typeface="Times New Roman"/>
              </a:rPr>
              <a:t>n</a:t>
            </a:r>
            <a:r>
              <a:rPr lang="en-US" dirty="0" smtClean="0">
                <a:latin typeface="Times New Roman"/>
                <a:cs typeface="Times New Roman"/>
              </a:rPr>
              <a:t>d p</a:t>
            </a:r>
            <a:r>
              <a:rPr lang="en-US" spc="5" dirty="0" smtClean="0">
                <a:latin typeface="Times New Roman"/>
                <a:cs typeface="Times New Roman"/>
              </a:rPr>
              <a:t>a</a:t>
            </a:r>
            <a:r>
              <a:rPr lang="en-US" dirty="0" smtClean="0">
                <a:latin typeface="Times New Roman"/>
                <a:cs typeface="Times New Roman"/>
              </a:rPr>
              <a:t>t</a:t>
            </a:r>
            <a:r>
              <a:rPr lang="en-US" spc="-20" dirty="0" smtClean="0">
                <a:latin typeface="Times New Roman"/>
                <a:cs typeface="Times New Roman"/>
              </a:rPr>
              <a:t>i</a:t>
            </a:r>
            <a:r>
              <a:rPr lang="en-US" dirty="0" smtClean="0">
                <a:latin typeface="Times New Roman"/>
                <a:cs typeface="Times New Roman"/>
              </a:rPr>
              <a:t>e</a:t>
            </a:r>
            <a:r>
              <a:rPr lang="en-US" spc="-15" dirty="0" smtClean="0">
                <a:latin typeface="Times New Roman"/>
                <a:cs typeface="Times New Roman"/>
              </a:rPr>
              <a:t>n</a:t>
            </a:r>
            <a:r>
              <a:rPr lang="en-US" dirty="0" smtClean="0">
                <a:latin typeface="Times New Roman"/>
                <a:cs typeface="Times New Roman"/>
              </a:rPr>
              <a:t>ts with personality orders</a:t>
            </a:r>
            <a:r>
              <a:rPr lang="en-US" dirty="0" smtClean="0">
                <a:latin typeface="Times New Roman"/>
                <a:cs typeface="Times New Roman"/>
              </a:rPr>
              <a:t>.</a:t>
            </a:r>
          </a:p>
          <a:p>
            <a:pPr marL="527685" indent="-515620">
              <a:spcBef>
                <a:spcPts val="395"/>
              </a:spcBef>
              <a:buClr>
                <a:srgbClr val="2CA1BE"/>
              </a:buClr>
              <a:buSzPct val="67187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Famil</a:t>
            </a:r>
            <a:r>
              <a:rPr lang="en-US" spc="-20" dirty="0" smtClean="0">
                <a:latin typeface="Times New Roman"/>
                <a:cs typeface="Times New Roman"/>
              </a:rPr>
              <a:t>i</a:t>
            </a:r>
            <a:r>
              <a:rPr lang="en-US" dirty="0" smtClean="0">
                <a:latin typeface="Times New Roman"/>
                <a:cs typeface="Times New Roman"/>
              </a:rPr>
              <a:t>es	</a:t>
            </a:r>
            <a:r>
              <a:rPr lang="en-US" dirty="0" smtClean="0">
                <a:latin typeface="Times New Roman"/>
                <a:cs typeface="Times New Roman"/>
              </a:rPr>
              <a:t>a</a:t>
            </a:r>
            <a:r>
              <a:rPr lang="en-US" spc="-15" dirty="0" smtClean="0">
                <a:latin typeface="Times New Roman"/>
                <a:cs typeface="Times New Roman"/>
              </a:rPr>
              <a:t>n</a:t>
            </a:r>
            <a:r>
              <a:rPr lang="en-US" dirty="0" smtClean="0">
                <a:latin typeface="Times New Roman"/>
                <a:cs typeface="Times New Roman"/>
              </a:rPr>
              <a:t>d c</a:t>
            </a:r>
            <a:r>
              <a:rPr lang="en-US" spc="-20" dirty="0" smtClean="0">
                <a:latin typeface="Times New Roman"/>
                <a:cs typeface="Times New Roman"/>
              </a:rPr>
              <a:t>o</a:t>
            </a:r>
            <a:r>
              <a:rPr lang="en-US" dirty="0" smtClean="0">
                <a:latin typeface="Times New Roman"/>
                <a:cs typeface="Times New Roman"/>
              </a:rPr>
              <a:t>uples </a:t>
            </a:r>
            <a:r>
              <a:rPr lang="en-US" spc="-15" dirty="0" smtClean="0">
                <a:latin typeface="Times New Roman"/>
                <a:cs typeface="Times New Roman"/>
              </a:rPr>
              <a:t>w</a:t>
            </a:r>
            <a:r>
              <a:rPr lang="en-US" dirty="0" smtClean="0">
                <a:latin typeface="Times New Roman"/>
                <a:cs typeface="Times New Roman"/>
              </a:rPr>
              <a:t>here t</a:t>
            </a:r>
            <a:r>
              <a:rPr lang="en-US" spc="-10" dirty="0" smtClean="0">
                <a:latin typeface="Times New Roman"/>
                <a:cs typeface="Times New Roman"/>
              </a:rPr>
              <a:t>h</a:t>
            </a:r>
            <a:r>
              <a:rPr lang="en-US" dirty="0" smtClean="0">
                <a:latin typeface="Times New Roman"/>
                <a:cs typeface="Times New Roman"/>
              </a:rPr>
              <a:t>e system ne</a:t>
            </a:r>
            <a:r>
              <a:rPr lang="en-US" spc="-10" dirty="0" smtClean="0">
                <a:latin typeface="Times New Roman"/>
                <a:cs typeface="Times New Roman"/>
              </a:rPr>
              <a:t>e</a:t>
            </a:r>
            <a:r>
              <a:rPr lang="en-US" dirty="0" smtClean="0">
                <a:latin typeface="Times New Roman"/>
                <a:cs typeface="Times New Roman"/>
              </a:rPr>
              <a:t>ds change</a:t>
            </a:r>
            <a:r>
              <a:rPr lang="en-US" dirty="0" smtClean="0">
                <a:latin typeface="Times New Roman"/>
                <a:cs typeface="Times New Roman"/>
              </a:rPr>
              <a:t>.</a:t>
            </a:r>
          </a:p>
          <a:p>
            <a:pPr marL="527685" indent="-515620">
              <a:spcBef>
                <a:spcPts val="395"/>
              </a:spcBef>
              <a:buClr>
                <a:srgbClr val="2CA1BE"/>
              </a:buClr>
              <a:buSzPct val="67187"/>
              <a:tabLst>
                <a:tab pos="527685" algn="l"/>
                <a:tab pos="528320" algn="l"/>
              </a:tabLst>
            </a:pPr>
            <a:endParaRPr lang="en-US" dirty="0" smtClean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Contrindications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indent="-320675">
              <a:spcBef>
                <a:spcPts val="795"/>
              </a:spcBef>
              <a:buClr>
                <a:srgbClr val="DD8046"/>
              </a:buClr>
              <a:buSzPct val="59375"/>
              <a:tabLst>
                <a:tab pos="333375" algn="l"/>
              </a:tabLst>
            </a:pPr>
            <a:r>
              <a:rPr lang="en-US" dirty="0" smtClean="0">
                <a:latin typeface="Tw Cen MT"/>
                <a:cs typeface="Tw Cen MT"/>
              </a:rPr>
              <a:t>Antisocial</a:t>
            </a:r>
            <a:r>
              <a:rPr lang="en-US" spc="-4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patients</a:t>
            </a:r>
          </a:p>
          <a:p>
            <a:pPr marL="332740" indent="-320675">
              <a:spcBef>
                <a:spcPts val="795"/>
              </a:spcBef>
              <a:buClr>
                <a:srgbClr val="DD8046"/>
              </a:buClr>
              <a:buSzPct val="59375"/>
              <a:tabLst>
                <a:tab pos="333375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Actively </a:t>
            </a:r>
            <a:r>
              <a:rPr lang="en-US" dirty="0" smtClean="0">
                <a:latin typeface="Tw Cen MT"/>
                <a:cs typeface="Tw Cen MT"/>
              </a:rPr>
              <a:t>suicidal or </a:t>
            </a:r>
            <a:r>
              <a:rPr lang="en-US" spc="-5" dirty="0" smtClean="0">
                <a:latin typeface="Tw Cen MT"/>
                <a:cs typeface="Tw Cen MT"/>
              </a:rPr>
              <a:t>severely</a:t>
            </a:r>
            <a:r>
              <a:rPr lang="en-US" spc="-16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depressed </a:t>
            </a:r>
            <a:r>
              <a:rPr lang="en-US" spc="-5" dirty="0" smtClean="0">
                <a:latin typeface="Tw Cen MT"/>
                <a:cs typeface="Tw Cen MT"/>
              </a:rPr>
              <a:t>patients</a:t>
            </a:r>
          </a:p>
          <a:p>
            <a:pPr marL="332740" indent="-320675">
              <a:spcBef>
                <a:spcPts val="795"/>
              </a:spcBef>
              <a:buClr>
                <a:srgbClr val="DD8046"/>
              </a:buClr>
              <a:buSzPct val="59375"/>
              <a:tabLst>
                <a:tab pos="333375" algn="l"/>
              </a:tabLst>
            </a:pPr>
            <a:r>
              <a:rPr lang="en-US" spc="-25" dirty="0" smtClean="0">
                <a:latin typeface="Tw Cen MT"/>
                <a:cs typeface="Tw Cen MT"/>
              </a:rPr>
              <a:t>Patients </a:t>
            </a:r>
            <a:r>
              <a:rPr lang="en-US" dirty="0" smtClean="0">
                <a:latin typeface="Tw Cen MT"/>
                <a:cs typeface="Tw Cen MT"/>
              </a:rPr>
              <a:t>who are delusional &amp; who </a:t>
            </a:r>
            <a:r>
              <a:rPr lang="en-US" spc="-25" dirty="0" smtClean="0">
                <a:latin typeface="Tw Cen MT"/>
                <a:cs typeface="Tw Cen MT"/>
              </a:rPr>
              <a:t>may </a:t>
            </a:r>
            <a:r>
              <a:rPr lang="en-US" spc="-5" dirty="0" smtClean="0">
                <a:latin typeface="Tw Cen MT"/>
                <a:cs typeface="Tw Cen MT"/>
              </a:rPr>
              <a:t>incorporate </a:t>
            </a: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spc="-5" dirty="0" smtClean="0">
                <a:latin typeface="Tw Cen MT"/>
                <a:cs typeface="Tw Cen MT"/>
              </a:rPr>
              <a:t>into </a:t>
            </a:r>
            <a:r>
              <a:rPr lang="en-US" dirty="0" smtClean="0">
                <a:latin typeface="Tw Cen MT"/>
                <a:cs typeface="Tw Cen MT"/>
              </a:rPr>
              <a:t>their</a:t>
            </a:r>
            <a:r>
              <a:rPr lang="en-US" spc="-9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delusional  system</a:t>
            </a:r>
            <a:r>
              <a:rPr lang="en-US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pc="-15" dirty="0" smtClean="0"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SIZE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marR="899160" indent="-320040">
              <a:spcBef>
                <a:spcPts val="105"/>
              </a:spcBef>
              <a:buClr>
                <a:srgbClr val="DD8046"/>
              </a:buClr>
              <a:buSzPct val="59375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Optimal size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spc="-25" dirty="0" smtClean="0">
                <a:latin typeface="Tw Cen MT"/>
                <a:cs typeface="Tw Cen MT"/>
              </a:rPr>
              <a:t>therapy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dirty="0" smtClean="0">
                <a:latin typeface="Tw Cen MT"/>
                <a:cs typeface="Tw Cen MT"/>
              </a:rPr>
              <a:t>8 to</a:t>
            </a:r>
            <a:r>
              <a:rPr lang="en-US" spc="-8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10  </a:t>
            </a:r>
            <a:r>
              <a:rPr lang="en-US" spc="-5" dirty="0" smtClean="0">
                <a:latin typeface="Tw Cen MT"/>
                <a:cs typeface="Tw Cen MT"/>
              </a:rPr>
              <a:t>members</a:t>
            </a:r>
            <a:r>
              <a:rPr lang="en-US" spc="-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  <a:p>
            <a:pPr marL="12700">
              <a:buNone/>
            </a:pPr>
            <a:r>
              <a:rPr lang="en-US" b="1" dirty="0" smtClean="0">
                <a:latin typeface="Tw Cen MT"/>
                <a:cs typeface="Tw Cen MT"/>
              </a:rPr>
              <a:t>FREQUENCY AND LENGTH </a:t>
            </a:r>
            <a:r>
              <a:rPr lang="en-US" b="1" spc="-5" dirty="0" smtClean="0">
                <a:latin typeface="Tw Cen MT"/>
                <a:cs typeface="Tw Cen MT"/>
              </a:rPr>
              <a:t>OF</a:t>
            </a:r>
            <a:r>
              <a:rPr lang="en-US" b="1" spc="-80" dirty="0" smtClean="0">
                <a:latin typeface="Tw Cen MT"/>
                <a:cs typeface="Tw Cen MT"/>
              </a:rPr>
              <a:t> </a:t>
            </a:r>
            <a:r>
              <a:rPr lang="en-US" b="1" spc="-5" dirty="0" smtClean="0">
                <a:latin typeface="Tw Cen MT"/>
                <a:cs typeface="Tw Cen MT"/>
              </a:rPr>
              <a:t>SESSIONS:</a:t>
            </a:r>
            <a:endParaRPr lang="en-US" dirty="0" smtClean="0">
              <a:latin typeface="Tw Cen MT"/>
              <a:cs typeface="Tw Cen MT"/>
            </a:endParaRPr>
          </a:p>
          <a:p>
            <a:pPr marL="332740" marR="5080" indent="-320040">
              <a:spcBef>
                <a:spcPts val="710"/>
              </a:spcBef>
              <a:buClr>
                <a:srgbClr val="DD8046"/>
              </a:buClr>
              <a:buSzPct val="59375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Most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psychotherapist conduct </a:t>
            </a:r>
            <a:r>
              <a:rPr lang="en-US" spc="-15" dirty="0" smtClean="0">
                <a:latin typeface="Tw Cen MT"/>
                <a:cs typeface="Tw Cen MT"/>
              </a:rPr>
              <a:t>group  </a:t>
            </a:r>
            <a:r>
              <a:rPr lang="en-US" dirty="0" smtClean="0">
                <a:latin typeface="Tw Cen MT"/>
                <a:cs typeface="Tw Cen MT"/>
              </a:rPr>
              <a:t>sessions once a </a:t>
            </a:r>
            <a:r>
              <a:rPr lang="en-US" spc="-15" dirty="0" smtClean="0">
                <a:latin typeface="Tw Cen MT"/>
                <a:cs typeface="Tw Cen MT"/>
              </a:rPr>
              <a:t>week; </a:t>
            </a:r>
            <a:r>
              <a:rPr lang="en-US" spc="30" dirty="0" smtClean="0">
                <a:latin typeface="Tw Cen MT"/>
                <a:cs typeface="Tw Cen MT"/>
              </a:rPr>
              <a:t>each </a:t>
            </a:r>
            <a:r>
              <a:rPr lang="en-US" dirty="0" smtClean="0">
                <a:latin typeface="Tw Cen MT"/>
                <a:cs typeface="Tw Cen MT"/>
              </a:rPr>
              <a:t>session </a:t>
            </a:r>
            <a:r>
              <a:rPr lang="en-US" spc="-20" dirty="0" smtClean="0">
                <a:latin typeface="Tw Cen MT"/>
                <a:cs typeface="Tw Cen MT"/>
              </a:rPr>
              <a:t>may </a:t>
            </a:r>
            <a:r>
              <a:rPr lang="en-US" spc="-5" dirty="0" smtClean="0">
                <a:latin typeface="Tw Cen MT"/>
                <a:cs typeface="Tw Cen MT"/>
              </a:rPr>
              <a:t>last</a:t>
            </a:r>
            <a:r>
              <a:rPr lang="en-US" spc="-145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for  </a:t>
            </a:r>
            <a:r>
              <a:rPr lang="en-US" dirty="0" smtClean="0">
                <a:latin typeface="Tw Cen MT"/>
                <a:cs typeface="Tw Cen MT"/>
              </a:rPr>
              <a:t>45 </a:t>
            </a:r>
            <a:r>
              <a:rPr lang="en-US" spc="-5" dirty="0" smtClean="0">
                <a:latin typeface="Tw Cen MT"/>
                <a:cs typeface="Tw Cen MT"/>
              </a:rPr>
              <a:t>minutes </a:t>
            </a:r>
            <a:r>
              <a:rPr lang="en-US" dirty="0" smtClean="0">
                <a:latin typeface="Tw Cen MT"/>
                <a:cs typeface="Tw Cen MT"/>
              </a:rPr>
              <a:t>to 1</a:t>
            </a:r>
            <a:r>
              <a:rPr lang="en-US" spc="-60" dirty="0" smtClean="0">
                <a:latin typeface="Tw Cen MT"/>
                <a:cs typeface="Tw Cen MT"/>
              </a:rPr>
              <a:t> </a:t>
            </a:r>
            <a:r>
              <a:rPr lang="en-US" spc="-45" dirty="0" smtClean="0">
                <a:latin typeface="Tw Cen MT"/>
                <a:cs typeface="Tw Cen MT"/>
              </a:rPr>
              <a:t>hour.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Types Of Psychotherapy Groups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84200" indent="-572135">
              <a:lnSpc>
                <a:spcPct val="100000"/>
              </a:lnSpc>
              <a:spcBef>
                <a:spcPts val="795"/>
              </a:spcBef>
              <a:buClr>
                <a:srgbClr val="DD8046"/>
              </a:buClr>
              <a:buSzPct val="59375"/>
              <a:buAutoNum type="arabicPeriod"/>
              <a:tabLst>
                <a:tab pos="584200" algn="l"/>
                <a:tab pos="584835" algn="l"/>
              </a:tabLst>
            </a:pPr>
            <a:r>
              <a:rPr lang="en-US" spc="-20" dirty="0" smtClean="0">
                <a:latin typeface="Tw Cen MT"/>
                <a:cs typeface="Tw Cen MT"/>
              </a:rPr>
              <a:t>Traditional</a:t>
            </a:r>
            <a:r>
              <a:rPr lang="en-US" spc="-45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Groups</a:t>
            </a:r>
            <a:endParaRPr lang="en-US" dirty="0" smtClean="0">
              <a:latin typeface="Tw Cen MT"/>
              <a:cs typeface="Tw Cen MT"/>
            </a:endParaRPr>
          </a:p>
          <a:p>
            <a:pPr marL="584200" indent="-572135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59375"/>
              <a:buAutoNum type="arabicPeriod"/>
              <a:tabLst>
                <a:tab pos="584200" algn="l"/>
                <a:tab pos="584835" algn="l"/>
              </a:tabLst>
            </a:pPr>
            <a:r>
              <a:rPr lang="en-US" dirty="0" smtClean="0">
                <a:latin typeface="Tw Cen MT"/>
                <a:cs typeface="Tw Cen MT"/>
              </a:rPr>
              <a:t>Encounter </a:t>
            </a:r>
            <a:r>
              <a:rPr lang="en-US" spc="-10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or </a:t>
            </a:r>
            <a:r>
              <a:rPr lang="en-US" spc="-130" dirty="0" smtClean="0">
                <a:latin typeface="Tw Cen MT"/>
                <a:cs typeface="Tw Cen MT"/>
              </a:rPr>
              <a:t>T.</a:t>
            </a:r>
            <a:r>
              <a:rPr lang="en-US" spc="-8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</a:t>
            </a:r>
            <a:endParaRPr lang="en-US" dirty="0" smtClean="0">
              <a:latin typeface="Tw Cen MT"/>
              <a:cs typeface="Tw Cen MT"/>
            </a:endParaRPr>
          </a:p>
          <a:p>
            <a:pPr marL="584200" indent="-572135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AutoNum type="arabicPeriod"/>
              <a:tabLst>
                <a:tab pos="584200" algn="l"/>
                <a:tab pos="584835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Homogeneous </a:t>
            </a:r>
            <a:r>
              <a:rPr lang="en-US" dirty="0" smtClean="0">
                <a:latin typeface="Tw Cen MT"/>
                <a:cs typeface="Tw Cen MT"/>
              </a:rPr>
              <a:t>or </a:t>
            </a:r>
            <a:r>
              <a:rPr lang="en-US" spc="-10" dirty="0" smtClean="0">
                <a:latin typeface="Tw Cen MT"/>
                <a:cs typeface="Tw Cen MT"/>
              </a:rPr>
              <a:t>heterogeneous</a:t>
            </a:r>
            <a:r>
              <a:rPr lang="en-US" spc="-14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groups</a:t>
            </a:r>
            <a:endParaRPr lang="en-US" dirty="0" smtClean="0">
              <a:latin typeface="Tw Cen MT"/>
              <a:cs typeface="Tw Cen MT"/>
            </a:endParaRPr>
          </a:p>
          <a:p>
            <a:pPr marL="584200" indent="-572135">
              <a:lnSpc>
                <a:spcPct val="100000"/>
              </a:lnSpc>
              <a:spcBef>
                <a:spcPts val="710"/>
              </a:spcBef>
              <a:buClr>
                <a:srgbClr val="DD8046"/>
              </a:buClr>
              <a:buSzPct val="59375"/>
              <a:buAutoNum type="arabicPeriod"/>
              <a:tabLst>
                <a:tab pos="584200" algn="l"/>
                <a:tab pos="584835" algn="l"/>
              </a:tabLst>
            </a:pPr>
            <a:r>
              <a:rPr lang="en-US" dirty="0" smtClean="0">
                <a:latin typeface="Tw Cen MT"/>
                <a:cs typeface="Tw Cen MT"/>
              </a:rPr>
              <a:t>Open or close</a:t>
            </a:r>
            <a:r>
              <a:rPr lang="en-US" spc="-5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groups</a:t>
            </a:r>
            <a:endParaRPr lang="en-US" dirty="0" smtClean="0">
              <a:latin typeface="Tw Cen MT"/>
              <a:cs typeface="Tw Cen MT"/>
            </a:endParaRPr>
          </a:p>
          <a:p>
            <a:pPr marL="584200" indent="-572135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AutoNum type="arabicPeriod"/>
              <a:tabLst>
                <a:tab pos="584200" algn="l"/>
                <a:tab pos="584835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spc="5" dirty="0" smtClean="0">
                <a:latin typeface="Tw Cen MT"/>
                <a:cs typeface="Tw Cen MT"/>
              </a:rPr>
              <a:t>psychosis </a:t>
            </a:r>
            <a:r>
              <a:rPr lang="en-US" dirty="0" smtClean="0">
                <a:latin typeface="Tw Cen MT"/>
                <a:cs typeface="Tw Cen MT"/>
              </a:rPr>
              <a:t>or</a:t>
            </a:r>
            <a:r>
              <a:rPr lang="en-US" spc="-10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neurosis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spc="-20" dirty="0" smtClean="0">
                <a:latin typeface="Times New Roman" pitchFamily="18" charset="0"/>
                <a:cs typeface="Times New Roman" pitchFamily="18" charset="0"/>
              </a:rPr>
              <a:t>Traditional</a:t>
            </a:r>
            <a:r>
              <a:rPr lang="en-US" b="1" spc="-4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spc="-10" dirty="0" smtClean="0">
                <a:latin typeface="Times New Roman" pitchFamily="18" charset="0"/>
                <a:cs typeface="Times New Roman" pitchFamily="18" charset="0"/>
              </a:rPr>
              <a:t>Groups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84200" marR="64135" indent="-571500">
              <a:lnSpc>
                <a:spcPct val="90000"/>
              </a:lnSpc>
              <a:spcBef>
                <a:spcPts val="450"/>
              </a:spcBef>
            </a:pPr>
            <a:r>
              <a:rPr lang="en-US" spc="-20" dirty="0" smtClean="0">
                <a:latin typeface="Tw Cen MT"/>
                <a:cs typeface="Tw Cen MT"/>
              </a:rPr>
              <a:t>Traditional </a:t>
            </a: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spc="-5" dirty="0" smtClean="0">
                <a:latin typeface="Tw Cen MT"/>
                <a:cs typeface="Tw Cen MT"/>
              </a:rPr>
              <a:t>includes </a:t>
            </a:r>
            <a:r>
              <a:rPr lang="en-US" dirty="0" smtClean="0">
                <a:latin typeface="Tw Cen MT"/>
                <a:cs typeface="Tw Cen MT"/>
              </a:rPr>
              <a:t>mainly the patients with mental  </a:t>
            </a:r>
            <a:r>
              <a:rPr lang="en-US" spc="-5" dirty="0" smtClean="0">
                <a:latin typeface="Tw Cen MT"/>
                <a:cs typeface="Tw Cen MT"/>
              </a:rPr>
              <a:t>illness </a:t>
            </a:r>
            <a:r>
              <a:rPr lang="en-US" dirty="0" smtClean="0">
                <a:latin typeface="Tw Cen MT"/>
                <a:cs typeface="Tw Cen MT"/>
              </a:rPr>
              <a:t>&amp; are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dirty="0" smtClean="0">
                <a:latin typeface="Tw Cen MT"/>
                <a:cs typeface="Tw Cen MT"/>
              </a:rPr>
              <a:t>the hospital </a:t>
            </a:r>
            <a:r>
              <a:rPr lang="en-US" spc="-5" dirty="0" smtClean="0">
                <a:latin typeface="Tw Cen MT"/>
                <a:cs typeface="Tw Cen MT"/>
              </a:rPr>
              <a:t>inpatient </a:t>
            </a:r>
            <a:r>
              <a:rPr lang="en-US" spc="5" dirty="0" smtClean="0">
                <a:latin typeface="Tw Cen MT"/>
                <a:cs typeface="Tw Cen MT"/>
              </a:rPr>
              <a:t>department. </a:t>
            </a:r>
            <a:endParaRPr lang="en-US" spc="5" dirty="0" smtClean="0">
              <a:latin typeface="Tw Cen MT"/>
              <a:cs typeface="Tw Cen MT"/>
            </a:endParaRPr>
          </a:p>
          <a:p>
            <a:pPr marL="584200" marR="64135" indent="-571500">
              <a:lnSpc>
                <a:spcPct val="90000"/>
              </a:lnSpc>
              <a:spcBef>
                <a:spcPts val="450"/>
              </a:spcBef>
            </a:pPr>
            <a:r>
              <a:rPr lang="en-US" spc="-5" dirty="0" smtClean="0">
                <a:latin typeface="Tw Cen MT"/>
                <a:cs typeface="Tw Cen MT"/>
              </a:rPr>
              <a:t>In  </a:t>
            </a:r>
            <a:r>
              <a:rPr lang="en-US" dirty="0" smtClean="0">
                <a:latin typeface="Tw Cen MT"/>
                <a:cs typeface="Tw Cen MT"/>
              </a:rPr>
              <a:t>the didactic </a:t>
            </a:r>
            <a:r>
              <a:rPr lang="en-US" spc="-10" dirty="0" smtClean="0">
                <a:latin typeface="Tw Cen MT"/>
                <a:cs typeface="Tw Cen MT"/>
              </a:rPr>
              <a:t>group </a:t>
            </a:r>
            <a:r>
              <a:rPr lang="en-US" spc="-40" dirty="0" smtClean="0">
                <a:latin typeface="Tw Cen MT"/>
                <a:cs typeface="Tw Cen MT"/>
              </a:rPr>
              <a:t>therapy, </a:t>
            </a:r>
            <a:r>
              <a:rPr lang="en-US" spc="-5" dirty="0" smtClean="0">
                <a:latin typeface="Tw Cen MT"/>
                <a:cs typeface="Tw Cen MT"/>
              </a:rPr>
              <a:t>lecture is </a:t>
            </a:r>
            <a:r>
              <a:rPr lang="en-US" spc="-15" dirty="0" smtClean="0">
                <a:latin typeface="Tw Cen MT"/>
                <a:cs typeface="Tw Cen MT"/>
              </a:rPr>
              <a:t>given </a:t>
            </a:r>
            <a:r>
              <a:rPr lang="en-US" dirty="0" smtClean="0">
                <a:latin typeface="Tw Cen MT"/>
                <a:cs typeface="Tw Cen MT"/>
              </a:rPr>
              <a:t>to the  patient along with some </a:t>
            </a:r>
            <a:r>
              <a:rPr lang="en-US" spc="-40" dirty="0" err="1" smtClean="0">
                <a:latin typeface="Tw Cen MT"/>
                <a:cs typeface="Tw Cen MT"/>
              </a:rPr>
              <a:t>filmshow</a:t>
            </a:r>
            <a:r>
              <a:rPr lang="en-US" spc="-40" dirty="0" smtClean="0">
                <a:latin typeface="Tw Cen MT"/>
                <a:cs typeface="Tw Cen MT"/>
              </a:rPr>
              <a:t>, </a:t>
            </a:r>
            <a:r>
              <a:rPr lang="en-US" spc="-20" dirty="0" smtClean="0">
                <a:latin typeface="Tw Cen MT"/>
                <a:cs typeface="Tw Cen MT"/>
              </a:rPr>
              <a:t>like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the case of  </a:t>
            </a:r>
            <a:r>
              <a:rPr lang="en-US" spc="-25" dirty="0" smtClean="0">
                <a:latin typeface="Tw Cen MT"/>
                <a:cs typeface="Tw Cen MT"/>
              </a:rPr>
              <a:t>excessive </a:t>
            </a:r>
            <a:r>
              <a:rPr lang="en-US" spc="-5" dirty="0" smtClean="0">
                <a:latin typeface="Tw Cen MT"/>
                <a:cs typeface="Tw Cen MT"/>
              </a:rPr>
              <a:t>drinking </a:t>
            </a:r>
            <a:r>
              <a:rPr lang="en-US" dirty="0" smtClean="0">
                <a:latin typeface="Tw Cen MT"/>
                <a:cs typeface="Tw Cen MT"/>
              </a:rPr>
              <a:t>or use of</a:t>
            </a:r>
            <a:r>
              <a:rPr lang="en-US" spc="40" dirty="0" smtClean="0">
                <a:latin typeface="Tw Cen MT"/>
                <a:cs typeface="Tw Cen MT"/>
              </a:rPr>
              <a:t> </a:t>
            </a:r>
            <a:r>
              <a:rPr lang="en-US" spc="10" dirty="0" smtClean="0">
                <a:latin typeface="Tw Cen MT"/>
                <a:cs typeface="Tw Cen MT"/>
              </a:rPr>
              <a:t>drugs</a:t>
            </a:r>
            <a:endParaRPr lang="en-US" dirty="0" smtClean="0">
              <a:latin typeface="Tw Cen MT"/>
              <a:cs typeface="Tw Cen MT"/>
            </a:endParaRPr>
          </a:p>
          <a:p>
            <a:pPr marL="584200" marR="5080" indent="-571500">
              <a:lnSpc>
                <a:spcPct val="90000"/>
              </a:lnSpc>
              <a:spcBef>
                <a:spcPts val="700"/>
              </a:spcBef>
            </a:pPr>
            <a:r>
              <a:rPr lang="en-US" dirty="0" smtClean="0">
                <a:latin typeface="Tw Cen MT"/>
                <a:cs typeface="Tw Cen MT"/>
              </a:rPr>
              <a:t>Psychodrama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dirty="0" smtClean="0">
                <a:latin typeface="Tw Cen MT"/>
                <a:cs typeface="Tw Cen MT"/>
              </a:rPr>
              <a:t>a </a:t>
            </a:r>
            <a:r>
              <a:rPr lang="en-US" spc="15" dirty="0" smtClean="0">
                <a:latin typeface="Tw Cen MT"/>
                <a:cs typeface="Tw Cen MT"/>
              </a:rPr>
              <a:t>technique </a:t>
            </a:r>
            <a:r>
              <a:rPr lang="en-US" dirty="0" smtClean="0">
                <a:latin typeface="Tw Cen MT"/>
                <a:cs typeface="Tw Cen MT"/>
              </a:rPr>
              <a:t>of </a:t>
            </a:r>
            <a:r>
              <a:rPr lang="en-US" spc="-10" dirty="0" smtClean="0">
                <a:latin typeface="Tw Cen MT"/>
                <a:cs typeface="Tw Cen MT"/>
              </a:rPr>
              <a:t>psychotherapy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spc="20" dirty="0" smtClean="0">
                <a:latin typeface="Tw Cen MT"/>
                <a:cs typeface="Tw Cen MT"/>
              </a:rPr>
              <a:t>which </a:t>
            </a:r>
            <a:r>
              <a:rPr lang="en-US" dirty="0" smtClean="0">
                <a:latin typeface="Tw Cen MT"/>
                <a:cs typeface="Tw Cen MT"/>
              </a:rPr>
              <a:t>a  patient acts out his feelings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spc="-10" dirty="0" smtClean="0">
                <a:latin typeface="Tw Cen MT"/>
                <a:cs typeface="Tw Cen MT"/>
              </a:rPr>
              <a:t>front </a:t>
            </a:r>
            <a:r>
              <a:rPr lang="en-US" dirty="0" smtClean="0">
                <a:latin typeface="Tw Cen MT"/>
                <a:cs typeface="Tw Cen MT"/>
              </a:rPr>
              <a:t>of a </a:t>
            </a:r>
            <a:r>
              <a:rPr lang="en-US" spc="-10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of  </a:t>
            </a:r>
            <a:r>
              <a:rPr lang="en-US" spc="-5" dirty="0" smtClean="0">
                <a:latin typeface="Tw Cen MT"/>
                <a:cs typeface="Tw Cen MT"/>
              </a:rPr>
              <a:t>patients. </a:t>
            </a:r>
            <a:endParaRPr lang="en-US" spc="-5" dirty="0" smtClean="0">
              <a:latin typeface="Tw Cen MT"/>
              <a:cs typeface="Tw Cen MT"/>
            </a:endParaRPr>
          </a:p>
          <a:p>
            <a:pPr marL="584200" marR="5080" indent="-571500">
              <a:lnSpc>
                <a:spcPct val="90000"/>
              </a:lnSpc>
              <a:spcBef>
                <a:spcPts val="700"/>
              </a:spcBef>
            </a:pP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5" dirty="0" smtClean="0">
                <a:latin typeface="Tw Cen MT"/>
                <a:cs typeface="Tw Cen MT"/>
              </a:rPr>
              <a:t>therapist </a:t>
            </a:r>
            <a:r>
              <a:rPr lang="en-US" dirty="0" smtClean="0">
                <a:latin typeface="Tw Cen MT"/>
                <a:cs typeface="Tw Cen MT"/>
              </a:rPr>
              <a:t>guides &amp; directs the patient &amp;  interprets the actions of the patient. </a:t>
            </a:r>
            <a:endParaRPr lang="en-US" dirty="0" smtClean="0">
              <a:latin typeface="Tw Cen MT"/>
              <a:cs typeface="Tw Cen MT"/>
            </a:endParaRPr>
          </a:p>
          <a:p>
            <a:pPr marL="584200" marR="5080" indent="-571500">
              <a:lnSpc>
                <a:spcPct val="90000"/>
              </a:lnSpc>
              <a:spcBef>
                <a:spcPts val="700"/>
              </a:spcBef>
            </a:pPr>
            <a:r>
              <a:rPr lang="en-US" dirty="0" smtClean="0">
                <a:latin typeface="Tw Cen MT"/>
                <a:cs typeface="Tw Cen MT"/>
              </a:rPr>
              <a:t>This </a:t>
            </a:r>
            <a:r>
              <a:rPr lang="en-US" dirty="0" smtClean="0">
                <a:latin typeface="Tw Cen MT"/>
                <a:cs typeface="Tw Cen MT"/>
              </a:rPr>
              <a:t>type of acting  out </a:t>
            </a:r>
            <a:r>
              <a:rPr lang="en-US" spc="-5" dirty="0" smtClean="0">
                <a:latin typeface="Tw Cen MT"/>
                <a:cs typeface="Tw Cen MT"/>
              </a:rPr>
              <a:t>provides </a:t>
            </a:r>
            <a:r>
              <a:rPr lang="en-US" dirty="0" smtClean="0">
                <a:latin typeface="Tw Cen MT"/>
                <a:cs typeface="Tw Cen MT"/>
              </a:rPr>
              <a:t>an </a:t>
            </a:r>
            <a:r>
              <a:rPr lang="en-US" spc="-5" dirty="0" smtClean="0">
                <a:latin typeface="Tw Cen MT"/>
                <a:cs typeface="Tw Cen MT"/>
              </a:rPr>
              <a:t>insight into </a:t>
            </a:r>
            <a:r>
              <a:rPr lang="en-US" dirty="0" smtClean="0">
                <a:latin typeface="Tw Cen MT"/>
                <a:cs typeface="Tw Cen MT"/>
              </a:rPr>
              <a:t>the patient about his faulty  </a:t>
            </a:r>
            <a:r>
              <a:rPr lang="en-US" spc="10" dirty="0" smtClean="0">
                <a:latin typeface="Tw Cen MT"/>
                <a:cs typeface="Tw Cen MT"/>
              </a:rPr>
              <a:t>patterns </a:t>
            </a:r>
            <a:r>
              <a:rPr lang="en-US" dirty="0" smtClean="0">
                <a:latin typeface="Tw Cen MT"/>
                <a:cs typeface="Tw Cen MT"/>
              </a:rPr>
              <a:t>of </a:t>
            </a:r>
            <a:r>
              <a:rPr lang="en-US" spc="5" dirty="0" smtClean="0">
                <a:latin typeface="Tw Cen MT"/>
                <a:cs typeface="Tw Cen MT"/>
              </a:rPr>
              <a:t>learning </a:t>
            </a:r>
            <a:r>
              <a:rPr lang="en-US" spc="20" dirty="0" smtClean="0">
                <a:latin typeface="Tw Cen MT"/>
                <a:cs typeface="Tw Cen MT"/>
              </a:rPr>
              <a:t>which </a:t>
            </a:r>
            <a:r>
              <a:rPr lang="en-US" dirty="0" smtClean="0">
                <a:latin typeface="Tw Cen MT"/>
                <a:cs typeface="Tw Cen MT"/>
              </a:rPr>
              <a:t>he can</a:t>
            </a:r>
            <a:r>
              <a:rPr lang="en-US" spc="-4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eliminate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w Cen MT"/>
                <a:cs typeface="Tw Cen MT"/>
              </a:rPr>
              <a:t>2. Encounter Group or </a:t>
            </a:r>
            <a:r>
              <a:rPr lang="en-US" b="1" spc="-160" dirty="0" smtClean="0">
                <a:latin typeface="Tw Cen MT"/>
                <a:cs typeface="Tw Cen MT"/>
              </a:rPr>
              <a:t>T.</a:t>
            </a:r>
            <a:r>
              <a:rPr lang="en-US" b="1" spc="-45" dirty="0" smtClean="0">
                <a:latin typeface="Tw Cen MT"/>
                <a:cs typeface="Tw Cen MT"/>
              </a:rPr>
              <a:t> </a:t>
            </a:r>
            <a:r>
              <a:rPr lang="en-US" b="1" dirty="0" smtClean="0">
                <a:latin typeface="Tw Cen MT"/>
                <a:cs typeface="Tw Cen MT"/>
              </a:rPr>
              <a:t>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84200" marR="5080">
              <a:lnSpc>
                <a:spcPct val="100000"/>
              </a:lnSpc>
              <a:spcBef>
                <a:spcPts val="105"/>
              </a:spcBef>
            </a:pPr>
            <a:r>
              <a:rPr lang="en-US" dirty="0" smtClean="0">
                <a:latin typeface="Tw Cen MT"/>
                <a:cs typeface="Tw Cen MT"/>
              </a:rPr>
              <a:t>Encounter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dirty="0" smtClean="0">
                <a:latin typeface="Tw Cen MT"/>
                <a:cs typeface="Tw Cen MT"/>
              </a:rPr>
              <a:t>a form of </a:t>
            </a:r>
            <a:r>
              <a:rPr lang="en-US" spc="-5" dirty="0" smtClean="0">
                <a:latin typeface="Tw Cen MT"/>
                <a:cs typeface="Tw Cen MT"/>
              </a:rPr>
              <a:t>small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spc="25" dirty="0" smtClean="0">
                <a:latin typeface="Tw Cen MT"/>
                <a:cs typeface="Tw Cen MT"/>
              </a:rPr>
              <a:t>which  </a:t>
            </a:r>
            <a:r>
              <a:rPr lang="en-US" dirty="0" smtClean="0">
                <a:latin typeface="Tw Cen MT"/>
                <a:cs typeface="Tw Cen MT"/>
              </a:rPr>
              <a:t>an </a:t>
            </a:r>
            <a:r>
              <a:rPr lang="en-US" spc="-5" dirty="0" smtClean="0">
                <a:latin typeface="Tw Cen MT"/>
                <a:cs typeface="Tw Cen MT"/>
              </a:rPr>
              <a:t>individual </a:t>
            </a:r>
            <a:r>
              <a:rPr lang="en-US" spc="10" dirty="0" smtClean="0">
                <a:latin typeface="Tw Cen MT"/>
                <a:cs typeface="Tw Cen MT"/>
              </a:rPr>
              <a:t>learns </a:t>
            </a:r>
            <a:r>
              <a:rPr lang="en-US" spc="-30" dirty="0" smtClean="0">
                <a:latin typeface="Tw Cen MT"/>
                <a:cs typeface="Tw Cen MT"/>
              </a:rPr>
              <a:t>how </a:t>
            </a:r>
            <a:r>
              <a:rPr lang="en-US" dirty="0" smtClean="0">
                <a:latin typeface="Tw Cen MT"/>
                <a:cs typeface="Tw Cen MT"/>
              </a:rPr>
              <a:t>his feelings &amp; behavior  affect him &amp; </a:t>
            </a:r>
            <a:r>
              <a:rPr lang="en-US" spc="-5" dirty="0" smtClean="0">
                <a:latin typeface="Tw Cen MT"/>
                <a:cs typeface="Tw Cen MT"/>
              </a:rPr>
              <a:t>others. </a:t>
            </a:r>
            <a:endParaRPr lang="en-US" spc="-5" dirty="0" smtClean="0">
              <a:latin typeface="Tw Cen MT"/>
              <a:cs typeface="Tw Cen MT"/>
            </a:endParaRPr>
          </a:p>
          <a:p>
            <a:pPr marL="584200" marR="5080">
              <a:lnSpc>
                <a:spcPct val="100000"/>
              </a:lnSpc>
              <a:spcBef>
                <a:spcPts val="105"/>
              </a:spcBef>
            </a:pPr>
            <a:r>
              <a:rPr lang="en-US" dirty="0" smtClean="0">
                <a:latin typeface="Tw Cen MT"/>
                <a:cs typeface="Tw Cen MT"/>
              </a:rPr>
              <a:t>This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dirty="0" smtClean="0">
                <a:latin typeface="Tw Cen MT"/>
                <a:cs typeface="Tw Cen MT"/>
              </a:rPr>
              <a:t>not necessarily a 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of people with mental </a:t>
            </a:r>
            <a:r>
              <a:rPr lang="en-US" spc="-5" dirty="0" smtClean="0">
                <a:latin typeface="Tw Cen MT"/>
                <a:cs typeface="Tw Cen MT"/>
              </a:rPr>
              <a:t>illness. </a:t>
            </a:r>
            <a:endParaRPr lang="en-US" spc="-5" dirty="0" smtClean="0">
              <a:latin typeface="Tw Cen MT"/>
              <a:cs typeface="Tw Cen MT"/>
            </a:endParaRPr>
          </a:p>
          <a:p>
            <a:pPr marL="584200" marR="5080">
              <a:lnSpc>
                <a:spcPct val="100000"/>
              </a:lnSpc>
              <a:spcBef>
                <a:spcPts val="105"/>
              </a:spcBef>
            </a:pP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dirty="0" smtClean="0">
                <a:latin typeface="Tw Cen MT"/>
                <a:cs typeface="Tw Cen MT"/>
              </a:rPr>
              <a:t>individual  </a:t>
            </a:r>
            <a:r>
              <a:rPr lang="en-US" spc="-20" dirty="0" smtClean="0">
                <a:latin typeface="Tw Cen MT"/>
                <a:cs typeface="Tw Cen MT"/>
              </a:rPr>
              <a:t>may </a:t>
            </a:r>
            <a:r>
              <a:rPr lang="en-US" spc="-15" dirty="0" smtClean="0">
                <a:latin typeface="Tw Cen MT"/>
                <a:cs typeface="Tw Cen MT"/>
              </a:rPr>
              <a:t>have </a:t>
            </a:r>
            <a:r>
              <a:rPr lang="en-US" spc="-5" dirty="0" smtClean="0">
                <a:latin typeface="Tw Cen MT"/>
                <a:cs typeface="Tw Cen MT"/>
              </a:rPr>
              <a:t>some </a:t>
            </a:r>
            <a:r>
              <a:rPr lang="en-US" dirty="0" smtClean="0">
                <a:latin typeface="Tw Cen MT"/>
                <a:cs typeface="Tw Cen MT"/>
              </a:rPr>
              <a:t>coping </a:t>
            </a:r>
            <a:r>
              <a:rPr lang="en-US" spc="-5" dirty="0" smtClean="0">
                <a:latin typeface="Tw Cen MT"/>
                <a:cs typeface="Tw Cen MT"/>
              </a:rPr>
              <a:t>difficulty </a:t>
            </a:r>
            <a:r>
              <a:rPr lang="en-US" spc="25" dirty="0" smtClean="0">
                <a:latin typeface="Tw Cen MT"/>
                <a:cs typeface="Tw Cen MT"/>
              </a:rPr>
              <a:t>which </a:t>
            </a:r>
            <a:r>
              <a:rPr lang="en-US" dirty="0" smtClean="0">
                <a:latin typeface="Tw Cen MT"/>
                <a:cs typeface="Tw Cen MT"/>
              </a:rPr>
              <a:t>he </a:t>
            </a:r>
            <a:r>
              <a:rPr lang="en-US" spc="-10" dirty="0" smtClean="0">
                <a:latin typeface="Tw Cen MT"/>
                <a:cs typeface="Tw Cen MT"/>
              </a:rPr>
              <a:t>would  </a:t>
            </a:r>
            <a:r>
              <a:rPr lang="en-US" spc="-15" dirty="0" smtClean="0">
                <a:latin typeface="Tw Cen MT"/>
                <a:cs typeface="Tw Cen MT"/>
              </a:rPr>
              <a:t>like </a:t>
            </a:r>
            <a:r>
              <a:rPr lang="en-US" dirty="0" smtClean="0">
                <a:latin typeface="Tw Cen MT"/>
                <a:cs typeface="Tw Cen MT"/>
              </a:rPr>
              <a:t>to </a:t>
            </a:r>
            <a:r>
              <a:rPr lang="en-US" spc="-10" dirty="0" smtClean="0">
                <a:latin typeface="Tw Cen MT"/>
                <a:cs typeface="Tw Cen MT"/>
              </a:rPr>
              <a:t>resolve </a:t>
            </a:r>
            <a:r>
              <a:rPr lang="en-US" dirty="0" smtClean="0">
                <a:latin typeface="Tw Cen MT"/>
                <a:cs typeface="Tw Cen MT"/>
              </a:rPr>
              <a:t>at the </a:t>
            </a:r>
            <a:r>
              <a:rPr lang="en-US" spc="-5" dirty="0" smtClean="0">
                <a:latin typeface="Tw Cen MT"/>
                <a:cs typeface="Tw Cen MT"/>
              </a:rPr>
              <a:t>right</a:t>
            </a:r>
            <a:r>
              <a:rPr lang="en-US" spc="-10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time</a:t>
            </a:r>
          </a:p>
          <a:p>
            <a:pPr marL="584200" marR="150495" indent="-571500">
              <a:lnSpc>
                <a:spcPct val="100000"/>
              </a:lnSpc>
              <a:spcBef>
                <a:spcPts val="700"/>
              </a:spcBef>
            </a:pPr>
            <a:r>
              <a:rPr lang="en-US" b="1" spc="-35" dirty="0" smtClean="0">
                <a:latin typeface="Tw Cen MT"/>
                <a:cs typeface="Tw Cen MT"/>
              </a:rPr>
              <a:t>For </a:t>
            </a:r>
            <a:r>
              <a:rPr lang="en-US" b="1" dirty="0" smtClean="0">
                <a:latin typeface="Tw Cen MT"/>
                <a:cs typeface="Tw Cen MT"/>
              </a:rPr>
              <a:t>Example; </a:t>
            </a:r>
            <a:r>
              <a:rPr lang="en-US" dirty="0" smtClean="0">
                <a:latin typeface="Tw Cen MT"/>
                <a:cs typeface="Tw Cen MT"/>
              </a:rPr>
              <a:t>a suspicious feeling </a:t>
            </a:r>
            <a:r>
              <a:rPr lang="en-US" spc="-5" dirty="0" smtClean="0">
                <a:latin typeface="Tw Cen MT"/>
                <a:cs typeface="Tw Cen MT"/>
              </a:rPr>
              <a:t>gradually </a:t>
            </a:r>
            <a:r>
              <a:rPr lang="en-US" dirty="0" smtClean="0">
                <a:latin typeface="Tw Cen MT"/>
                <a:cs typeface="Tw Cen MT"/>
              </a:rPr>
              <a:t>being  </a:t>
            </a:r>
            <a:r>
              <a:rPr lang="en-US" spc="-10" dirty="0" smtClean="0">
                <a:latin typeface="Tw Cen MT"/>
                <a:cs typeface="Tw Cen MT"/>
              </a:rPr>
              <a:t>developed </a:t>
            </a:r>
            <a:r>
              <a:rPr lang="en-US" dirty="0" smtClean="0">
                <a:latin typeface="Tw Cen MT"/>
                <a:cs typeface="Tw Cen MT"/>
              </a:rPr>
              <a:t>about his wife or </a:t>
            </a:r>
            <a:r>
              <a:rPr lang="en-US" spc="-35" dirty="0" smtClean="0">
                <a:latin typeface="Tw Cen MT"/>
                <a:cs typeface="Tw Cen MT"/>
              </a:rPr>
              <a:t>any </a:t>
            </a:r>
            <a:r>
              <a:rPr lang="en-US" dirty="0" smtClean="0">
                <a:latin typeface="Tw Cen MT"/>
                <a:cs typeface="Tw Cen MT"/>
              </a:rPr>
              <a:t>other </a:t>
            </a:r>
            <a:r>
              <a:rPr lang="en-US" spc="-5" dirty="0" smtClean="0">
                <a:latin typeface="Tw Cen MT"/>
                <a:cs typeface="Tw Cen MT"/>
              </a:rPr>
              <a:t>illusions.  </a:t>
            </a:r>
            <a:r>
              <a:rPr lang="en-US" dirty="0" smtClean="0">
                <a:latin typeface="Tw Cen MT"/>
                <a:cs typeface="Tw Cen MT"/>
              </a:rPr>
              <a:t>Theses </a:t>
            </a: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dirty="0" smtClean="0">
                <a:latin typeface="Tw Cen MT"/>
                <a:cs typeface="Tw Cen MT"/>
              </a:rPr>
              <a:t>are based on sensitivity </a:t>
            </a:r>
            <a:r>
              <a:rPr lang="en-US" spc="-5" dirty="0" smtClean="0">
                <a:latin typeface="Tw Cen MT"/>
                <a:cs typeface="Tw Cen MT"/>
              </a:rPr>
              <a:t>training</a:t>
            </a:r>
            <a:r>
              <a:rPr lang="en-US" spc="-18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or  </a:t>
            </a:r>
            <a:r>
              <a:rPr lang="en-US" spc="-35" dirty="0" smtClean="0">
                <a:latin typeface="Tw Cen MT"/>
                <a:cs typeface="Tw Cen MT"/>
              </a:rPr>
              <a:t>T-groups</a:t>
            </a:r>
            <a:r>
              <a:rPr lang="en-US" spc="-3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3. Homogeneous or heterogeneous  groups: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lang="en-US" spc="-5" dirty="0" smtClean="0">
                <a:latin typeface="Tw Cen MT"/>
                <a:cs typeface="Tw Cen MT"/>
              </a:rPr>
              <a:t>Homogeneous </a:t>
            </a: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dirty="0" smtClean="0">
                <a:latin typeface="Tw Cen MT"/>
                <a:cs typeface="Tw Cen MT"/>
              </a:rPr>
              <a:t>are composed of </a:t>
            </a:r>
            <a:r>
              <a:rPr lang="en-US" spc="-5" dirty="0" smtClean="0">
                <a:latin typeface="Tw Cen MT"/>
                <a:cs typeface="Tw Cen MT"/>
              </a:rPr>
              <a:t>patients  </a:t>
            </a:r>
            <a:r>
              <a:rPr lang="en-US" dirty="0" smtClean="0">
                <a:latin typeface="Tw Cen MT"/>
                <a:cs typeface="Tw Cen MT"/>
              </a:rPr>
              <a:t>of the </a:t>
            </a:r>
            <a:r>
              <a:rPr lang="en-US" spc="-5" dirty="0" smtClean="0">
                <a:latin typeface="Tw Cen MT"/>
                <a:cs typeface="Tw Cen MT"/>
              </a:rPr>
              <a:t>same </a:t>
            </a:r>
            <a:r>
              <a:rPr lang="en-US" spc="-50" dirty="0" smtClean="0">
                <a:latin typeface="Tw Cen MT"/>
                <a:cs typeface="Tw Cen MT"/>
              </a:rPr>
              <a:t>age, </a:t>
            </a:r>
            <a:r>
              <a:rPr lang="en-US" spc="-35" dirty="0" smtClean="0">
                <a:latin typeface="Tw Cen MT"/>
                <a:cs typeface="Tw Cen MT"/>
              </a:rPr>
              <a:t>race, </a:t>
            </a:r>
            <a:r>
              <a:rPr lang="en-US" spc="-25" dirty="0" smtClean="0">
                <a:latin typeface="Tw Cen MT"/>
                <a:cs typeface="Tw Cen MT"/>
              </a:rPr>
              <a:t>sex, </a:t>
            </a:r>
            <a:r>
              <a:rPr lang="en-US" dirty="0" smtClean="0">
                <a:latin typeface="Tw Cen MT"/>
                <a:cs typeface="Tw Cen MT"/>
              </a:rPr>
              <a:t>socioeconomic </a:t>
            </a:r>
            <a:r>
              <a:rPr lang="en-US" spc="-15" dirty="0" smtClean="0">
                <a:latin typeface="Tw Cen MT"/>
                <a:cs typeface="Tw Cen MT"/>
              </a:rPr>
              <a:t>level  </a:t>
            </a:r>
            <a:r>
              <a:rPr lang="en-US" dirty="0" smtClean="0">
                <a:latin typeface="Tw Cen MT"/>
                <a:cs typeface="Tw Cen MT"/>
              </a:rPr>
              <a:t>&amp; </a:t>
            </a:r>
            <a:r>
              <a:rPr lang="en-US" spc="-5" dirty="0" smtClean="0">
                <a:latin typeface="Tw Cen MT"/>
                <a:cs typeface="Tw Cen MT"/>
              </a:rPr>
              <a:t>similar </a:t>
            </a:r>
            <a:r>
              <a:rPr lang="en-US" dirty="0" smtClean="0">
                <a:latin typeface="Tw Cen MT"/>
                <a:cs typeface="Tw Cen MT"/>
              </a:rPr>
              <a:t>category of</a:t>
            </a:r>
            <a:r>
              <a:rPr lang="en-US" spc="4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illness.</a:t>
            </a:r>
            <a:endParaRPr lang="en-US" spc="-5" dirty="0" smtClean="0">
              <a:latin typeface="Tw Cen MT"/>
              <a:cs typeface="Tw Cen MT"/>
            </a:endParaRPr>
          </a:p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lang="en-US" spc="-10" dirty="0" smtClean="0">
                <a:latin typeface="Tw Cen MT"/>
                <a:cs typeface="Tw Cen MT"/>
              </a:rPr>
              <a:t>Heterogeneous </a:t>
            </a: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spc="-15" dirty="0" smtClean="0">
                <a:latin typeface="Tw Cen MT"/>
                <a:cs typeface="Tw Cen MT"/>
              </a:rPr>
              <a:t>vary </a:t>
            </a:r>
            <a:r>
              <a:rPr lang="en-US" dirty="0" smtClean="0">
                <a:latin typeface="Tw Cen MT"/>
                <a:cs typeface="Tw Cen MT"/>
              </a:rPr>
              <a:t>on all</a:t>
            </a:r>
            <a:r>
              <a:rPr lang="en-US" spc="-12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these  </a:t>
            </a:r>
            <a:r>
              <a:rPr lang="en-US" spc="-5" dirty="0" smtClean="0">
                <a:latin typeface="Tw Cen MT"/>
                <a:cs typeface="Tw Cen MT"/>
              </a:rPr>
              <a:t>aspects.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w Cen MT"/>
                <a:cs typeface="Tw Cen MT"/>
              </a:rPr>
              <a:t>4. </a:t>
            </a:r>
            <a:r>
              <a:rPr lang="en-US" b="1" spc="-5" dirty="0" smtClean="0">
                <a:latin typeface="Tw Cen MT"/>
                <a:cs typeface="Tw Cen MT"/>
              </a:rPr>
              <a:t>Open </a:t>
            </a:r>
            <a:r>
              <a:rPr lang="en-US" b="1" dirty="0" smtClean="0">
                <a:latin typeface="Tw Cen MT"/>
                <a:cs typeface="Tw Cen MT"/>
              </a:rPr>
              <a:t>Groups &amp; </a:t>
            </a:r>
            <a:r>
              <a:rPr lang="en-US" b="1" spc="-5" dirty="0" smtClean="0">
                <a:latin typeface="Tw Cen MT"/>
                <a:cs typeface="Tw Cen MT"/>
              </a:rPr>
              <a:t>Closed</a:t>
            </a:r>
            <a:r>
              <a:rPr lang="en-US" b="1" spc="-75" dirty="0" smtClean="0">
                <a:latin typeface="Tw Cen MT"/>
                <a:cs typeface="Tw Cen MT"/>
              </a:rPr>
              <a:t> </a:t>
            </a:r>
            <a:r>
              <a:rPr lang="en-US" b="1" dirty="0" smtClean="0">
                <a:latin typeface="Tw Cen MT"/>
                <a:cs typeface="Tw Cen MT"/>
              </a:rPr>
              <a:t>Groups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open </a:t>
            </a: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dirty="0" smtClean="0">
                <a:latin typeface="Tw Cen MT"/>
                <a:cs typeface="Tw Cen MT"/>
              </a:rPr>
              <a:t>members </a:t>
            </a:r>
            <a:r>
              <a:rPr lang="en-US" spc="-20" dirty="0" smtClean="0">
                <a:latin typeface="Tw Cen MT"/>
                <a:cs typeface="Tw Cen MT"/>
              </a:rPr>
              <a:t>may </a:t>
            </a:r>
            <a:r>
              <a:rPr lang="en-US" dirty="0" smtClean="0">
                <a:latin typeface="Tw Cen MT"/>
                <a:cs typeface="Tw Cen MT"/>
              </a:rPr>
              <a:t>join &amp; </a:t>
            </a:r>
            <a:r>
              <a:rPr lang="en-US" spc="-10" dirty="0" smtClean="0">
                <a:latin typeface="Tw Cen MT"/>
                <a:cs typeface="Tw Cen MT"/>
              </a:rPr>
              <a:t>leave </a:t>
            </a:r>
            <a:r>
              <a:rPr lang="en-US" dirty="0" smtClean="0">
                <a:latin typeface="Tw Cen MT"/>
                <a:cs typeface="Tw Cen MT"/>
              </a:rPr>
              <a:t>the  </a:t>
            </a:r>
            <a:r>
              <a:rPr lang="en-US" spc="-10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at </a:t>
            </a:r>
            <a:r>
              <a:rPr lang="en-US" spc="-15" dirty="0" smtClean="0">
                <a:latin typeface="Tw Cen MT"/>
                <a:cs typeface="Tw Cen MT"/>
              </a:rPr>
              <a:t>anytime. </a:t>
            </a:r>
            <a:endParaRPr lang="en-US" spc="-15" dirty="0" smtClean="0">
              <a:latin typeface="Tw Cen MT"/>
              <a:cs typeface="Tw Cen MT"/>
            </a:endParaRPr>
          </a:p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lang="en-US" dirty="0" smtClean="0">
                <a:latin typeface="Tw Cen MT"/>
                <a:cs typeface="Tw Cen MT"/>
              </a:rPr>
              <a:t>Closed </a:t>
            </a: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spc="-15" dirty="0" smtClean="0">
                <a:latin typeface="Tw Cen MT"/>
                <a:cs typeface="Tw Cen MT"/>
              </a:rPr>
              <a:t>have </a:t>
            </a:r>
            <a:r>
              <a:rPr lang="en-US" dirty="0" smtClean="0">
                <a:latin typeface="Tw Cen MT"/>
                <a:cs typeface="Tw Cen MT"/>
              </a:rPr>
              <a:t>a  specific number of </a:t>
            </a:r>
            <a:r>
              <a:rPr lang="en-US" spc="-20" dirty="0" smtClean="0">
                <a:latin typeface="Tw Cen MT"/>
                <a:cs typeface="Tw Cen MT"/>
              </a:rPr>
              <a:t>people, </a:t>
            </a:r>
            <a:r>
              <a:rPr lang="en-US" dirty="0" smtClean="0">
                <a:latin typeface="Tw Cen MT"/>
                <a:cs typeface="Tw Cen MT"/>
              </a:rPr>
              <a:t>specific time to </a:t>
            </a:r>
            <a:r>
              <a:rPr lang="en-US" spc="5" dirty="0" smtClean="0">
                <a:latin typeface="Tw Cen MT"/>
                <a:cs typeface="Tw Cen MT"/>
              </a:rPr>
              <a:t>start  </a:t>
            </a:r>
            <a:r>
              <a:rPr lang="en-US" dirty="0" smtClean="0">
                <a:latin typeface="Tw Cen MT"/>
                <a:cs typeface="Tw Cen MT"/>
              </a:rPr>
              <a:t>&amp; close the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sessions; the </a:t>
            </a:r>
            <a:r>
              <a:rPr lang="en-US" spc="-5" dirty="0" smtClean="0">
                <a:latin typeface="Tw Cen MT"/>
                <a:cs typeface="Tw Cen MT"/>
              </a:rPr>
              <a:t>duration is </a:t>
            </a:r>
            <a:r>
              <a:rPr lang="en-US" dirty="0" smtClean="0">
                <a:latin typeface="Tw Cen MT"/>
                <a:cs typeface="Tw Cen MT"/>
              </a:rPr>
              <a:t>three  to </a:t>
            </a:r>
            <a:r>
              <a:rPr lang="en-US" spc="-15" dirty="0" smtClean="0">
                <a:latin typeface="Tw Cen MT"/>
                <a:cs typeface="Tw Cen MT"/>
              </a:rPr>
              <a:t>four </a:t>
            </a:r>
            <a:r>
              <a:rPr lang="en-US" spc="-15" dirty="0" smtClean="0">
                <a:latin typeface="Tw Cen MT"/>
                <a:cs typeface="Tw Cen MT"/>
              </a:rPr>
              <a:t>weeks.</a:t>
            </a:r>
          </a:p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lang="en-US" spc="-5" dirty="0" smtClean="0">
                <a:latin typeface="Tw Cen MT"/>
                <a:cs typeface="Tw Cen MT"/>
              </a:rPr>
              <a:t>Inpatients </a:t>
            </a:r>
            <a:r>
              <a:rPr lang="en-US" dirty="0" smtClean="0">
                <a:latin typeface="Tw Cen MT"/>
                <a:cs typeface="Tw Cen MT"/>
              </a:rPr>
              <a:t>&amp; outpatients both  are included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this</a:t>
            </a:r>
            <a:r>
              <a:rPr lang="en-US" spc="-80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group.</a:t>
            </a:r>
            <a:endParaRPr lang="en-US" spc="-20" dirty="0" smtClean="0">
              <a:latin typeface="Tw Cen MT"/>
              <a:cs typeface="Tw Cen MT"/>
            </a:endParaRPr>
          </a:p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lang="en-US" dirty="0" smtClean="0">
                <a:latin typeface="Tw Cen MT"/>
                <a:cs typeface="Tw Cen MT"/>
              </a:rPr>
              <a:t>Open </a:t>
            </a:r>
            <a:r>
              <a:rPr lang="en-US" dirty="0" smtClean="0">
                <a:latin typeface="Tw Cen MT"/>
                <a:cs typeface="Tw Cen MT"/>
              </a:rPr>
              <a:t>&amp; closed </a:t>
            </a:r>
            <a:r>
              <a:rPr lang="en-US" spc="-10" dirty="0" smtClean="0">
                <a:latin typeface="Tw Cen MT"/>
                <a:cs typeface="Tw Cen MT"/>
              </a:rPr>
              <a:t>groups </a:t>
            </a:r>
            <a:r>
              <a:rPr lang="en-US" dirty="0" smtClean="0">
                <a:latin typeface="Tw Cen MT"/>
                <a:cs typeface="Tw Cen MT"/>
              </a:rPr>
              <a:t>are</a:t>
            </a:r>
            <a:r>
              <a:rPr lang="en-US" spc="-114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used  </a:t>
            </a:r>
            <a:r>
              <a:rPr lang="en-US" spc="-15" dirty="0" smtClean="0">
                <a:latin typeface="Tw Cen MT"/>
                <a:cs typeface="Tw Cen MT"/>
              </a:rPr>
              <a:t>extensively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the</a:t>
            </a:r>
            <a:r>
              <a:rPr lang="en-US" spc="-4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hospital.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pc="-5" dirty="0" smtClean="0">
                <a:latin typeface="Tw Cen MT"/>
                <a:cs typeface="Tw Cen MT"/>
              </a:rPr>
              <a:t>5. Group According to </a:t>
            </a:r>
            <a:r>
              <a:rPr lang="en-US" b="1" dirty="0" smtClean="0">
                <a:latin typeface="Tw Cen MT"/>
                <a:cs typeface="Tw Cen MT"/>
              </a:rPr>
              <a:t>Mental</a:t>
            </a:r>
            <a:r>
              <a:rPr lang="en-US" b="1" spc="-30" dirty="0" smtClean="0">
                <a:latin typeface="Tw Cen MT"/>
                <a:cs typeface="Tw Cen MT"/>
              </a:rPr>
              <a:t> </a:t>
            </a:r>
            <a:r>
              <a:rPr lang="en-US" b="1" dirty="0" smtClean="0">
                <a:latin typeface="Tw Cen MT"/>
                <a:cs typeface="Tw Cen MT"/>
              </a:rPr>
              <a:t>Illness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pc="-5" dirty="0" smtClean="0"/>
              <a:t>Neurotic </a:t>
            </a:r>
            <a:r>
              <a:rPr lang="en-US" spc="-10" dirty="0" smtClean="0"/>
              <a:t>group </a:t>
            </a:r>
            <a:r>
              <a:rPr lang="en-US" dirty="0" smtClean="0"/>
              <a:t>or </a:t>
            </a:r>
            <a:r>
              <a:rPr lang="en-US" spc="-5" dirty="0" smtClean="0"/>
              <a:t>patient  </a:t>
            </a:r>
            <a:r>
              <a:rPr lang="en-US" dirty="0" smtClean="0"/>
              <a:t>suffering </a:t>
            </a:r>
            <a:r>
              <a:rPr lang="en-US" spc="-15" dirty="0" smtClean="0"/>
              <a:t>from </a:t>
            </a:r>
            <a:r>
              <a:rPr lang="en-US" spc="5" dirty="0" smtClean="0"/>
              <a:t>psychotic </a:t>
            </a:r>
            <a:r>
              <a:rPr lang="en-US" spc="-5" dirty="0" smtClean="0"/>
              <a:t>illnesses </a:t>
            </a:r>
            <a:r>
              <a:rPr lang="en-US" dirty="0" smtClean="0"/>
              <a:t>come</a:t>
            </a:r>
            <a:r>
              <a:rPr lang="en-US" spc="-155" dirty="0" smtClean="0"/>
              <a:t> </a:t>
            </a:r>
            <a:r>
              <a:rPr lang="en-US" dirty="0" smtClean="0"/>
              <a:t>under  this</a:t>
            </a:r>
            <a:r>
              <a:rPr lang="en-US" spc="-35" dirty="0" smtClean="0"/>
              <a:t> </a:t>
            </a:r>
            <a:r>
              <a:rPr lang="en-US" spc="-20" dirty="0" smtClean="0"/>
              <a:t>category.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pc="-75" dirty="0" smtClean="0">
                <a:latin typeface="Tw Cen MT"/>
                <a:cs typeface="Tw Cen MT"/>
              </a:rPr>
              <a:t>APPROACHES </a:t>
            </a:r>
            <a:r>
              <a:rPr lang="en-US" b="1" spc="-25" dirty="0" smtClean="0">
                <a:latin typeface="Tw Cen MT"/>
                <a:cs typeface="Tw Cen MT"/>
              </a:rPr>
              <a:t>TO </a:t>
            </a:r>
            <a:r>
              <a:rPr lang="en-US" b="1" spc="-40" dirty="0" smtClean="0">
                <a:latin typeface="Tw Cen MT"/>
                <a:cs typeface="Tw Cen MT"/>
              </a:rPr>
              <a:t>GROUP</a:t>
            </a:r>
            <a:r>
              <a:rPr lang="en-US" b="1" spc="60" dirty="0" smtClean="0">
                <a:latin typeface="Tw Cen MT"/>
                <a:cs typeface="Tw Cen MT"/>
              </a:rPr>
              <a:t> </a:t>
            </a:r>
            <a:r>
              <a:rPr lang="en-US" b="1" dirty="0" smtClean="0">
                <a:latin typeface="Tw Cen MT"/>
                <a:cs typeface="Tw Cen MT"/>
              </a:rPr>
              <a:t>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fontScale="92500" lnSpcReduction="20000"/>
          </a:bodyPr>
          <a:lstStyle/>
          <a:p>
            <a:pPr marL="332740" marR="5080" indent="-320040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10" dirty="0" smtClean="0">
                <a:latin typeface="Tw Cen MT"/>
                <a:cs typeface="Tw Cen MT"/>
              </a:rPr>
              <a:t>therapist’s </a:t>
            </a:r>
            <a:r>
              <a:rPr lang="en-US" spc="-15" dirty="0" smtClean="0">
                <a:latin typeface="Tw Cen MT"/>
                <a:cs typeface="Tw Cen MT"/>
              </a:rPr>
              <a:t>role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dirty="0" smtClean="0">
                <a:latin typeface="Tw Cen MT"/>
                <a:cs typeface="Tw Cen MT"/>
              </a:rPr>
              <a:t>primarily that of a </a:t>
            </a:r>
            <a:r>
              <a:rPr lang="en-US" spc="-5" dirty="0" smtClean="0">
                <a:latin typeface="Tw Cen MT"/>
                <a:cs typeface="Tw Cen MT"/>
              </a:rPr>
              <a:t>facilitator; </a:t>
            </a:r>
            <a:r>
              <a:rPr lang="en-US" dirty="0" smtClean="0">
                <a:latin typeface="Tw Cen MT"/>
                <a:cs typeface="Tw Cen MT"/>
              </a:rPr>
              <a:t>he  should </a:t>
            </a:r>
            <a:r>
              <a:rPr lang="en-US" spc="-5" dirty="0" smtClean="0">
                <a:latin typeface="Tw Cen MT"/>
                <a:cs typeface="Tw Cen MT"/>
              </a:rPr>
              <a:t>provide </a:t>
            </a:r>
            <a:r>
              <a:rPr lang="en-US" dirty="0" smtClean="0">
                <a:latin typeface="Tw Cen MT"/>
                <a:cs typeface="Tw Cen MT"/>
              </a:rPr>
              <a:t>a </a:t>
            </a:r>
            <a:r>
              <a:rPr lang="en-US" spc="-25" dirty="0" smtClean="0">
                <a:latin typeface="Tw Cen MT"/>
                <a:cs typeface="Tw Cen MT"/>
              </a:rPr>
              <a:t>safe, </a:t>
            </a:r>
            <a:r>
              <a:rPr lang="en-US" dirty="0" smtClean="0">
                <a:latin typeface="Tw Cen MT"/>
                <a:cs typeface="Tw Cen MT"/>
              </a:rPr>
              <a:t>comfortable atmosphere </a:t>
            </a:r>
            <a:r>
              <a:rPr lang="en-US" spc="-20" dirty="0" smtClean="0">
                <a:latin typeface="Tw Cen MT"/>
                <a:cs typeface="Tw Cen MT"/>
              </a:rPr>
              <a:t>for</a:t>
            </a:r>
            <a:r>
              <a:rPr lang="en-US" spc="-155" dirty="0" smtClean="0">
                <a:latin typeface="Tw Cen MT"/>
                <a:cs typeface="Tw Cen MT"/>
              </a:rPr>
              <a:t> </a:t>
            </a:r>
            <a:r>
              <a:rPr lang="en-US" spc="5" dirty="0" smtClean="0">
                <a:latin typeface="Tw Cen MT"/>
                <a:cs typeface="Tw Cen MT"/>
              </a:rPr>
              <a:t>self-  </a:t>
            </a:r>
            <a:r>
              <a:rPr lang="en-US" spc="-5" dirty="0" smtClean="0">
                <a:latin typeface="Tw Cen MT"/>
                <a:cs typeface="Tw Cen MT"/>
              </a:rPr>
              <a:t>disclosure.</a:t>
            </a:r>
            <a:endParaRPr lang="en-US" dirty="0" smtClean="0">
              <a:latin typeface="Tw Cen MT"/>
              <a:cs typeface="Tw Cen MT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Focus </a:t>
            </a:r>
            <a:r>
              <a:rPr lang="en-US" dirty="0" smtClean="0">
                <a:latin typeface="Tw Cen MT"/>
                <a:cs typeface="Tw Cen MT"/>
              </a:rPr>
              <a:t>on the “here and</a:t>
            </a:r>
            <a:r>
              <a:rPr lang="en-US" spc="-55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now”.</a:t>
            </a:r>
            <a:endParaRPr lang="en-US" dirty="0" smtClean="0">
              <a:latin typeface="Tw Cen MT"/>
              <a:cs typeface="Tw Cen MT"/>
            </a:endParaRPr>
          </a:p>
          <a:p>
            <a:pPr marL="332740" marR="266700" indent="-320040">
              <a:lnSpc>
                <a:spcPct val="100000"/>
              </a:lnSpc>
              <a:spcBef>
                <a:spcPts val="71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Use </a:t>
            </a:r>
            <a:r>
              <a:rPr lang="en-US" spc="-25" dirty="0" smtClean="0">
                <a:latin typeface="Tw Cen MT"/>
                <a:cs typeface="Tw Cen MT"/>
              </a:rPr>
              <a:t>any </a:t>
            </a:r>
            <a:r>
              <a:rPr lang="en-US" dirty="0" smtClean="0">
                <a:latin typeface="Tw Cen MT"/>
                <a:cs typeface="Tw Cen MT"/>
              </a:rPr>
              <a:t>transferences situations to </a:t>
            </a:r>
            <a:r>
              <a:rPr lang="en-US" spc="-10" dirty="0" smtClean="0">
                <a:latin typeface="Tw Cen MT"/>
                <a:cs typeface="Tw Cen MT"/>
              </a:rPr>
              <a:t>develop </a:t>
            </a:r>
            <a:r>
              <a:rPr lang="en-US" spc="-5" dirty="0" smtClean="0">
                <a:latin typeface="Tw Cen MT"/>
                <a:cs typeface="Tw Cen MT"/>
              </a:rPr>
              <a:t>insight</a:t>
            </a:r>
            <a:r>
              <a:rPr lang="en-US" spc="-12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into  </a:t>
            </a:r>
            <a:r>
              <a:rPr lang="en-US" dirty="0" smtClean="0">
                <a:latin typeface="Tw Cen MT"/>
                <a:cs typeface="Tw Cen MT"/>
              </a:rPr>
              <a:t>their</a:t>
            </a:r>
            <a:r>
              <a:rPr lang="en-US" spc="-2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problems.</a:t>
            </a:r>
            <a:endParaRPr lang="en-US" dirty="0" smtClean="0">
              <a:latin typeface="Tw Cen MT"/>
              <a:cs typeface="Tw Cen MT"/>
            </a:endParaRPr>
          </a:p>
          <a:p>
            <a:pPr marL="332740" marR="181356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Protect </a:t>
            </a:r>
            <a:r>
              <a:rPr lang="en-US" dirty="0" smtClean="0">
                <a:latin typeface="Tw Cen MT"/>
                <a:cs typeface="Tw Cen MT"/>
              </a:rPr>
              <a:t>members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spc="-10" dirty="0" smtClean="0">
                <a:latin typeface="Tw Cen MT"/>
                <a:cs typeface="Tw Cen MT"/>
              </a:rPr>
              <a:t>verbal </a:t>
            </a:r>
            <a:r>
              <a:rPr lang="en-US" dirty="0" smtClean="0">
                <a:latin typeface="Tw Cen MT"/>
                <a:cs typeface="Tw Cen MT"/>
              </a:rPr>
              <a:t>abuse </a:t>
            </a:r>
            <a:r>
              <a:rPr lang="en-US" dirty="0" smtClean="0">
                <a:latin typeface="Tw Cen MT"/>
                <a:cs typeface="Tw Cen MT"/>
              </a:rPr>
              <a:t>or</a:t>
            </a:r>
            <a:r>
              <a:rPr lang="en-US" spc="-105" dirty="0" smtClean="0">
                <a:latin typeface="Tw Cen MT"/>
                <a:cs typeface="Tw Cen MT"/>
              </a:rPr>
              <a:t>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spc="-5" dirty="0" err="1" smtClean="0">
                <a:latin typeface="Tw Cen MT"/>
                <a:cs typeface="Tw Cen MT"/>
              </a:rPr>
              <a:t>scapegoating</a:t>
            </a:r>
            <a:r>
              <a:rPr lang="en-US" spc="-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  <a:p>
            <a:pPr marL="332740" marR="94615" indent="-320040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Whenever </a:t>
            </a:r>
            <a:r>
              <a:rPr lang="en-US" spc="-15" dirty="0" smtClean="0">
                <a:latin typeface="Tw Cen MT"/>
                <a:cs typeface="Tw Cen MT"/>
              </a:rPr>
              <a:t>appropriate, </a:t>
            </a:r>
            <a:r>
              <a:rPr lang="en-US" spc="-10" dirty="0" smtClean="0">
                <a:latin typeface="Tw Cen MT"/>
                <a:cs typeface="Tw Cen MT"/>
              </a:rPr>
              <a:t>provide positive </a:t>
            </a:r>
            <a:r>
              <a:rPr lang="en-US" spc="-5" dirty="0" smtClean="0">
                <a:latin typeface="Tw Cen MT"/>
                <a:cs typeface="Tw Cen MT"/>
              </a:rPr>
              <a:t>reinforcement,  </a:t>
            </a:r>
            <a:r>
              <a:rPr lang="en-US" dirty="0" smtClean="0">
                <a:latin typeface="Tw Cen MT"/>
                <a:cs typeface="Tw Cen MT"/>
              </a:rPr>
              <a:t>this </a:t>
            </a:r>
            <a:r>
              <a:rPr lang="en-US" spc="-10" dirty="0" smtClean="0">
                <a:latin typeface="Tw Cen MT"/>
                <a:cs typeface="Tw Cen MT"/>
              </a:rPr>
              <a:t>gives </a:t>
            </a:r>
            <a:r>
              <a:rPr lang="en-US" dirty="0" smtClean="0">
                <a:latin typeface="Tw Cen MT"/>
                <a:cs typeface="Tw Cen MT"/>
              </a:rPr>
              <a:t>ego </a:t>
            </a:r>
            <a:r>
              <a:rPr lang="en-US" spc="10" dirty="0" smtClean="0">
                <a:latin typeface="Tw Cen MT"/>
                <a:cs typeface="Tw Cen MT"/>
              </a:rPr>
              <a:t>support </a:t>
            </a:r>
            <a:r>
              <a:rPr lang="en-US" dirty="0" smtClean="0">
                <a:latin typeface="Tw Cen MT"/>
                <a:cs typeface="Tw Cen MT"/>
              </a:rPr>
              <a:t>&amp; </a:t>
            </a:r>
            <a:r>
              <a:rPr lang="en-US" spc="-10" dirty="0" smtClean="0">
                <a:latin typeface="Tw Cen MT"/>
                <a:cs typeface="Tw Cen MT"/>
              </a:rPr>
              <a:t>encourages </a:t>
            </a:r>
            <a:r>
              <a:rPr lang="en-US" dirty="0" smtClean="0">
                <a:latin typeface="Tw Cen MT"/>
                <a:cs typeface="Tw Cen MT"/>
              </a:rPr>
              <a:t>future</a:t>
            </a:r>
            <a:r>
              <a:rPr lang="en-US" spc="-125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growth.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pc="-75" dirty="0" smtClean="0">
                <a:latin typeface="Tw Cen MT"/>
                <a:cs typeface="Tw Cen MT"/>
              </a:rPr>
              <a:t>APPROACHES </a:t>
            </a:r>
            <a:r>
              <a:rPr lang="en-US" b="1" spc="-25" dirty="0" smtClean="0">
                <a:latin typeface="Tw Cen MT"/>
                <a:cs typeface="Tw Cen MT"/>
              </a:rPr>
              <a:t>TO </a:t>
            </a:r>
            <a:r>
              <a:rPr lang="en-US" b="1" spc="-40" dirty="0" smtClean="0">
                <a:latin typeface="Tw Cen MT"/>
                <a:cs typeface="Tw Cen MT"/>
              </a:rPr>
              <a:t>GROUP</a:t>
            </a:r>
            <a:r>
              <a:rPr lang="en-US" b="1" spc="60" dirty="0" smtClean="0">
                <a:latin typeface="Tw Cen MT"/>
                <a:cs typeface="Tw Cen MT"/>
              </a:rPr>
              <a:t> </a:t>
            </a:r>
            <a:r>
              <a:rPr lang="en-US" b="1" dirty="0" smtClean="0">
                <a:latin typeface="Tw Cen MT"/>
                <a:cs typeface="Tw Cen MT"/>
              </a:rPr>
              <a:t>THERAPY CONT….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32740" marR="132080" indent="-320040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Handle circumstantial </a:t>
            </a:r>
            <a:r>
              <a:rPr lang="en-US" spc="-5" dirty="0" smtClean="0">
                <a:latin typeface="Tw Cen MT"/>
                <a:cs typeface="Tw Cen MT"/>
              </a:rPr>
              <a:t>patients, </a:t>
            </a:r>
            <a:r>
              <a:rPr lang="en-US" dirty="0" smtClean="0">
                <a:latin typeface="Tw Cen MT"/>
                <a:cs typeface="Tw Cen MT"/>
              </a:rPr>
              <a:t>hallucinating &amp;  delusional patients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a manner that </a:t>
            </a:r>
            <a:r>
              <a:rPr lang="en-US" spc="-5" dirty="0" smtClean="0">
                <a:latin typeface="Tw Cen MT"/>
                <a:cs typeface="Tw Cen MT"/>
              </a:rPr>
              <a:t>protects </a:t>
            </a:r>
            <a:r>
              <a:rPr lang="en-US" dirty="0" smtClean="0">
                <a:latin typeface="Tw Cen MT"/>
                <a:cs typeface="Tw Cen MT"/>
              </a:rPr>
              <a:t>the</a:t>
            </a:r>
            <a:r>
              <a:rPr lang="en-US" spc="-114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self-  esteem of the </a:t>
            </a:r>
            <a:r>
              <a:rPr lang="en-US" spc="-5" dirty="0" smtClean="0">
                <a:latin typeface="Tw Cen MT"/>
                <a:cs typeface="Tw Cen MT"/>
              </a:rPr>
              <a:t>individual </a:t>
            </a:r>
            <a:r>
              <a:rPr lang="en-US" dirty="0" smtClean="0">
                <a:latin typeface="Tw Cen MT"/>
                <a:cs typeface="Tw Cen MT"/>
              </a:rPr>
              <a:t>&amp; also sets </a:t>
            </a:r>
            <a:r>
              <a:rPr lang="en-US" spc="-5" dirty="0" smtClean="0">
                <a:latin typeface="Tw Cen MT"/>
                <a:cs typeface="Tw Cen MT"/>
              </a:rPr>
              <a:t>limits </a:t>
            </a:r>
            <a:r>
              <a:rPr lang="en-US" dirty="0" smtClean="0">
                <a:latin typeface="Tw Cen MT"/>
                <a:cs typeface="Tw Cen MT"/>
              </a:rPr>
              <a:t>on the  behavior so as to </a:t>
            </a:r>
            <a:r>
              <a:rPr lang="en-US" spc="-10" dirty="0" smtClean="0">
                <a:latin typeface="Tw Cen MT"/>
                <a:cs typeface="Tw Cen MT"/>
              </a:rPr>
              <a:t>protect </a:t>
            </a:r>
            <a:r>
              <a:rPr lang="en-US" dirty="0" smtClean="0">
                <a:latin typeface="Tw Cen MT"/>
                <a:cs typeface="Tw Cen MT"/>
              </a:rPr>
              <a:t>other </a:t>
            </a:r>
            <a:r>
              <a:rPr lang="en-US" spc="-10" dirty="0" smtClean="0">
                <a:latin typeface="Tw Cen MT"/>
                <a:cs typeface="Tw Cen MT"/>
              </a:rPr>
              <a:t>group</a:t>
            </a:r>
            <a:r>
              <a:rPr lang="en-US" spc="-10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members.</a:t>
            </a:r>
            <a:endParaRPr lang="en-US" dirty="0" smtClean="0">
              <a:latin typeface="Tw Cen MT"/>
              <a:cs typeface="Tw Cen MT"/>
            </a:endParaRPr>
          </a:p>
          <a:p>
            <a:pPr marL="332740" marR="5080" indent="-320040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Develop </a:t>
            </a:r>
            <a:r>
              <a:rPr lang="en-US" dirty="0" smtClean="0">
                <a:latin typeface="Tw Cen MT"/>
                <a:cs typeface="Tw Cen MT"/>
              </a:rPr>
              <a:t>ability to recognize when a </a:t>
            </a:r>
            <a:r>
              <a:rPr lang="en-US" spc="-10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member</a:t>
            </a:r>
            <a:r>
              <a:rPr lang="en-US" spc="-8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is  “fragile”, </a:t>
            </a:r>
            <a:r>
              <a:rPr lang="en-US" dirty="0" smtClean="0">
                <a:latin typeface="Tw Cen MT"/>
                <a:cs typeface="Tw Cen MT"/>
              </a:rPr>
              <a:t>he should be </a:t>
            </a:r>
            <a:r>
              <a:rPr lang="en-US" spc="5" dirty="0" smtClean="0">
                <a:latin typeface="Tw Cen MT"/>
                <a:cs typeface="Tw Cen MT"/>
              </a:rPr>
              <a:t>approached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a </a:t>
            </a:r>
            <a:r>
              <a:rPr lang="en-US" spc="-25" dirty="0" smtClean="0">
                <a:latin typeface="Tw Cen MT"/>
                <a:cs typeface="Tw Cen MT"/>
              </a:rPr>
              <a:t>gentle,  </a:t>
            </a:r>
            <a:r>
              <a:rPr lang="en-US" dirty="0" smtClean="0">
                <a:latin typeface="Tw Cen MT"/>
                <a:cs typeface="Tw Cen MT"/>
              </a:rPr>
              <a:t>supportive &amp; non-threatening</a:t>
            </a:r>
            <a:r>
              <a:rPr lang="en-US" spc="-80" dirty="0" smtClean="0">
                <a:latin typeface="Tw Cen MT"/>
                <a:cs typeface="Tw Cen MT"/>
              </a:rPr>
              <a:t> </a:t>
            </a:r>
            <a:r>
              <a:rPr lang="en-US" spc="-30" dirty="0" smtClean="0">
                <a:latin typeface="Tw Cen MT"/>
                <a:cs typeface="Tw Cen MT"/>
              </a:rPr>
              <a:t>manner.</a:t>
            </a:r>
            <a:endParaRPr lang="en-US" dirty="0" smtClean="0">
              <a:latin typeface="Tw Cen MT"/>
              <a:cs typeface="Tw Cen MT"/>
            </a:endParaRPr>
          </a:p>
          <a:p>
            <a:pPr marL="332740" marR="369570" indent="-320040">
              <a:lnSpc>
                <a:spcPct val="100000"/>
              </a:lnSpc>
              <a:spcBef>
                <a:spcPts val="71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Use silence </a:t>
            </a:r>
            <a:r>
              <a:rPr lang="en-US" spc="-5" dirty="0" smtClean="0">
                <a:latin typeface="Tw Cen MT"/>
                <a:cs typeface="Tw Cen MT"/>
              </a:rPr>
              <a:t>effectively </a:t>
            </a:r>
            <a:r>
              <a:rPr lang="en-US" dirty="0" smtClean="0">
                <a:latin typeface="Tw Cen MT"/>
                <a:cs typeface="Tw Cen MT"/>
              </a:rPr>
              <a:t>to </a:t>
            </a:r>
            <a:r>
              <a:rPr lang="en-US" spc="-10" dirty="0" smtClean="0">
                <a:latin typeface="Tw Cen MT"/>
                <a:cs typeface="Tw Cen MT"/>
              </a:rPr>
              <a:t>encourage </a:t>
            </a:r>
            <a:r>
              <a:rPr lang="en-US" spc="-5" dirty="0" smtClean="0">
                <a:latin typeface="Tw Cen MT"/>
                <a:cs typeface="Tw Cen MT"/>
              </a:rPr>
              <a:t>introspection</a:t>
            </a:r>
            <a:r>
              <a:rPr lang="en-US" spc="-12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&amp;  facilitate</a:t>
            </a:r>
            <a:r>
              <a:rPr lang="en-US" spc="-5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insight</a:t>
            </a:r>
            <a:r>
              <a:rPr lang="en-US" spc="-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pc="-75" dirty="0" smtClean="0">
                <a:latin typeface="Tw Cen MT"/>
                <a:cs typeface="Tw Cen MT"/>
              </a:rPr>
              <a:t>APPROACHES </a:t>
            </a:r>
            <a:r>
              <a:rPr lang="en-US" b="1" spc="-25" dirty="0" smtClean="0">
                <a:latin typeface="Tw Cen MT"/>
                <a:cs typeface="Tw Cen MT"/>
              </a:rPr>
              <a:t>TO </a:t>
            </a:r>
            <a:r>
              <a:rPr lang="en-US" b="1" spc="-40" dirty="0" smtClean="0">
                <a:latin typeface="Tw Cen MT"/>
                <a:cs typeface="Tw Cen MT"/>
              </a:rPr>
              <a:t>GROUP</a:t>
            </a:r>
            <a:r>
              <a:rPr lang="en-US" b="1" spc="60" dirty="0" smtClean="0">
                <a:latin typeface="Tw Cen MT"/>
                <a:cs typeface="Tw Cen MT"/>
              </a:rPr>
              <a:t> </a:t>
            </a:r>
            <a:r>
              <a:rPr lang="en-US" b="1" dirty="0" smtClean="0">
                <a:latin typeface="Tw Cen MT"/>
                <a:cs typeface="Tw Cen MT"/>
              </a:rPr>
              <a:t>THERAPY CONT….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marR="5080" indent="-320675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3375" algn="l"/>
              </a:tabLst>
            </a:pPr>
            <a:r>
              <a:rPr lang="en-US" dirty="0" smtClean="0">
                <a:latin typeface="Tw Cen MT"/>
                <a:cs typeface="Tw Cen MT"/>
              </a:rPr>
              <a:t>Laughter &amp; a </a:t>
            </a:r>
            <a:r>
              <a:rPr lang="en-US" spc="-5" dirty="0" smtClean="0">
                <a:latin typeface="Tw Cen MT"/>
                <a:cs typeface="Tw Cen MT"/>
              </a:rPr>
              <a:t>moderate </a:t>
            </a:r>
            <a:r>
              <a:rPr lang="en-US" dirty="0" smtClean="0">
                <a:latin typeface="Tw Cen MT"/>
                <a:cs typeface="Tw Cen MT"/>
              </a:rPr>
              <a:t>amount of </a:t>
            </a:r>
            <a:r>
              <a:rPr lang="en-US" spc="-5" dirty="0" smtClean="0">
                <a:latin typeface="Tw Cen MT"/>
                <a:cs typeface="Tw Cen MT"/>
              </a:rPr>
              <a:t>joking </a:t>
            </a:r>
            <a:r>
              <a:rPr lang="en-US" dirty="0" smtClean="0">
                <a:latin typeface="Tw Cen MT"/>
                <a:cs typeface="Tw Cen MT"/>
              </a:rPr>
              <a:t>can act as  a safety </a:t>
            </a:r>
            <a:r>
              <a:rPr lang="en-US" spc="-25" dirty="0" smtClean="0">
                <a:latin typeface="Tw Cen MT"/>
                <a:cs typeface="Tw Cen MT"/>
              </a:rPr>
              <a:t>valve </a:t>
            </a:r>
            <a:r>
              <a:rPr lang="en-US" dirty="0" smtClean="0">
                <a:latin typeface="Tw Cen MT"/>
                <a:cs typeface="Tw Cen MT"/>
              </a:rPr>
              <a:t>&amp; at times can contribute to </a:t>
            </a:r>
            <a:r>
              <a:rPr lang="en-US" spc="-10" dirty="0" smtClean="0">
                <a:latin typeface="Tw Cen MT"/>
                <a:cs typeface="Tw Cen MT"/>
              </a:rPr>
              <a:t>group  </a:t>
            </a:r>
            <a:r>
              <a:rPr lang="en-US" spc="-5" dirty="0" smtClean="0">
                <a:latin typeface="Tw Cen MT"/>
                <a:cs typeface="Tw Cen MT"/>
              </a:rPr>
              <a:t>cohesiveness.</a:t>
            </a:r>
            <a:endParaRPr lang="en-US" dirty="0" smtClean="0">
              <a:latin typeface="Tw Cen MT"/>
              <a:cs typeface="Tw Cen MT"/>
            </a:endParaRPr>
          </a:p>
          <a:p>
            <a:pPr marL="332740" marR="377190" indent="-320675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3375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Role-playing </a:t>
            </a:r>
            <a:r>
              <a:rPr lang="en-US" spc="-20" dirty="0" smtClean="0">
                <a:latin typeface="Tw Cen MT"/>
                <a:cs typeface="Tw Cen MT"/>
              </a:rPr>
              <a:t>may </a:t>
            </a:r>
            <a:r>
              <a:rPr lang="en-US" dirty="0" smtClean="0">
                <a:latin typeface="Tw Cen MT"/>
                <a:cs typeface="Tw Cen MT"/>
              </a:rPr>
              <a:t>help a member </a:t>
            </a:r>
            <a:r>
              <a:rPr lang="en-US" spc="-10" dirty="0" smtClean="0">
                <a:latin typeface="Tw Cen MT"/>
                <a:cs typeface="Tw Cen MT"/>
              </a:rPr>
              <a:t>develop </a:t>
            </a:r>
            <a:r>
              <a:rPr lang="en-US" spc="-5" dirty="0" smtClean="0">
                <a:latin typeface="Tw Cen MT"/>
                <a:cs typeface="Tw Cen MT"/>
              </a:rPr>
              <a:t>insight  into </a:t>
            </a: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45" dirty="0" smtClean="0">
                <a:latin typeface="Tw Cen MT"/>
                <a:cs typeface="Tw Cen MT"/>
              </a:rPr>
              <a:t>ways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spc="20" dirty="0" smtClean="0">
                <a:latin typeface="Tw Cen MT"/>
                <a:cs typeface="Tw Cen MT"/>
              </a:rPr>
              <a:t>which </a:t>
            </a:r>
            <a:r>
              <a:rPr lang="en-US" dirty="0" smtClean="0">
                <a:latin typeface="Tw Cen MT"/>
                <a:cs typeface="Tw Cen MT"/>
              </a:rPr>
              <a:t>he related to</a:t>
            </a:r>
            <a:r>
              <a:rPr lang="en-US" spc="-1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others.</a:t>
            </a:r>
            <a:endParaRPr lang="en-US" dirty="0" smtClean="0">
              <a:latin typeface="Tw Cen MT"/>
              <a:cs typeface="Tw Cen MT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pc="-5" dirty="0" smtClean="0">
                <a:latin typeface="Tw Cen MT"/>
                <a:cs typeface="Tw Cen MT"/>
              </a:rPr>
              <a:t>THERAPEUTIC </a:t>
            </a:r>
            <a:r>
              <a:rPr lang="en-US" b="1" spc="-80" dirty="0" smtClean="0">
                <a:latin typeface="Tw Cen MT"/>
                <a:cs typeface="Tw Cen MT"/>
              </a:rPr>
              <a:t>FACTORS </a:t>
            </a:r>
            <a:r>
              <a:rPr lang="en-US" b="1" spc="-40" dirty="0" smtClean="0">
                <a:latin typeface="Tw Cen MT"/>
                <a:cs typeface="Tw Cen MT"/>
              </a:rPr>
              <a:t>INVOLVED </a:t>
            </a:r>
            <a:r>
              <a:rPr lang="en-US" b="1" spc="-5" dirty="0" smtClean="0">
                <a:latin typeface="Tw Cen MT"/>
                <a:cs typeface="Tw Cen MT"/>
              </a:rPr>
              <a:t>IN  </a:t>
            </a:r>
            <a:r>
              <a:rPr lang="en-US" b="1" spc="-40" dirty="0" smtClean="0">
                <a:latin typeface="Tw Cen MT"/>
                <a:cs typeface="Tw Cen MT"/>
              </a:rPr>
              <a:t>GROUP</a:t>
            </a:r>
            <a:r>
              <a:rPr lang="en-US" b="1" spc="-10" dirty="0" smtClean="0">
                <a:latin typeface="Tw Cen MT"/>
                <a:cs typeface="Tw Cen MT"/>
              </a:rPr>
              <a:t> </a:t>
            </a:r>
            <a:r>
              <a:rPr lang="en-US" b="1" spc="-30" dirty="0" smtClean="0">
                <a:latin typeface="Tw Cen MT"/>
                <a:cs typeface="Tw Cen MT"/>
              </a:rPr>
              <a:t>THERAPY</a:t>
            </a:r>
            <a:r>
              <a:rPr lang="en-US" b="1" spc="-30" dirty="0" smtClean="0">
                <a:latin typeface="Tw Cen MT"/>
                <a:cs typeface="Tw Cen MT"/>
              </a:rPr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27685" indent="-515620">
              <a:lnSpc>
                <a:spcPct val="100000"/>
              </a:lnSpc>
              <a:spcBef>
                <a:spcPts val="795"/>
              </a:spcBef>
              <a:buClr>
                <a:srgbClr val="DD8046"/>
              </a:buClr>
              <a:buSzPct val="59375"/>
              <a:buAutoNum type="arabicPeriod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w Cen MT"/>
                <a:cs typeface="Tw Cen MT"/>
              </a:rPr>
              <a:t>Sharing</a:t>
            </a:r>
            <a:r>
              <a:rPr lang="en-US" spc="-50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experience</a:t>
            </a:r>
            <a:endParaRPr lang="en-US" dirty="0" smtClean="0">
              <a:latin typeface="Tw Cen MT"/>
              <a:cs typeface="Tw Cen MT"/>
            </a:endParaRPr>
          </a:p>
          <a:p>
            <a:pPr marL="527685" indent="-515620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59375"/>
              <a:buAutoNum type="arabicPeriod"/>
              <a:tabLst>
                <a:tab pos="527685" algn="l"/>
                <a:tab pos="528320" algn="l"/>
              </a:tabLst>
            </a:pPr>
            <a:r>
              <a:rPr lang="en-US" spc="10" dirty="0" smtClean="0">
                <a:latin typeface="Tw Cen MT"/>
                <a:cs typeface="Tw Cen MT"/>
              </a:rPr>
              <a:t>Support </a:t>
            </a:r>
            <a:r>
              <a:rPr lang="en-US" dirty="0" smtClean="0">
                <a:latin typeface="Tw Cen MT"/>
                <a:cs typeface="Tw Cen MT"/>
              </a:rPr>
              <a:t>to &amp;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spc="-10" dirty="0" smtClean="0">
                <a:latin typeface="Tw Cen MT"/>
                <a:cs typeface="Tw Cen MT"/>
              </a:rPr>
              <a:t>group</a:t>
            </a:r>
            <a:r>
              <a:rPr lang="en-US" spc="-14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members</a:t>
            </a:r>
          </a:p>
          <a:p>
            <a:pPr marL="527685" indent="-51562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AutoNum type="arabicPeriod"/>
              <a:tabLst>
                <a:tab pos="527685" algn="l"/>
                <a:tab pos="52832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Socialization</a:t>
            </a:r>
            <a:endParaRPr lang="en-US" dirty="0" smtClean="0">
              <a:latin typeface="Tw Cen MT"/>
              <a:cs typeface="Tw Cen MT"/>
            </a:endParaRPr>
          </a:p>
          <a:p>
            <a:pPr marL="527685" indent="-515620">
              <a:lnSpc>
                <a:spcPct val="100000"/>
              </a:lnSpc>
              <a:spcBef>
                <a:spcPts val="710"/>
              </a:spcBef>
              <a:buClr>
                <a:srgbClr val="DD8046"/>
              </a:buClr>
              <a:buSzPct val="59375"/>
              <a:buAutoNum type="arabicPeriod"/>
              <a:tabLst>
                <a:tab pos="527685" algn="l"/>
                <a:tab pos="52832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Imitation</a:t>
            </a:r>
            <a:endParaRPr lang="en-US" dirty="0" smtClean="0">
              <a:latin typeface="Tw Cen MT"/>
              <a:cs typeface="Tw Cen MT"/>
            </a:endParaRPr>
          </a:p>
          <a:p>
            <a:pPr marL="527685" indent="-51562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AutoNum type="arabicPeriod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w Cen MT"/>
                <a:cs typeface="Tw Cen MT"/>
              </a:rPr>
              <a:t>International</a:t>
            </a:r>
            <a:r>
              <a:rPr lang="en-US" spc="-60" dirty="0" smtClean="0">
                <a:latin typeface="Tw Cen MT"/>
                <a:cs typeface="Tw Cen MT"/>
              </a:rPr>
              <a:t> </a:t>
            </a:r>
            <a:r>
              <a:rPr lang="en-US" spc="5" dirty="0" smtClean="0">
                <a:latin typeface="Tw Cen MT"/>
                <a:cs typeface="Tw Cen MT"/>
              </a:rPr>
              <a:t>learning</a:t>
            </a:r>
            <a:endParaRPr lang="en-US" dirty="0" smtClean="0">
              <a:latin typeface="Tw Cen MT"/>
              <a:cs typeface="Tw Cen MT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27685" indent="-515620">
              <a:lnSpc>
                <a:spcPct val="100000"/>
              </a:lnSpc>
              <a:spcBef>
                <a:spcPts val="795"/>
              </a:spcBef>
              <a:tabLst>
                <a:tab pos="527685" algn="l"/>
                <a:tab pos="528320" algn="l"/>
              </a:tabLst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Sharing</a:t>
            </a:r>
            <a:r>
              <a:rPr lang="en-US" b="1" spc="-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spc="-10" dirty="0" smtClean="0">
                <a:latin typeface="Times New Roman" pitchFamily="18" charset="0"/>
                <a:cs typeface="Times New Roman" pitchFamily="18" charset="0"/>
              </a:rPr>
              <a:t>experience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marR="97155" indent="-320675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lang="en-US" dirty="0" smtClean="0">
                <a:latin typeface="Tw Cen MT"/>
                <a:cs typeface="Tw Cen MT"/>
              </a:rPr>
              <a:t>This helps the patients to realize that </a:t>
            </a:r>
            <a:r>
              <a:rPr lang="en-US" spc="-35" dirty="0" smtClean="0">
                <a:latin typeface="Tw Cen MT"/>
                <a:cs typeface="Tw Cen MT"/>
              </a:rPr>
              <a:t>they</a:t>
            </a:r>
            <a:r>
              <a:rPr lang="en-US" spc="-17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are  not </a:t>
            </a:r>
            <a:r>
              <a:rPr lang="en-US" spc="-5" dirty="0" smtClean="0">
                <a:latin typeface="Tw Cen MT"/>
                <a:cs typeface="Tw Cen MT"/>
              </a:rPr>
              <a:t>isolated </a:t>
            </a:r>
            <a:r>
              <a:rPr lang="en-US" dirty="0" smtClean="0">
                <a:latin typeface="Tw Cen MT"/>
                <a:cs typeface="Tw Cen MT"/>
              </a:rPr>
              <a:t>&amp; that others also </a:t>
            </a:r>
            <a:r>
              <a:rPr lang="en-US" spc="-15" dirty="0" smtClean="0">
                <a:latin typeface="Tw Cen MT"/>
                <a:cs typeface="Tw Cen MT"/>
              </a:rPr>
              <a:t>have </a:t>
            </a:r>
            <a:r>
              <a:rPr lang="en-US" dirty="0" smtClean="0">
                <a:latin typeface="Tw Cen MT"/>
                <a:cs typeface="Tw Cen MT"/>
              </a:rPr>
              <a:t>similar  </a:t>
            </a:r>
            <a:r>
              <a:rPr lang="en-US" spc="-10" dirty="0" smtClean="0">
                <a:latin typeface="Tw Cen MT"/>
                <a:cs typeface="Tw Cen MT"/>
              </a:rPr>
              <a:t>experience </a:t>
            </a:r>
            <a:r>
              <a:rPr lang="en-US" dirty="0" smtClean="0">
                <a:latin typeface="Tw Cen MT"/>
                <a:cs typeface="Tw Cen MT"/>
              </a:rPr>
              <a:t>&amp;</a:t>
            </a:r>
            <a:r>
              <a:rPr lang="en-US" spc="-5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problems</a:t>
            </a:r>
            <a:endParaRPr lang="en-US" dirty="0" smtClean="0">
              <a:latin typeface="Tw Cen MT"/>
              <a:cs typeface="Tw Cen MT"/>
            </a:endParaRPr>
          </a:p>
          <a:p>
            <a:pPr marL="332740" marR="5080" indent="-320675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lang="en-US" dirty="0" smtClean="0">
                <a:latin typeface="Tw Cen MT"/>
                <a:cs typeface="Tw Cen MT"/>
              </a:rPr>
              <a:t>Hearing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dirty="0" smtClean="0">
                <a:latin typeface="Tw Cen MT"/>
                <a:cs typeface="Tw Cen MT"/>
              </a:rPr>
              <a:t>other </a:t>
            </a:r>
            <a:r>
              <a:rPr lang="en-US" spc="-5" dirty="0" smtClean="0">
                <a:latin typeface="Tw Cen MT"/>
                <a:cs typeface="Tw Cen MT"/>
              </a:rPr>
              <a:t>patients </a:t>
            </a:r>
            <a:r>
              <a:rPr lang="en-US" dirty="0" smtClean="0">
                <a:latin typeface="Tw Cen MT"/>
                <a:cs typeface="Tw Cen MT"/>
              </a:rPr>
              <a:t>that </a:t>
            </a:r>
            <a:r>
              <a:rPr lang="en-US" spc="-30" dirty="0" smtClean="0">
                <a:latin typeface="Tw Cen MT"/>
                <a:cs typeface="Tw Cen MT"/>
              </a:rPr>
              <a:t>they </a:t>
            </a:r>
            <a:r>
              <a:rPr lang="en-US" spc="-15" dirty="0" smtClean="0">
                <a:latin typeface="Tw Cen MT"/>
                <a:cs typeface="Tw Cen MT"/>
              </a:rPr>
              <a:t>have  </a:t>
            </a:r>
            <a:r>
              <a:rPr lang="en-US" spc="-5" dirty="0" smtClean="0">
                <a:latin typeface="Tw Cen MT"/>
                <a:cs typeface="Tw Cen MT"/>
              </a:rPr>
              <a:t>shared </a:t>
            </a:r>
            <a:r>
              <a:rPr lang="en-US" spc="-10" dirty="0" smtClean="0">
                <a:latin typeface="Tw Cen MT"/>
                <a:cs typeface="Tw Cen MT"/>
              </a:rPr>
              <a:t>experiences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dirty="0" smtClean="0">
                <a:latin typeface="Tw Cen MT"/>
                <a:cs typeface="Tw Cen MT"/>
              </a:rPr>
              <a:t>often more convincing</a:t>
            </a:r>
            <a:r>
              <a:rPr lang="en-US" spc="-12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&amp;  helpful than </a:t>
            </a:r>
            <a:r>
              <a:rPr lang="en-US" spc="-5" dirty="0" smtClean="0">
                <a:latin typeface="Tw Cen MT"/>
                <a:cs typeface="Tw Cen MT"/>
              </a:rPr>
              <a:t>reassurance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dirty="0" smtClean="0">
                <a:latin typeface="Tw Cen MT"/>
                <a:cs typeface="Tw Cen MT"/>
              </a:rPr>
              <a:t>the</a:t>
            </a:r>
            <a:r>
              <a:rPr lang="en-US" spc="-9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therapist</a:t>
            </a:r>
            <a:r>
              <a:rPr lang="en-US" spc="-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pc="10" dirty="0" smtClean="0">
                <a:latin typeface="Tw Cen MT"/>
                <a:cs typeface="Tw Cen MT"/>
              </a:rPr>
              <a:t>Support </a:t>
            </a:r>
            <a:r>
              <a:rPr lang="en-US" dirty="0" smtClean="0">
                <a:latin typeface="Tw Cen MT"/>
                <a:cs typeface="Tw Cen MT"/>
              </a:rPr>
              <a:t>to &amp;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spc="-10" dirty="0" smtClean="0">
                <a:latin typeface="Tw Cen MT"/>
                <a:cs typeface="Tw Cen MT"/>
              </a:rPr>
              <a:t>group</a:t>
            </a:r>
            <a:r>
              <a:rPr lang="en-US" spc="-14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members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marR="5080" indent="-320675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Receiving </a:t>
            </a:r>
            <a:r>
              <a:rPr lang="en-US" dirty="0" smtClean="0">
                <a:latin typeface="Tw Cen MT"/>
                <a:cs typeface="Tw Cen MT"/>
              </a:rPr>
              <a:t>help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dirty="0" smtClean="0">
                <a:latin typeface="Tw Cen MT"/>
                <a:cs typeface="Tw Cen MT"/>
              </a:rPr>
              <a:t>other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members</a:t>
            </a:r>
            <a:r>
              <a:rPr lang="en-US" spc="-13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can  be supportive to </a:t>
            </a:r>
            <a:r>
              <a:rPr lang="en-US" spc="-5" dirty="0" smtClean="0">
                <a:latin typeface="Tw Cen MT"/>
                <a:cs typeface="Tw Cen MT"/>
              </a:rPr>
              <a:t>the </a:t>
            </a:r>
            <a:r>
              <a:rPr lang="en-US" dirty="0" smtClean="0">
                <a:latin typeface="Tw Cen MT"/>
                <a:cs typeface="Tw Cen MT"/>
              </a:rPr>
              <a:t>person</a:t>
            </a:r>
            <a:r>
              <a:rPr lang="en-US" spc="-9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helped.</a:t>
            </a:r>
          </a:p>
          <a:p>
            <a:pPr marL="332740" marR="560070" indent="-320675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5" dirty="0" smtClean="0">
                <a:latin typeface="Tw Cen MT"/>
                <a:cs typeface="Tw Cen MT"/>
              </a:rPr>
              <a:t>sharing </a:t>
            </a:r>
            <a:r>
              <a:rPr lang="en-US" dirty="0" smtClean="0">
                <a:latin typeface="Tw Cen MT"/>
                <a:cs typeface="Tw Cen MT"/>
              </a:rPr>
              <a:t>action of </a:t>
            </a:r>
            <a:r>
              <a:rPr lang="en-US" spc="-5" dirty="0" smtClean="0">
                <a:latin typeface="Tw Cen MT"/>
                <a:cs typeface="Tw Cen MT"/>
              </a:rPr>
              <a:t>being </a:t>
            </a:r>
            <a:r>
              <a:rPr lang="en-US" spc="5" dirty="0" smtClean="0">
                <a:latin typeface="Tw Cen MT"/>
                <a:cs typeface="Tw Cen MT"/>
              </a:rPr>
              <a:t>mutually  </a:t>
            </a:r>
            <a:r>
              <a:rPr lang="en-US" dirty="0" smtClean="0">
                <a:latin typeface="Tw Cen MT"/>
                <a:cs typeface="Tw Cen MT"/>
              </a:rPr>
              <a:t>supportive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dirty="0" smtClean="0">
                <a:latin typeface="Tw Cen MT"/>
                <a:cs typeface="Tw Cen MT"/>
              </a:rPr>
              <a:t>an aspect of </a:t>
            </a:r>
            <a:r>
              <a:rPr lang="en-US" spc="-5" dirty="0" smtClean="0">
                <a:latin typeface="Tw Cen MT"/>
                <a:cs typeface="Tw Cen MT"/>
              </a:rPr>
              <a:t>the </a:t>
            </a:r>
            <a:r>
              <a:rPr lang="en-US" spc="-15" dirty="0" smtClean="0">
                <a:latin typeface="Tw Cen MT"/>
                <a:cs typeface="Tw Cen MT"/>
              </a:rPr>
              <a:t>group  </a:t>
            </a:r>
            <a:r>
              <a:rPr lang="en-US" spc="-5" dirty="0" smtClean="0">
                <a:latin typeface="Tw Cen MT"/>
                <a:cs typeface="Tw Cen MT"/>
              </a:rPr>
              <a:t>cohesiveness </a:t>
            </a:r>
            <a:r>
              <a:rPr lang="en-US" dirty="0" smtClean="0">
                <a:latin typeface="Tw Cen MT"/>
                <a:cs typeface="Tw Cen MT"/>
              </a:rPr>
              <a:t>that </a:t>
            </a:r>
            <a:r>
              <a:rPr lang="en-US" spc="-5" dirty="0" smtClean="0">
                <a:latin typeface="Tw Cen MT"/>
                <a:cs typeface="Tw Cen MT"/>
              </a:rPr>
              <a:t>can </a:t>
            </a:r>
            <a:r>
              <a:rPr lang="en-US" spc="-10" dirty="0" smtClean="0">
                <a:latin typeface="Tw Cen MT"/>
                <a:cs typeface="Tw Cen MT"/>
              </a:rPr>
              <a:t>provide </a:t>
            </a:r>
            <a:r>
              <a:rPr lang="en-US" dirty="0" smtClean="0">
                <a:latin typeface="Tw Cen MT"/>
                <a:cs typeface="Tw Cen MT"/>
              </a:rPr>
              <a:t>a sense of  belonging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spc="-5" dirty="0" smtClean="0">
                <a:latin typeface="Tw Cen MT"/>
                <a:cs typeface="Tw Cen MT"/>
              </a:rPr>
              <a:t>patients </a:t>
            </a:r>
            <a:r>
              <a:rPr lang="en-US" dirty="0" smtClean="0">
                <a:latin typeface="Tw Cen MT"/>
                <a:cs typeface="Tw Cen MT"/>
              </a:rPr>
              <a:t>who feel </a:t>
            </a:r>
            <a:r>
              <a:rPr lang="en-US" spc="-5" dirty="0" smtClean="0">
                <a:latin typeface="Tw Cen MT"/>
                <a:cs typeface="Tw Cen MT"/>
              </a:rPr>
              <a:t>isolated</a:t>
            </a:r>
            <a:r>
              <a:rPr lang="en-US" spc="-12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in  </a:t>
            </a:r>
            <a:r>
              <a:rPr lang="en-US" dirty="0" smtClean="0">
                <a:latin typeface="Tw Cen MT"/>
                <a:cs typeface="Tw Cen MT"/>
              </a:rPr>
              <a:t>their </a:t>
            </a:r>
            <a:r>
              <a:rPr lang="en-US" spc="-30" dirty="0" smtClean="0">
                <a:latin typeface="Tw Cen MT"/>
                <a:cs typeface="Tw Cen MT"/>
              </a:rPr>
              <a:t>everyday</a:t>
            </a:r>
            <a:r>
              <a:rPr lang="en-US" spc="-70" dirty="0" smtClean="0">
                <a:latin typeface="Tw Cen MT"/>
                <a:cs typeface="Tw Cen MT"/>
              </a:rPr>
              <a:t> </a:t>
            </a:r>
            <a:r>
              <a:rPr lang="en-US" spc="-15" dirty="0" smtClean="0">
                <a:latin typeface="Tw Cen MT"/>
                <a:cs typeface="Tw Cen MT"/>
              </a:rPr>
              <a:t>lives.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pc="-5" dirty="0" smtClean="0">
                <a:latin typeface="Tw Cen MT"/>
                <a:cs typeface="Tw Cen MT"/>
              </a:rPr>
              <a:t>Socialization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marR="5080" indent="-320675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It is </a:t>
            </a:r>
            <a:r>
              <a:rPr lang="en-US" dirty="0" smtClean="0">
                <a:latin typeface="Tw Cen MT"/>
                <a:cs typeface="Tw Cen MT"/>
              </a:rPr>
              <a:t>acquisition of </a:t>
            </a:r>
            <a:r>
              <a:rPr lang="en-US" spc="-5" dirty="0" smtClean="0">
                <a:latin typeface="Tw Cen MT"/>
                <a:cs typeface="Tw Cen MT"/>
              </a:rPr>
              <a:t>social </a:t>
            </a:r>
            <a:r>
              <a:rPr lang="en-US" dirty="0" smtClean="0">
                <a:latin typeface="Tw Cen MT"/>
                <a:cs typeface="Tw Cen MT"/>
              </a:rPr>
              <a:t>skills </a:t>
            </a:r>
            <a:r>
              <a:rPr lang="en-US" spc="-15" dirty="0" smtClean="0">
                <a:latin typeface="Tw Cen MT"/>
                <a:cs typeface="Tw Cen MT"/>
              </a:rPr>
              <a:t>(for </a:t>
            </a:r>
            <a:r>
              <a:rPr lang="en-US" spc="-25" dirty="0" smtClean="0">
                <a:latin typeface="Tw Cen MT"/>
                <a:cs typeface="Tw Cen MT"/>
              </a:rPr>
              <a:t>example,  </a:t>
            </a:r>
            <a:r>
              <a:rPr lang="en-US" dirty="0" smtClean="0">
                <a:latin typeface="Tw Cen MT"/>
                <a:cs typeface="Tw Cen MT"/>
              </a:rPr>
              <a:t>maintaining </a:t>
            </a:r>
            <a:r>
              <a:rPr lang="en-US" spc="-60" dirty="0" smtClean="0">
                <a:latin typeface="Tw Cen MT"/>
                <a:cs typeface="Tw Cen MT"/>
              </a:rPr>
              <a:t>eye </a:t>
            </a:r>
            <a:r>
              <a:rPr lang="en-US" dirty="0" smtClean="0">
                <a:latin typeface="Tw Cen MT"/>
                <a:cs typeface="Tw Cen MT"/>
              </a:rPr>
              <a:t>contact) within a </a:t>
            </a:r>
            <a:r>
              <a:rPr lang="en-US" spc="-15" dirty="0" smtClean="0">
                <a:latin typeface="Tw Cen MT"/>
                <a:cs typeface="Tw Cen MT"/>
              </a:rPr>
              <a:t>group  </a:t>
            </a:r>
            <a:r>
              <a:rPr lang="en-US" spc="-10" dirty="0" smtClean="0">
                <a:latin typeface="Tw Cen MT"/>
                <a:cs typeface="Tw Cen MT"/>
              </a:rPr>
              <a:t>through </a:t>
            </a:r>
            <a:r>
              <a:rPr lang="en-US" dirty="0" smtClean="0">
                <a:latin typeface="Tw Cen MT"/>
                <a:cs typeface="Tw Cen MT"/>
              </a:rPr>
              <a:t>comments that members </a:t>
            </a:r>
            <a:r>
              <a:rPr lang="en-US" spc="-10" dirty="0" smtClean="0">
                <a:latin typeface="Tw Cen MT"/>
                <a:cs typeface="Tw Cen MT"/>
              </a:rPr>
              <a:t>provide</a:t>
            </a:r>
            <a:r>
              <a:rPr lang="en-US" spc="-13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about  one </a:t>
            </a:r>
            <a:r>
              <a:rPr lang="en-US" spc="-5" dirty="0" smtClean="0">
                <a:latin typeface="Tw Cen MT"/>
                <a:cs typeface="Tw Cen MT"/>
              </a:rPr>
              <a:t>another’s </a:t>
            </a:r>
            <a:r>
              <a:rPr lang="en-US" dirty="0" smtClean="0">
                <a:latin typeface="Tw Cen MT"/>
                <a:cs typeface="Tw Cen MT"/>
              </a:rPr>
              <a:t>deficiencies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social</a:t>
            </a:r>
            <a:r>
              <a:rPr lang="en-US" spc="-14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skills.</a:t>
            </a:r>
            <a:endParaRPr lang="en-US" dirty="0" smtClean="0">
              <a:latin typeface="Tw Cen MT"/>
              <a:cs typeface="Tw Cen MT"/>
            </a:endParaRPr>
          </a:p>
          <a:p>
            <a:pPr marL="332740" marR="292100" indent="-320675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lang="en-US" dirty="0" smtClean="0">
                <a:latin typeface="Tw Cen MT"/>
                <a:cs typeface="Tw Cen MT"/>
              </a:rPr>
              <a:t>This </a:t>
            </a:r>
            <a:r>
              <a:rPr lang="en-US" spc="-10" dirty="0" smtClean="0">
                <a:latin typeface="Tw Cen MT"/>
                <a:cs typeface="Tw Cen MT"/>
              </a:rPr>
              <a:t>process </a:t>
            </a:r>
            <a:r>
              <a:rPr lang="en-US" dirty="0" smtClean="0">
                <a:latin typeface="Tw Cen MT"/>
                <a:cs typeface="Tw Cen MT"/>
              </a:rPr>
              <a:t>can be helped </a:t>
            </a:r>
            <a:r>
              <a:rPr lang="en-US" spc="-80" dirty="0" smtClean="0">
                <a:latin typeface="Tw Cen MT"/>
                <a:cs typeface="Tw Cen MT"/>
              </a:rPr>
              <a:t>by </a:t>
            </a:r>
            <a:r>
              <a:rPr lang="en-US" dirty="0" smtClean="0">
                <a:latin typeface="Tw Cen MT"/>
                <a:cs typeface="Tw Cen MT"/>
              </a:rPr>
              <a:t>trying out </a:t>
            </a:r>
            <a:r>
              <a:rPr lang="en-US" spc="-20" dirty="0" smtClean="0">
                <a:latin typeface="Tw Cen MT"/>
                <a:cs typeface="Tw Cen MT"/>
              </a:rPr>
              <a:t>new  </a:t>
            </a:r>
            <a:r>
              <a:rPr lang="en-US" spc="-50" dirty="0" smtClean="0">
                <a:latin typeface="Tw Cen MT"/>
                <a:cs typeface="Tw Cen MT"/>
              </a:rPr>
              <a:t>ways </a:t>
            </a:r>
            <a:r>
              <a:rPr lang="en-US" dirty="0" smtClean="0">
                <a:latin typeface="Tw Cen MT"/>
                <a:cs typeface="Tw Cen MT"/>
              </a:rPr>
              <a:t>of </a:t>
            </a:r>
            <a:r>
              <a:rPr lang="en-US" spc="-5" dirty="0" smtClean="0">
                <a:latin typeface="Tw Cen MT"/>
                <a:cs typeface="Tw Cen MT"/>
              </a:rPr>
              <a:t>interacting </a:t>
            </a:r>
            <a:r>
              <a:rPr lang="en-US" dirty="0" smtClean="0">
                <a:latin typeface="Tw Cen MT"/>
                <a:cs typeface="Tw Cen MT"/>
              </a:rPr>
              <a:t>within the </a:t>
            </a:r>
            <a:r>
              <a:rPr lang="en-US" spc="-5" dirty="0" smtClean="0">
                <a:latin typeface="Tw Cen MT"/>
                <a:cs typeface="Tw Cen MT"/>
              </a:rPr>
              <a:t>safety </a:t>
            </a:r>
            <a:r>
              <a:rPr lang="en-US" dirty="0" smtClean="0">
                <a:latin typeface="Tw Cen MT"/>
                <a:cs typeface="Tw Cen MT"/>
              </a:rPr>
              <a:t>of </a:t>
            </a:r>
            <a:r>
              <a:rPr lang="en-US" spc="-5" dirty="0" smtClean="0">
                <a:latin typeface="Tw Cen MT"/>
                <a:cs typeface="Tw Cen MT"/>
              </a:rPr>
              <a:t>the  </a:t>
            </a:r>
            <a:r>
              <a:rPr lang="en-US" spc="-20" dirty="0" smtClean="0">
                <a:latin typeface="Tw Cen MT"/>
                <a:cs typeface="Tw Cen MT"/>
              </a:rPr>
              <a:t>group</a:t>
            </a:r>
            <a:r>
              <a:rPr lang="en-US" spc="-20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pc="-5" dirty="0" smtClean="0">
                <a:latin typeface="Tw Cen MT"/>
                <a:cs typeface="Tw Cen MT"/>
              </a:rPr>
              <a:t>Imitation</a:t>
            </a:r>
            <a:r>
              <a:rPr lang="en-US" dirty="0" smtClean="0">
                <a:latin typeface="Tw Cen MT"/>
                <a:cs typeface="Tw Cen MT"/>
              </a:rPr>
              <a:t/>
            </a:r>
            <a:br>
              <a:rPr lang="en-US" dirty="0" smtClean="0">
                <a:latin typeface="Tw Cen MT"/>
                <a:cs typeface="Tw Cen MT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32740" marR="129539" indent="-320040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It is </a:t>
            </a:r>
            <a:r>
              <a:rPr lang="en-US" spc="5" dirty="0" smtClean="0">
                <a:latin typeface="Tw Cen MT"/>
                <a:cs typeface="Tw Cen MT"/>
              </a:rPr>
              <a:t>learning </a:t>
            </a:r>
            <a:r>
              <a:rPr lang="en-US" spc="-15" dirty="0" smtClean="0">
                <a:latin typeface="Tw Cen MT"/>
                <a:cs typeface="Tw Cen MT"/>
              </a:rPr>
              <a:t>from </a:t>
            </a:r>
            <a:r>
              <a:rPr lang="en-US" spc="15" dirty="0" smtClean="0">
                <a:latin typeface="Tw Cen MT"/>
                <a:cs typeface="Tw Cen MT"/>
              </a:rPr>
              <a:t>observing </a:t>
            </a:r>
            <a:r>
              <a:rPr lang="en-US" dirty="0" smtClean="0">
                <a:latin typeface="Tw Cen MT"/>
                <a:cs typeface="Tw Cen MT"/>
              </a:rPr>
              <a:t>&amp; adopting the</a:t>
            </a:r>
            <a:r>
              <a:rPr lang="en-US" spc="-110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behaviors  of other </a:t>
            </a:r>
            <a:r>
              <a:rPr lang="en-US" spc="-10" dirty="0" smtClean="0">
                <a:latin typeface="Tw Cen MT"/>
                <a:cs typeface="Tw Cen MT"/>
              </a:rPr>
              <a:t>group</a:t>
            </a:r>
            <a:r>
              <a:rPr lang="en-US" spc="1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members.</a:t>
            </a:r>
            <a:endParaRPr lang="en-US" dirty="0" smtClean="0">
              <a:latin typeface="Tw Cen MT"/>
              <a:cs typeface="Tw Cen MT"/>
            </a:endParaRPr>
          </a:p>
          <a:p>
            <a:pPr marL="332740" marR="400685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If </a:t>
            </a: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10" dirty="0" smtClean="0">
                <a:latin typeface="Tw Cen MT"/>
                <a:cs typeface="Tw Cen MT"/>
              </a:rPr>
              <a:t>group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spc="15" dirty="0" smtClean="0">
                <a:latin typeface="Tw Cen MT"/>
                <a:cs typeface="Tw Cen MT"/>
              </a:rPr>
              <a:t>run </a:t>
            </a:r>
            <a:r>
              <a:rPr lang="en-US" spc="-15" dirty="0" smtClean="0">
                <a:latin typeface="Tw Cen MT"/>
                <a:cs typeface="Tw Cen MT"/>
              </a:rPr>
              <a:t>well, </a:t>
            </a:r>
            <a:r>
              <a:rPr lang="en-US" dirty="0" smtClean="0">
                <a:latin typeface="Tw Cen MT"/>
                <a:cs typeface="Tw Cen MT"/>
              </a:rPr>
              <a:t>patients </a:t>
            </a:r>
            <a:r>
              <a:rPr lang="en-US" spc="-5" dirty="0" smtClean="0">
                <a:latin typeface="Tw Cen MT"/>
                <a:cs typeface="Tw Cen MT"/>
              </a:rPr>
              <a:t>imitate </a:t>
            </a: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10" dirty="0" smtClean="0">
                <a:latin typeface="Tw Cen MT"/>
                <a:cs typeface="Tw Cen MT"/>
              </a:rPr>
              <a:t>adaptive  </a:t>
            </a:r>
            <a:r>
              <a:rPr lang="en-US" dirty="0" smtClean="0">
                <a:latin typeface="Tw Cen MT"/>
                <a:cs typeface="Tw Cen MT"/>
              </a:rPr>
              <a:t>behaviors of other </a:t>
            </a:r>
            <a:r>
              <a:rPr lang="en-US" spc="-10" dirty="0" smtClean="0">
                <a:latin typeface="Tw Cen MT"/>
                <a:cs typeface="Tw Cen MT"/>
              </a:rPr>
              <a:t>group</a:t>
            </a:r>
            <a:r>
              <a:rPr lang="en-US" spc="-5" dirty="0" smtClean="0">
                <a:latin typeface="Tw Cen MT"/>
                <a:cs typeface="Tw Cen MT"/>
              </a:rPr>
              <a:t> members</a:t>
            </a:r>
            <a:r>
              <a:rPr lang="en-US" spc="-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w Cen MT"/>
                <a:cs typeface="Tw Cen MT"/>
              </a:rPr>
              <a:t>International</a:t>
            </a:r>
            <a:r>
              <a:rPr lang="en-US" spc="-60" dirty="0" smtClean="0">
                <a:latin typeface="Tw Cen MT"/>
                <a:cs typeface="Tw Cen MT"/>
              </a:rPr>
              <a:t> </a:t>
            </a:r>
            <a:r>
              <a:rPr lang="en-US" spc="5" dirty="0" smtClean="0">
                <a:latin typeface="Tw Cen MT"/>
                <a:cs typeface="Tw Cen MT"/>
              </a:rPr>
              <a:t>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2740" marR="508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It </a:t>
            </a:r>
            <a:r>
              <a:rPr lang="en-US" dirty="0" smtClean="0">
                <a:latin typeface="Tw Cen MT"/>
                <a:cs typeface="Tw Cen MT"/>
              </a:rPr>
              <a:t>refers to </a:t>
            </a:r>
            <a:r>
              <a:rPr lang="en-US" spc="5" dirty="0" smtClean="0">
                <a:latin typeface="Tw Cen MT"/>
                <a:cs typeface="Tw Cen MT"/>
              </a:rPr>
              <a:t>learning </a:t>
            </a:r>
            <a:r>
              <a:rPr lang="en-US" dirty="0" smtClean="0">
                <a:latin typeface="Tw Cen MT"/>
                <a:cs typeface="Tw Cen MT"/>
              </a:rPr>
              <a:t>about difficulties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relationships</a:t>
            </a:r>
            <a:r>
              <a:rPr lang="en-US" spc="-150" dirty="0" smtClean="0">
                <a:latin typeface="Tw Cen MT"/>
                <a:cs typeface="Tw Cen MT"/>
              </a:rPr>
              <a:t> </a:t>
            </a:r>
            <a:r>
              <a:rPr lang="en-US" spc="-70" dirty="0" smtClean="0">
                <a:latin typeface="Tw Cen MT"/>
                <a:cs typeface="Tw Cen MT"/>
              </a:rPr>
              <a:t>by  </a:t>
            </a:r>
            <a:r>
              <a:rPr lang="en-US" spc="-10" dirty="0" smtClean="0">
                <a:latin typeface="Tw Cen MT"/>
                <a:cs typeface="Tw Cen MT"/>
              </a:rPr>
              <a:t>examining </a:t>
            </a: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5" dirty="0" smtClean="0">
                <a:latin typeface="Tw Cen MT"/>
                <a:cs typeface="Tw Cen MT"/>
              </a:rPr>
              <a:t>interaction </a:t>
            </a:r>
            <a:r>
              <a:rPr lang="en-US" dirty="0" smtClean="0">
                <a:latin typeface="Tw Cen MT"/>
                <a:cs typeface="Tw Cen MT"/>
              </a:rPr>
              <a:t>of </a:t>
            </a:r>
            <a:r>
              <a:rPr lang="en-US" spc="-5" dirty="0" smtClean="0">
                <a:latin typeface="Tw Cen MT"/>
                <a:cs typeface="Tw Cen MT"/>
              </a:rPr>
              <a:t>individuals </a:t>
            </a:r>
            <a:r>
              <a:rPr lang="en-US" dirty="0" smtClean="0">
                <a:latin typeface="Tw Cen MT"/>
                <a:cs typeface="Tw Cen MT"/>
              </a:rPr>
              <a:t>with the other  members of the</a:t>
            </a:r>
            <a:r>
              <a:rPr lang="en-US" spc="40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group.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marL="12700" marR="5080" indent="83820">
              <a:lnSpc>
                <a:spcPct val="108000"/>
              </a:lnSpc>
              <a:spcBef>
                <a:spcPts val="240"/>
              </a:spcBef>
              <a:buNone/>
              <a:tabLst>
                <a:tab pos="1376680" algn="l"/>
                <a:tab pos="2147570" algn="l"/>
                <a:tab pos="3966210" algn="l"/>
                <a:tab pos="5505450" algn="l"/>
                <a:tab pos="6116955" algn="l"/>
                <a:tab pos="6985634" algn="l"/>
              </a:tabLst>
            </a:pPr>
            <a:r>
              <a:rPr lang="en-US" b="1" spc="-5" dirty="0" smtClean="0">
                <a:latin typeface="Times New Roman"/>
                <a:cs typeface="Times New Roman"/>
              </a:rPr>
              <a:t>TECHNIQUE USED IN GROUP THERAPY:</a:t>
            </a:r>
          </a:p>
          <a:p>
            <a:pPr marL="12700" marR="5080" indent="83820">
              <a:lnSpc>
                <a:spcPct val="108000"/>
              </a:lnSpc>
              <a:spcBef>
                <a:spcPts val="240"/>
              </a:spcBef>
              <a:tabLst>
                <a:tab pos="1376680" algn="l"/>
                <a:tab pos="2147570" algn="l"/>
                <a:tab pos="3966210" algn="l"/>
                <a:tab pos="5505450" algn="l"/>
                <a:tab pos="6116955" algn="l"/>
                <a:tab pos="6985634" algn="l"/>
              </a:tabLst>
            </a:pPr>
            <a:r>
              <a:rPr lang="en-US" spc="-5" dirty="0" smtClean="0">
                <a:latin typeface="Times New Roman"/>
                <a:cs typeface="Times New Roman"/>
              </a:rPr>
              <a:t>Reflecting </a:t>
            </a:r>
            <a:r>
              <a:rPr lang="en-US" dirty="0" smtClean="0">
                <a:latin typeface="Times New Roman"/>
                <a:cs typeface="Times New Roman"/>
              </a:rPr>
              <a:t>or </a:t>
            </a:r>
            <a:r>
              <a:rPr lang="en-US" spc="-5" dirty="0" smtClean="0">
                <a:latin typeface="Times New Roman"/>
                <a:cs typeface="Times New Roman"/>
              </a:rPr>
              <a:t>rewarding comments </a:t>
            </a:r>
            <a:r>
              <a:rPr lang="en-US" dirty="0" smtClean="0">
                <a:latin typeface="Times New Roman"/>
                <a:cs typeface="Times New Roman"/>
              </a:rPr>
              <a:t>of </a:t>
            </a:r>
            <a:r>
              <a:rPr lang="en-US" spc="-5" dirty="0" smtClean="0">
                <a:latin typeface="Times New Roman"/>
                <a:cs typeface="Times New Roman"/>
              </a:rPr>
              <a:t>group members.  </a:t>
            </a:r>
            <a:endParaRPr lang="en-US" spc="-5" dirty="0" smtClean="0">
              <a:latin typeface="Times New Roman"/>
              <a:cs typeface="Times New Roman"/>
            </a:endParaRPr>
          </a:p>
          <a:p>
            <a:pPr marL="12700" marR="5080" indent="83820">
              <a:lnSpc>
                <a:spcPct val="108000"/>
              </a:lnSpc>
              <a:spcBef>
                <a:spcPts val="240"/>
              </a:spcBef>
              <a:tabLst>
                <a:tab pos="1376680" algn="l"/>
                <a:tab pos="2147570" algn="l"/>
                <a:tab pos="3966210" algn="l"/>
                <a:tab pos="5505450" algn="l"/>
                <a:tab pos="6116955" algn="l"/>
                <a:tab pos="6985634" algn="l"/>
              </a:tabLst>
            </a:pPr>
            <a:r>
              <a:rPr lang="en-US" spc="-5" dirty="0" smtClean="0">
                <a:latin typeface="Times New Roman"/>
                <a:cs typeface="Times New Roman"/>
              </a:rPr>
              <a:t>Asking </a:t>
            </a:r>
            <a:r>
              <a:rPr lang="en-US" spc="-5" dirty="0" smtClean="0">
                <a:latin typeface="Times New Roman"/>
                <a:cs typeface="Times New Roman"/>
              </a:rPr>
              <a:t>for group reaction to </a:t>
            </a:r>
            <a:r>
              <a:rPr lang="en-US" dirty="0" smtClean="0">
                <a:latin typeface="Times New Roman"/>
                <a:cs typeface="Times New Roman"/>
              </a:rPr>
              <a:t>one </a:t>
            </a:r>
            <a:r>
              <a:rPr lang="en-US" spc="-20" dirty="0" smtClean="0">
                <a:latin typeface="Times New Roman"/>
                <a:cs typeface="Times New Roman"/>
              </a:rPr>
              <a:t>member’s </a:t>
            </a:r>
            <a:r>
              <a:rPr lang="en-US" spc="-5" dirty="0" smtClean="0">
                <a:latin typeface="Times New Roman"/>
                <a:cs typeface="Times New Roman"/>
              </a:rPr>
              <a:t>statement.  </a:t>
            </a:r>
            <a:endParaRPr lang="en-US" spc="-5" dirty="0" smtClean="0">
              <a:latin typeface="Times New Roman"/>
              <a:cs typeface="Times New Roman"/>
            </a:endParaRPr>
          </a:p>
          <a:p>
            <a:pPr marL="12700" marR="5080" indent="83820">
              <a:lnSpc>
                <a:spcPct val="108000"/>
              </a:lnSpc>
              <a:spcBef>
                <a:spcPts val="240"/>
              </a:spcBef>
              <a:tabLst>
                <a:tab pos="1376680" algn="l"/>
                <a:tab pos="2147570" algn="l"/>
                <a:tab pos="3966210" algn="l"/>
                <a:tab pos="5505450" algn="l"/>
                <a:tab pos="6116955" algn="l"/>
                <a:tab pos="6985634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Asking</a:t>
            </a:r>
            <a:r>
              <a:rPr lang="en-US" dirty="0" smtClean="0">
                <a:latin typeface="Times New Roman"/>
                <a:cs typeface="Times New Roman"/>
              </a:rPr>
              <a:t>	</a:t>
            </a:r>
            <a:r>
              <a:rPr lang="en-US" spc="-5" dirty="0" smtClean="0">
                <a:latin typeface="Times New Roman"/>
                <a:cs typeface="Times New Roman"/>
              </a:rPr>
              <a:t>for	individual	reaction	</a:t>
            </a:r>
            <a:r>
              <a:rPr lang="en-US" spc="-5" dirty="0" smtClean="0">
                <a:latin typeface="Times New Roman"/>
                <a:cs typeface="Times New Roman"/>
              </a:rPr>
              <a:t>to </a:t>
            </a:r>
            <a:r>
              <a:rPr lang="en-US" dirty="0" smtClean="0">
                <a:latin typeface="Times New Roman"/>
                <a:cs typeface="Times New Roman"/>
              </a:rPr>
              <a:t>one </a:t>
            </a:r>
            <a:r>
              <a:rPr lang="en-US" spc="-15" dirty="0" smtClean="0">
                <a:latin typeface="Times New Roman"/>
                <a:cs typeface="Times New Roman"/>
              </a:rPr>
              <a:t>member’s  </a:t>
            </a:r>
            <a:r>
              <a:rPr lang="en-US" spc="-5" dirty="0" smtClean="0">
                <a:latin typeface="Times New Roman"/>
                <a:cs typeface="Times New Roman"/>
              </a:rPr>
              <a:t>statement</a:t>
            </a:r>
            <a:r>
              <a:rPr lang="en-US" spc="-5" dirty="0" smtClean="0">
                <a:latin typeface="Times New Roman"/>
                <a:cs typeface="Times New Roman"/>
              </a:rPr>
              <a:t>.</a:t>
            </a:r>
            <a:endParaRPr lang="en-US" dirty="0" smtClean="0">
              <a:latin typeface="Times New Roman"/>
              <a:cs typeface="Times New Roman"/>
            </a:endParaRPr>
          </a:p>
          <a:p>
            <a:pPr marL="96520" marR="1035685">
              <a:lnSpc>
                <a:spcPts val="3770"/>
              </a:lnSpc>
              <a:spcBef>
                <a:spcPts val="180"/>
              </a:spcBef>
            </a:pPr>
            <a:r>
              <a:rPr lang="en-US" dirty="0" smtClean="0">
                <a:latin typeface="Times New Roman"/>
                <a:cs typeface="Times New Roman"/>
              </a:rPr>
              <a:t>Pointing out any </a:t>
            </a:r>
            <a:r>
              <a:rPr lang="en-US" spc="-5" dirty="0" smtClean="0">
                <a:latin typeface="Times New Roman"/>
                <a:cs typeface="Times New Roman"/>
              </a:rPr>
              <a:t>shared feelings within the </a:t>
            </a:r>
            <a:r>
              <a:rPr lang="en-US" dirty="0" smtClean="0">
                <a:latin typeface="Times New Roman"/>
                <a:cs typeface="Times New Roman"/>
              </a:rPr>
              <a:t>group.  </a:t>
            </a:r>
            <a:r>
              <a:rPr lang="en-US" spc="-5" dirty="0" smtClean="0">
                <a:latin typeface="Times New Roman"/>
                <a:cs typeface="Times New Roman"/>
              </a:rPr>
              <a:t>Summarizing various points </a:t>
            </a:r>
            <a:r>
              <a:rPr lang="en-US" dirty="0" smtClean="0">
                <a:latin typeface="Times New Roman"/>
                <a:cs typeface="Times New Roman"/>
              </a:rPr>
              <a:t>at </a:t>
            </a:r>
            <a:r>
              <a:rPr lang="en-US" spc="-5" dirty="0" smtClean="0">
                <a:latin typeface="Times New Roman"/>
                <a:cs typeface="Times New Roman"/>
              </a:rPr>
              <a:t>the end </a:t>
            </a:r>
            <a:r>
              <a:rPr lang="en-US" dirty="0" smtClean="0">
                <a:latin typeface="Times New Roman"/>
                <a:cs typeface="Times New Roman"/>
              </a:rPr>
              <a:t>of</a:t>
            </a:r>
            <a:r>
              <a:rPr lang="en-US" spc="3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session.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Steps of Group Therapy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27685" indent="-515620">
              <a:lnSpc>
                <a:spcPct val="100000"/>
              </a:lnSpc>
              <a:spcBef>
                <a:spcPts val="805"/>
              </a:spcBef>
              <a:buClr>
                <a:srgbClr val="DD8046"/>
              </a:buClr>
              <a:buSzPct val="59722"/>
              <a:buFont typeface="+mj-lt"/>
              <a:buAutoNum type="arabicPeriod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w Cen MT"/>
                <a:cs typeface="Tw Cen MT"/>
              </a:rPr>
              <a:t>Selecting </a:t>
            </a:r>
            <a:r>
              <a:rPr lang="en-US" spc="-15" dirty="0" smtClean="0">
                <a:latin typeface="Tw Cen MT"/>
                <a:cs typeface="Tw Cen MT"/>
              </a:rPr>
              <a:t>group</a:t>
            </a:r>
            <a:r>
              <a:rPr lang="en-US" spc="-7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Members</a:t>
            </a:r>
          </a:p>
          <a:p>
            <a:pPr marL="527685" indent="-515620">
              <a:lnSpc>
                <a:spcPct val="100000"/>
              </a:lnSpc>
              <a:spcBef>
                <a:spcPts val="710"/>
              </a:spcBef>
              <a:buClr>
                <a:srgbClr val="DD8046"/>
              </a:buClr>
              <a:buSzPct val="59722"/>
              <a:buAutoNum type="arabicPeriod"/>
              <a:tabLst>
                <a:tab pos="527685" algn="l"/>
                <a:tab pos="528320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Developing</a:t>
            </a:r>
            <a:r>
              <a:rPr lang="en-US" spc="-3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contact</a:t>
            </a:r>
            <a:endParaRPr lang="en-US" dirty="0" smtClean="0">
              <a:latin typeface="Tw Cen MT"/>
              <a:cs typeface="Tw Cen MT"/>
            </a:endParaRPr>
          </a:p>
          <a:p>
            <a:pPr marL="527685" indent="-515620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59722"/>
              <a:buAutoNum type="arabicPeriod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w Cen MT"/>
                <a:cs typeface="Tw Cen MT"/>
              </a:rPr>
              <a:t>Selection of </a:t>
            </a:r>
            <a:r>
              <a:rPr lang="en-US" spc="-15" dirty="0" smtClean="0">
                <a:latin typeface="Tw Cen MT"/>
                <a:cs typeface="Tw Cen MT"/>
              </a:rPr>
              <a:t>group</a:t>
            </a:r>
            <a:r>
              <a:rPr lang="en-US" spc="-5" dirty="0" smtClean="0">
                <a:latin typeface="Tw Cen MT"/>
                <a:cs typeface="Tw Cen MT"/>
              </a:rPr>
              <a:t> leaders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27685" indent="-515620">
              <a:lnSpc>
                <a:spcPct val="100000"/>
              </a:lnSpc>
              <a:spcBef>
                <a:spcPts val="805"/>
              </a:spcBef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w Cen MT"/>
                <a:cs typeface="Tw Cen MT"/>
              </a:rPr>
              <a:t>Selecting </a:t>
            </a:r>
            <a:r>
              <a:rPr lang="en-US" spc="-15" dirty="0" smtClean="0">
                <a:latin typeface="Tw Cen MT"/>
                <a:cs typeface="Tw Cen MT"/>
              </a:rPr>
              <a:t>group</a:t>
            </a:r>
            <a:r>
              <a:rPr lang="en-US" spc="-7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Members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27685" indent="-515620">
              <a:lnSpc>
                <a:spcPct val="100000"/>
              </a:lnSpc>
              <a:spcBef>
                <a:spcPts val="79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527685" algn="l"/>
                <a:tab pos="528320" algn="l"/>
              </a:tabLst>
            </a:pPr>
            <a:r>
              <a:rPr lang="en-US" spc="-5" dirty="0" smtClean="0">
                <a:latin typeface="Tw Cen MT"/>
                <a:cs typeface="Tw Cen MT"/>
              </a:rPr>
              <a:t>It is </a:t>
            </a:r>
            <a:r>
              <a:rPr lang="en-US" spc="-15" dirty="0" smtClean="0">
                <a:latin typeface="Tw Cen MT"/>
                <a:cs typeface="Tw Cen MT"/>
              </a:rPr>
              <a:t>very </a:t>
            </a:r>
            <a:r>
              <a:rPr lang="en-US" spc="5" dirty="0" smtClean="0">
                <a:latin typeface="Tw Cen MT"/>
                <a:cs typeface="Tw Cen MT"/>
              </a:rPr>
              <a:t>important </a:t>
            </a:r>
            <a:r>
              <a:rPr lang="en-US" dirty="0" smtClean="0">
                <a:latin typeface="Tw Cen MT"/>
                <a:cs typeface="Tw Cen MT"/>
              </a:rPr>
              <a:t>function of a </a:t>
            </a:r>
            <a:r>
              <a:rPr lang="en-US" spc="-15" dirty="0" smtClean="0">
                <a:latin typeface="Tw Cen MT"/>
                <a:cs typeface="Tw Cen MT"/>
              </a:rPr>
              <a:t>group</a:t>
            </a:r>
            <a:r>
              <a:rPr lang="en-US" spc="-3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therapist.</a:t>
            </a:r>
            <a:endParaRPr lang="en-US" dirty="0" smtClean="0">
              <a:latin typeface="Tw Cen MT"/>
              <a:cs typeface="Tw Cen MT"/>
            </a:endParaRPr>
          </a:p>
          <a:p>
            <a:pPr marL="527685" marR="137795" indent="-515620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w Cen MT"/>
                <a:cs typeface="Tw Cen MT"/>
              </a:rPr>
              <a:t>She has to decide </a:t>
            </a:r>
            <a:r>
              <a:rPr lang="en-US" spc="-5" dirty="0" smtClean="0">
                <a:latin typeface="Tw Cen MT"/>
                <a:cs typeface="Tw Cen MT"/>
              </a:rPr>
              <a:t>based </a:t>
            </a:r>
            <a:r>
              <a:rPr lang="en-US" dirty="0" smtClean="0">
                <a:latin typeface="Tw Cen MT"/>
                <a:cs typeface="Tw Cen MT"/>
              </a:rPr>
              <a:t>on </a:t>
            </a:r>
            <a:r>
              <a:rPr lang="en-US" spc="-5" dirty="0" smtClean="0">
                <a:latin typeface="Tw Cen MT"/>
                <a:cs typeface="Tw Cen MT"/>
              </a:rPr>
              <a:t>the </a:t>
            </a:r>
            <a:r>
              <a:rPr lang="en-US" dirty="0" smtClean="0">
                <a:latin typeface="Tw Cen MT"/>
                <a:cs typeface="Tw Cen MT"/>
              </a:rPr>
              <a:t>condition of </a:t>
            </a:r>
            <a:r>
              <a:rPr lang="en-US" spc="-5" dirty="0" smtClean="0">
                <a:latin typeface="Tw Cen MT"/>
                <a:cs typeface="Tw Cen MT"/>
              </a:rPr>
              <a:t>the  patient </a:t>
            </a:r>
            <a:r>
              <a:rPr lang="en-US" dirty="0" smtClean="0">
                <a:latin typeface="Tw Cen MT"/>
                <a:cs typeface="Tw Cen MT"/>
              </a:rPr>
              <a:t>who all can be included </a:t>
            </a:r>
            <a:r>
              <a:rPr lang="en-US" spc="-5" dirty="0" smtClean="0">
                <a:latin typeface="Tw Cen MT"/>
                <a:cs typeface="Tw Cen MT"/>
              </a:rPr>
              <a:t>in </a:t>
            </a:r>
            <a:r>
              <a:rPr lang="en-US" dirty="0" smtClean="0">
                <a:latin typeface="Tw Cen MT"/>
                <a:cs typeface="Tw Cen MT"/>
              </a:rPr>
              <a:t>the</a:t>
            </a:r>
            <a:r>
              <a:rPr lang="en-US" spc="-80" dirty="0" smtClean="0">
                <a:latin typeface="Tw Cen MT"/>
                <a:cs typeface="Tw Cen MT"/>
              </a:rPr>
              <a:t> </a:t>
            </a:r>
            <a:r>
              <a:rPr lang="en-US" spc="-25" dirty="0" smtClean="0">
                <a:latin typeface="Tw Cen MT"/>
                <a:cs typeface="Tw Cen MT"/>
              </a:rPr>
              <a:t>group.</a:t>
            </a:r>
            <a:endParaRPr lang="en-US" dirty="0" smtClean="0">
              <a:latin typeface="Tw Cen MT"/>
              <a:cs typeface="Tw Cen MT"/>
            </a:endParaRPr>
          </a:p>
          <a:p>
            <a:pPr marL="527685" marR="389890" indent="-51562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527685" algn="l"/>
                <a:tab pos="528320" algn="l"/>
              </a:tabLst>
            </a:pPr>
            <a:r>
              <a:rPr lang="en-US" dirty="0" smtClean="0">
                <a:latin typeface="Tw Cen MT"/>
                <a:cs typeface="Tw Cen MT"/>
              </a:rPr>
              <a:t>A </a:t>
            </a:r>
            <a:r>
              <a:rPr lang="en-US" spc="-15" dirty="0" smtClean="0">
                <a:latin typeface="Tw Cen MT"/>
                <a:cs typeface="Tw Cen MT"/>
              </a:rPr>
              <a:t>very </a:t>
            </a:r>
            <a:r>
              <a:rPr lang="en-US" dirty="0" smtClean="0">
                <a:latin typeface="Tw Cen MT"/>
                <a:cs typeface="Tw Cen MT"/>
              </a:rPr>
              <a:t>depressed </a:t>
            </a:r>
            <a:r>
              <a:rPr lang="en-US" spc="-5" dirty="0" smtClean="0">
                <a:latin typeface="Tw Cen MT"/>
                <a:cs typeface="Tw Cen MT"/>
              </a:rPr>
              <a:t>patient </a:t>
            </a:r>
            <a:r>
              <a:rPr lang="en-US" spc="-20" dirty="0" smtClean="0">
                <a:latin typeface="Tw Cen MT"/>
                <a:cs typeface="Tw Cen MT"/>
              </a:rPr>
              <a:t>may </a:t>
            </a:r>
            <a:r>
              <a:rPr lang="en-US" dirty="0" smtClean="0">
                <a:latin typeface="Tw Cen MT"/>
                <a:cs typeface="Tw Cen MT"/>
              </a:rPr>
              <a:t>lead to  </a:t>
            </a:r>
            <a:r>
              <a:rPr lang="en-US" spc="-20" dirty="0" smtClean="0">
                <a:latin typeface="Tw Cen MT"/>
                <a:cs typeface="Tw Cen MT"/>
              </a:rPr>
              <a:t>withdrawal </a:t>
            </a:r>
            <a:r>
              <a:rPr lang="en-US" dirty="0" smtClean="0">
                <a:latin typeface="Tw Cen MT"/>
                <a:cs typeface="Tw Cen MT"/>
              </a:rPr>
              <a:t>of other members of the </a:t>
            </a:r>
            <a:r>
              <a:rPr lang="en-US" spc="-35" dirty="0" smtClean="0">
                <a:latin typeface="Tw Cen MT"/>
                <a:cs typeface="Tw Cen MT"/>
              </a:rPr>
              <a:t>group,  </a:t>
            </a:r>
            <a:r>
              <a:rPr lang="en-US" dirty="0" smtClean="0">
                <a:latin typeface="Tw Cen MT"/>
                <a:cs typeface="Tw Cen MT"/>
              </a:rPr>
              <a:t>whereas too </a:t>
            </a:r>
            <a:r>
              <a:rPr lang="en-US" spc="-25" dirty="0" smtClean="0">
                <a:latin typeface="Tw Cen MT"/>
                <a:cs typeface="Tw Cen MT"/>
              </a:rPr>
              <a:t>many </a:t>
            </a:r>
            <a:r>
              <a:rPr lang="en-US" spc="-20" dirty="0" smtClean="0">
                <a:latin typeface="Tw Cen MT"/>
                <a:cs typeface="Tw Cen MT"/>
              </a:rPr>
              <a:t>excited </a:t>
            </a:r>
            <a:r>
              <a:rPr lang="en-US" spc="-5" dirty="0" smtClean="0">
                <a:latin typeface="Tw Cen MT"/>
                <a:cs typeface="Tw Cen MT"/>
              </a:rPr>
              <a:t>patients </a:t>
            </a:r>
            <a:r>
              <a:rPr lang="en-US" dirty="0" smtClean="0">
                <a:latin typeface="Tw Cen MT"/>
                <a:cs typeface="Tw Cen MT"/>
              </a:rPr>
              <a:t>included</a:t>
            </a:r>
            <a:r>
              <a:rPr lang="en-US" spc="-12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in  </a:t>
            </a: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spc="-20" dirty="0" smtClean="0">
                <a:latin typeface="Tw Cen MT"/>
                <a:cs typeface="Tw Cen MT"/>
              </a:rPr>
              <a:t>may </a:t>
            </a:r>
            <a:r>
              <a:rPr lang="en-US" dirty="0" smtClean="0">
                <a:latin typeface="Tw Cen MT"/>
                <a:cs typeface="Tw Cen MT"/>
              </a:rPr>
              <a:t>lead to unsuccessful </a:t>
            </a:r>
            <a:r>
              <a:rPr lang="en-US" spc="-15" dirty="0" smtClean="0">
                <a:latin typeface="Tw Cen MT"/>
                <a:cs typeface="Tw Cen MT"/>
              </a:rPr>
              <a:t>group  </a:t>
            </a:r>
            <a:r>
              <a:rPr lang="en-US" spc="-45" dirty="0" smtClean="0">
                <a:latin typeface="Tw Cen MT"/>
                <a:cs typeface="Tw Cen MT"/>
              </a:rPr>
              <a:t>therapy</a:t>
            </a:r>
            <a:r>
              <a:rPr lang="en-US" spc="-4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pc="-10" dirty="0" smtClean="0">
                <a:latin typeface="Tw Cen MT"/>
                <a:cs typeface="Tw Cen MT"/>
              </a:rPr>
              <a:t>Developing</a:t>
            </a:r>
            <a:r>
              <a:rPr lang="en-US" spc="-3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contact</a:t>
            </a:r>
            <a:r>
              <a:rPr lang="en-US" dirty="0" smtClean="0">
                <a:latin typeface="Tw Cen MT"/>
                <a:cs typeface="Tw Cen MT"/>
              </a:rPr>
              <a:t/>
            </a:r>
            <a:br>
              <a:rPr lang="en-US" dirty="0" smtClean="0">
                <a:latin typeface="Tw Cen MT"/>
                <a:cs typeface="Tw Cen MT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32740" marR="5080" indent="-320040">
              <a:lnSpc>
                <a:spcPts val="3140"/>
              </a:lnSpc>
              <a:spcBef>
                <a:spcPts val="49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The purpose should be made clear to all the members</a:t>
            </a:r>
            <a:r>
              <a:rPr lang="en-US" spc="-14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in  </a:t>
            </a:r>
            <a:r>
              <a:rPr lang="en-US" dirty="0" smtClean="0">
                <a:latin typeface="Tw Cen MT"/>
                <a:cs typeface="Tw Cen MT"/>
              </a:rPr>
              <a:t>the</a:t>
            </a:r>
            <a:r>
              <a:rPr lang="en-US" spc="-25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group.</a:t>
            </a:r>
            <a:endParaRPr lang="en-US" dirty="0" smtClean="0">
              <a:latin typeface="Tw Cen MT"/>
              <a:cs typeface="Tw Cen MT"/>
            </a:endParaRPr>
          </a:p>
          <a:p>
            <a:pPr marL="332740" marR="1496060" indent="-320040">
              <a:lnSpc>
                <a:spcPts val="3130"/>
              </a:lnSpc>
              <a:spcBef>
                <a:spcPts val="69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25" dirty="0" smtClean="0">
                <a:latin typeface="Tw Cen MT"/>
                <a:cs typeface="Tw Cen MT"/>
              </a:rPr>
              <a:t>Time, </a:t>
            </a:r>
            <a:r>
              <a:rPr lang="en-US" spc="-5" dirty="0" smtClean="0">
                <a:latin typeface="Tw Cen MT"/>
                <a:cs typeface="Tw Cen MT"/>
              </a:rPr>
              <a:t>length </a:t>
            </a:r>
            <a:r>
              <a:rPr lang="en-US" dirty="0" smtClean="0">
                <a:latin typeface="Tw Cen MT"/>
                <a:cs typeface="Tw Cen MT"/>
              </a:rPr>
              <a:t>&amp; place of the meeting should be  announced.</a:t>
            </a:r>
          </a:p>
          <a:p>
            <a:pPr marL="332740" marR="751205" indent="-320040">
              <a:lnSpc>
                <a:spcPts val="3130"/>
              </a:lnSpc>
              <a:spcBef>
                <a:spcPts val="71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5" dirty="0" smtClean="0">
                <a:latin typeface="Tw Cen MT"/>
                <a:cs typeface="Tw Cen MT"/>
              </a:rPr>
              <a:t>Starting </a:t>
            </a:r>
            <a:r>
              <a:rPr lang="en-US" dirty="0" smtClean="0">
                <a:latin typeface="Tw Cen MT"/>
                <a:cs typeface="Tw Cen MT"/>
              </a:rPr>
              <a:t>&amp; ending time &amp; </a:t>
            </a:r>
            <a:r>
              <a:rPr lang="en-US" spc="-30" dirty="0" smtClean="0">
                <a:latin typeface="Tw Cen MT"/>
                <a:cs typeface="Tw Cen MT"/>
              </a:rPr>
              <a:t>how </a:t>
            </a:r>
            <a:r>
              <a:rPr lang="en-US" dirty="0" smtClean="0">
                <a:latin typeface="Tw Cen MT"/>
                <a:cs typeface="Tw Cen MT"/>
              </a:rPr>
              <a:t>frequently the</a:t>
            </a:r>
            <a:r>
              <a:rPr lang="en-US" spc="-55" dirty="0" smtClean="0">
                <a:latin typeface="Tw Cen MT"/>
                <a:cs typeface="Tw Cen MT"/>
              </a:rPr>
              <a:t> </a:t>
            </a:r>
            <a:r>
              <a:rPr lang="en-US" spc="-10" dirty="0" smtClean="0">
                <a:latin typeface="Tw Cen MT"/>
                <a:cs typeface="Tw Cen MT"/>
              </a:rPr>
              <a:t>group  </a:t>
            </a:r>
            <a:r>
              <a:rPr lang="en-US" dirty="0" smtClean="0">
                <a:latin typeface="Tw Cen MT"/>
                <a:cs typeface="Tw Cen MT"/>
              </a:rPr>
              <a:t>sessions will be</a:t>
            </a:r>
            <a:r>
              <a:rPr lang="en-US" spc="-4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conducted.</a:t>
            </a:r>
          </a:p>
          <a:p>
            <a:pPr marL="332740" indent="-320040">
              <a:lnSpc>
                <a:spcPct val="100000"/>
              </a:lnSpc>
              <a:spcBef>
                <a:spcPts val="30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Attendance of</a:t>
            </a:r>
            <a:r>
              <a:rPr lang="en-US" spc="2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members.</a:t>
            </a:r>
            <a:endParaRPr lang="en-US" dirty="0" smtClean="0">
              <a:latin typeface="Tw Cen MT"/>
              <a:cs typeface="Tw Cen MT"/>
            </a:endParaRPr>
          </a:p>
          <a:p>
            <a:pPr marL="332740" indent="-320040">
              <a:lnSpc>
                <a:spcPct val="100000"/>
              </a:lnSpc>
              <a:spcBef>
                <a:spcPts val="35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Confidentiality to be maintained within the</a:t>
            </a:r>
            <a:r>
              <a:rPr lang="en-US" spc="-80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group.</a:t>
            </a:r>
            <a:endParaRPr lang="en-US" dirty="0" smtClean="0">
              <a:latin typeface="Tw Cen MT"/>
              <a:cs typeface="Tw Cen MT"/>
            </a:endParaRPr>
          </a:p>
          <a:p>
            <a:pPr marL="332740" marR="436245" indent="-320040">
              <a:lnSpc>
                <a:spcPts val="3130"/>
              </a:lnSpc>
              <a:spcBef>
                <a:spcPts val="755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lang="en-US" spc="-20" dirty="0" smtClean="0">
                <a:latin typeface="Tw Cen MT"/>
                <a:cs typeface="Tw Cen MT"/>
              </a:rPr>
              <a:t>Role </a:t>
            </a:r>
            <a:r>
              <a:rPr lang="en-US" dirty="0" smtClean="0">
                <a:latin typeface="Tw Cen MT"/>
                <a:cs typeface="Tw Cen MT"/>
              </a:rPr>
              <a:t>of the members </a:t>
            </a:r>
            <a:r>
              <a:rPr lang="en-US" spc="-5" dirty="0" smtClean="0">
                <a:latin typeface="Tw Cen MT"/>
                <a:cs typeface="Tw Cen MT"/>
              </a:rPr>
              <a:t>is; </a:t>
            </a:r>
            <a:r>
              <a:rPr lang="en-US" dirty="0" smtClean="0">
                <a:latin typeface="Tw Cen MT"/>
                <a:cs typeface="Tw Cen MT"/>
              </a:rPr>
              <a:t>to </a:t>
            </a:r>
            <a:r>
              <a:rPr lang="en-US" spc="10" dirty="0" smtClean="0">
                <a:latin typeface="Tw Cen MT"/>
                <a:cs typeface="Tw Cen MT"/>
              </a:rPr>
              <a:t>report </a:t>
            </a:r>
            <a:r>
              <a:rPr lang="en-US" spc="-20" dirty="0" smtClean="0">
                <a:latin typeface="Tw Cen MT"/>
                <a:cs typeface="Tw Cen MT"/>
              </a:rPr>
              <a:t>punctually, </a:t>
            </a:r>
            <a:r>
              <a:rPr lang="en-US" dirty="0" smtClean="0">
                <a:latin typeface="Tw Cen MT"/>
                <a:cs typeface="Tw Cen MT"/>
              </a:rPr>
              <a:t>maintain  confidentiality &amp; </a:t>
            </a:r>
            <a:r>
              <a:rPr lang="en-US" spc="-5" dirty="0" smtClean="0">
                <a:latin typeface="Tw Cen MT"/>
                <a:cs typeface="Tw Cen MT"/>
              </a:rPr>
              <a:t>interact</a:t>
            </a:r>
            <a:r>
              <a:rPr lang="en-US" spc="-75" dirty="0" smtClean="0">
                <a:latin typeface="Tw Cen MT"/>
                <a:cs typeface="Tw Cen MT"/>
              </a:rPr>
              <a:t> </a:t>
            </a:r>
            <a:r>
              <a:rPr lang="en-US" spc="-25" dirty="0" smtClean="0">
                <a:latin typeface="Tw Cen MT"/>
                <a:cs typeface="Tw Cen MT"/>
              </a:rPr>
              <a:t>freely</a:t>
            </a:r>
            <a:r>
              <a:rPr lang="en-US" spc="-25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w Cen MT"/>
                <a:cs typeface="Tw Cen MT"/>
              </a:rPr>
              <a:t>Selection of </a:t>
            </a:r>
            <a:r>
              <a:rPr lang="en-US" spc="-15" dirty="0" smtClean="0">
                <a:latin typeface="Tw Cen MT"/>
                <a:cs typeface="Tw Cen MT"/>
              </a:rPr>
              <a:t>group</a:t>
            </a:r>
            <a:r>
              <a:rPr lang="en-US" spc="-5" dirty="0" smtClean="0">
                <a:latin typeface="Tw Cen MT"/>
                <a:cs typeface="Tw Cen MT"/>
              </a:rPr>
              <a:t> leaders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55000" lnSpcReduction="20000"/>
          </a:bodyPr>
          <a:lstStyle/>
          <a:p>
            <a:pPr marL="584200">
              <a:spcBef>
                <a:spcPts val="810"/>
              </a:spcBef>
              <a:buNone/>
            </a:pPr>
            <a:r>
              <a:rPr lang="en-US" b="1" spc="-20" dirty="0" smtClean="0">
                <a:latin typeface="Tw Cen MT"/>
                <a:cs typeface="Tw Cen MT"/>
              </a:rPr>
              <a:t>Role </a:t>
            </a:r>
            <a:r>
              <a:rPr lang="en-US" b="1" dirty="0" smtClean="0">
                <a:latin typeface="Tw Cen MT"/>
                <a:cs typeface="Tw Cen MT"/>
              </a:rPr>
              <a:t>of the </a:t>
            </a:r>
            <a:r>
              <a:rPr lang="en-US" b="1" spc="-5" dirty="0" smtClean="0">
                <a:latin typeface="Tw Cen MT"/>
                <a:cs typeface="Tw Cen MT"/>
              </a:rPr>
              <a:t>therapist </a:t>
            </a:r>
            <a:r>
              <a:rPr lang="en-US" b="1" dirty="0" smtClean="0">
                <a:latin typeface="Tw Cen MT"/>
                <a:cs typeface="Tw Cen MT"/>
              </a:rPr>
              <a:t>– the </a:t>
            </a:r>
            <a:r>
              <a:rPr lang="en-US" b="1" spc="-5" dirty="0" smtClean="0">
                <a:latin typeface="Tw Cen MT"/>
                <a:cs typeface="Tw Cen MT"/>
              </a:rPr>
              <a:t>therapist acts </a:t>
            </a:r>
            <a:r>
              <a:rPr lang="en-US" b="1" dirty="0" smtClean="0">
                <a:latin typeface="Tw Cen MT"/>
                <a:cs typeface="Tw Cen MT"/>
              </a:rPr>
              <a:t>as a </a:t>
            </a:r>
            <a:endParaRPr lang="en-US" b="1" dirty="0" smtClean="0">
              <a:latin typeface="Tw Cen MT"/>
              <a:cs typeface="Tw Cen MT"/>
            </a:endParaRPr>
          </a:p>
          <a:p>
            <a:pPr marL="584200">
              <a:spcBef>
                <a:spcPts val="810"/>
              </a:spcBef>
              <a:buNone/>
            </a:pPr>
            <a:r>
              <a:rPr lang="en-US" b="1" spc="-5" dirty="0" smtClean="0">
                <a:latin typeface="Tw Cen MT"/>
                <a:cs typeface="Tw Cen MT"/>
              </a:rPr>
              <a:t>facilitator </a:t>
            </a:r>
            <a:r>
              <a:rPr lang="en-US" b="1" dirty="0" smtClean="0">
                <a:latin typeface="Tw Cen MT"/>
                <a:cs typeface="Tw Cen MT"/>
              </a:rPr>
              <a:t>&amp;</a:t>
            </a:r>
            <a:r>
              <a:rPr lang="en-US" b="1" spc="85" dirty="0" smtClean="0">
                <a:latin typeface="Tw Cen MT"/>
                <a:cs typeface="Tw Cen MT"/>
              </a:rPr>
              <a:t> </a:t>
            </a:r>
            <a:r>
              <a:rPr lang="en-US" b="1" spc="-25" dirty="0" smtClean="0">
                <a:latin typeface="Tw Cen MT"/>
                <a:cs typeface="Tw Cen MT"/>
              </a:rPr>
              <a:t>helper</a:t>
            </a:r>
            <a:r>
              <a:rPr lang="en-US" b="1" spc="-25" dirty="0" smtClean="0">
                <a:latin typeface="Tw Cen MT"/>
                <a:cs typeface="Tw Cen MT"/>
              </a:rPr>
              <a:t>:</a:t>
            </a:r>
            <a:endParaRPr lang="en-US" b="1" spc="-95" dirty="0" smtClean="0">
              <a:latin typeface="Tw Cen MT"/>
              <a:cs typeface="Tw Cen MT"/>
            </a:endParaRPr>
          </a:p>
          <a:p>
            <a:pPr marL="584200">
              <a:lnSpc>
                <a:spcPct val="100000"/>
              </a:lnSpc>
              <a:spcBef>
                <a:spcPts val="810"/>
              </a:spcBef>
            </a:pPr>
            <a:r>
              <a:rPr lang="en-US" spc="-95" dirty="0" smtClean="0">
                <a:latin typeface="Tw Cen MT"/>
                <a:cs typeface="Tw Cen MT"/>
              </a:rPr>
              <a:t>To </a:t>
            </a:r>
            <a:r>
              <a:rPr lang="en-US" spc="-10" dirty="0" smtClean="0">
                <a:latin typeface="Tw Cen MT"/>
                <a:cs typeface="Tw Cen MT"/>
              </a:rPr>
              <a:t>provide </a:t>
            </a:r>
            <a:r>
              <a:rPr lang="en-US" spc="-5" dirty="0" smtClean="0">
                <a:latin typeface="Tw Cen MT"/>
                <a:cs typeface="Tw Cen MT"/>
              </a:rPr>
              <a:t>information </a:t>
            </a:r>
            <a:r>
              <a:rPr lang="en-US" dirty="0" smtClean="0">
                <a:latin typeface="Tw Cen MT"/>
                <a:cs typeface="Tw Cen MT"/>
              </a:rPr>
              <a:t>to the</a:t>
            </a:r>
            <a:r>
              <a:rPr lang="en-US" spc="60" dirty="0" smtClean="0">
                <a:latin typeface="Tw Cen MT"/>
                <a:cs typeface="Tw Cen MT"/>
              </a:rPr>
              <a:t> </a:t>
            </a:r>
            <a:r>
              <a:rPr lang="en-US" spc="-20" dirty="0" smtClean="0">
                <a:latin typeface="Tw Cen MT"/>
                <a:cs typeface="Tw Cen MT"/>
              </a:rPr>
              <a:t>group.</a:t>
            </a:r>
            <a:endParaRPr lang="en-US" spc="-20" dirty="0" smtClean="0">
              <a:latin typeface="Tw Cen MT"/>
              <a:cs typeface="Tw Cen MT"/>
            </a:endParaRPr>
          </a:p>
          <a:p>
            <a:pPr marL="584200">
              <a:lnSpc>
                <a:spcPct val="100000"/>
              </a:lnSpc>
              <a:spcBef>
                <a:spcPts val="810"/>
              </a:spcBef>
            </a:pPr>
            <a:r>
              <a:rPr lang="en-US" spc="-15" dirty="0" smtClean="0">
                <a:latin typeface="Tw Cen MT"/>
                <a:cs typeface="Tw Cen MT"/>
              </a:rPr>
              <a:t>Allow </a:t>
            </a:r>
            <a:r>
              <a:rPr lang="en-US" spc="-5" dirty="0" smtClean="0">
                <a:latin typeface="Tw Cen MT"/>
                <a:cs typeface="Tw Cen MT"/>
              </a:rPr>
              <a:t>emotional catharsis.  </a:t>
            </a:r>
            <a:r>
              <a:rPr lang="en-US" dirty="0" smtClean="0">
                <a:latin typeface="Tw Cen MT"/>
                <a:cs typeface="Tw Cen MT"/>
              </a:rPr>
              <a:t>Share </a:t>
            </a:r>
            <a:r>
              <a:rPr lang="en-US" spc="-5" dirty="0" smtClean="0">
                <a:latin typeface="Tw Cen MT"/>
                <a:cs typeface="Tw Cen MT"/>
              </a:rPr>
              <a:t>members’</a:t>
            </a:r>
            <a:r>
              <a:rPr lang="en-US" spc="-3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perception.</a:t>
            </a:r>
            <a:endParaRPr lang="en-US" spc="-5" dirty="0" smtClean="0">
              <a:latin typeface="Tw Cen MT"/>
              <a:cs typeface="Tw Cen MT"/>
            </a:endParaRPr>
          </a:p>
          <a:p>
            <a:pPr marL="584200">
              <a:lnSpc>
                <a:spcPct val="100000"/>
              </a:lnSpc>
              <a:spcBef>
                <a:spcPts val="810"/>
              </a:spcBef>
            </a:pPr>
            <a:r>
              <a:rPr lang="en-US" dirty="0" smtClean="0">
                <a:latin typeface="Tw Cen MT"/>
                <a:cs typeface="Tw Cen MT"/>
              </a:rPr>
              <a:t>Share </a:t>
            </a:r>
            <a:r>
              <a:rPr lang="en-US" spc="-5" dirty="0" smtClean="0">
                <a:latin typeface="Tw Cen MT"/>
                <a:cs typeface="Tw Cen MT"/>
              </a:rPr>
              <a:t>feelings </a:t>
            </a:r>
            <a:r>
              <a:rPr lang="en-US" dirty="0" smtClean="0">
                <a:latin typeface="Tw Cen MT"/>
                <a:cs typeface="Tw Cen MT"/>
              </a:rPr>
              <a:t>of </a:t>
            </a:r>
            <a:r>
              <a:rPr lang="en-US" spc="-35" dirty="0" smtClean="0">
                <a:latin typeface="Tw Cen MT"/>
                <a:cs typeface="Tw Cen MT"/>
              </a:rPr>
              <a:t>fear, </a:t>
            </a:r>
            <a:r>
              <a:rPr lang="en-US" spc="-5" dirty="0" smtClean="0">
                <a:latin typeface="Tw Cen MT"/>
                <a:cs typeface="Tw Cen MT"/>
              </a:rPr>
              <a:t>loneliness </a:t>
            </a:r>
            <a:r>
              <a:rPr lang="en-US" dirty="0" smtClean="0">
                <a:latin typeface="Tw Cen MT"/>
                <a:cs typeface="Tw Cen MT"/>
              </a:rPr>
              <a:t>&amp;</a:t>
            </a:r>
            <a:r>
              <a:rPr lang="en-US" spc="5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frustration.</a:t>
            </a:r>
          </a:p>
          <a:p>
            <a:pPr marL="584200">
              <a:lnSpc>
                <a:spcPct val="100000"/>
              </a:lnSpc>
              <a:spcBef>
                <a:spcPts val="810"/>
              </a:spcBef>
            </a:pPr>
            <a:r>
              <a:rPr lang="en-US" spc="-20" dirty="0" smtClean="0">
                <a:latin typeface="Tw Cen MT"/>
                <a:cs typeface="Tw Cen MT"/>
              </a:rPr>
              <a:t>Improve </a:t>
            </a:r>
            <a:r>
              <a:rPr lang="en-US" dirty="0" smtClean="0">
                <a:latin typeface="Tw Cen MT"/>
                <a:cs typeface="Tw Cen MT"/>
              </a:rPr>
              <a:t>communication</a:t>
            </a:r>
            <a:r>
              <a:rPr lang="en-US" spc="-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skills</a:t>
            </a:r>
          </a:p>
          <a:p>
            <a:pPr marL="584200">
              <a:lnSpc>
                <a:spcPct val="100000"/>
              </a:lnSpc>
              <a:spcBef>
                <a:spcPts val="810"/>
              </a:spcBef>
            </a:pPr>
            <a:r>
              <a:rPr lang="en-US" spc="-10" dirty="0" smtClean="0">
                <a:latin typeface="Tw Cen MT"/>
                <a:cs typeface="Tw Cen MT"/>
              </a:rPr>
              <a:t>Provide </a:t>
            </a:r>
            <a:r>
              <a:rPr lang="en-US" dirty="0" smtClean="0">
                <a:latin typeface="Tw Cen MT"/>
                <a:cs typeface="Tw Cen MT"/>
              </a:rPr>
              <a:t>a </a:t>
            </a:r>
            <a:r>
              <a:rPr lang="en-US" spc="-15" dirty="0" smtClean="0">
                <a:latin typeface="Tw Cen MT"/>
                <a:cs typeface="Tw Cen MT"/>
              </a:rPr>
              <a:t>role </a:t>
            </a:r>
            <a:r>
              <a:rPr lang="en-US" spc="-5" dirty="0" smtClean="0">
                <a:latin typeface="Tw Cen MT"/>
                <a:cs typeface="Tw Cen MT"/>
              </a:rPr>
              <a:t>model.</a:t>
            </a:r>
            <a:endParaRPr lang="en-US" dirty="0" smtClean="0">
              <a:latin typeface="Tw Cen MT"/>
              <a:cs typeface="Tw Cen MT"/>
            </a:endParaRPr>
          </a:p>
          <a:p>
            <a:pPr marL="584200" marR="4471035">
              <a:lnSpc>
                <a:spcPts val="3590"/>
              </a:lnSpc>
              <a:spcBef>
                <a:spcPts val="225"/>
              </a:spcBef>
            </a:pPr>
            <a:r>
              <a:rPr lang="en-US" dirty="0" smtClean="0">
                <a:latin typeface="Tw Cen MT"/>
                <a:cs typeface="Tw Cen MT"/>
              </a:rPr>
              <a:t>Help to </a:t>
            </a:r>
            <a:r>
              <a:rPr lang="en-US" spc="-20" dirty="0" smtClean="0">
                <a:latin typeface="Tw Cen MT"/>
                <a:cs typeface="Tw Cen MT"/>
              </a:rPr>
              <a:t>know </a:t>
            </a:r>
            <a:r>
              <a:rPr lang="en-US" dirty="0" smtClean="0">
                <a:latin typeface="Tw Cen MT"/>
                <a:cs typeface="Tw Cen MT"/>
              </a:rPr>
              <a:t>what </a:t>
            </a:r>
            <a:r>
              <a:rPr lang="en-US" spc="-5" dirty="0" smtClean="0">
                <a:latin typeface="Tw Cen MT"/>
                <a:cs typeface="Tw Cen MT"/>
              </a:rPr>
              <a:t>is </a:t>
            </a:r>
            <a:r>
              <a:rPr lang="en-US" spc="-20" dirty="0" smtClean="0">
                <a:latin typeface="Tw Cen MT"/>
                <a:cs typeface="Tw Cen MT"/>
              </a:rPr>
              <a:t>reality</a:t>
            </a:r>
            <a:r>
              <a:rPr lang="en-US" spc="-20" dirty="0" smtClean="0">
                <a:latin typeface="Tw Cen MT"/>
                <a:cs typeface="Tw Cen MT"/>
              </a:rPr>
              <a:t>.  </a:t>
            </a:r>
            <a:endParaRPr lang="en-US" spc="-20" dirty="0" smtClean="0">
              <a:latin typeface="Tw Cen MT"/>
              <a:cs typeface="Tw Cen MT"/>
            </a:endParaRPr>
          </a:p>
          <a:p>
            <a:pPr marL="584200" marR="4471035">
              <a:lnSpc>
                <a:spcPts val="3590"/>
              </a:lnSpc>
              <a:spcBef>
                <a:spcPts val="225"/>
              </a:spcBef>
            </a:pPr>
            <a:r>
              <a:rPr lang="en-US" dirty="0" smtClean="0">
                <a:latin typeface="Tw Cen MT"/>
                <a:cs typeface="Tw Cen MT"/>
              </a:rPr>
              <a:t>Set </a:t>
            </a:r>
            <a:r>
              <a:rPr lang="en-US" spc="-5" dirty="0" smtClean="0">
                <a:latin typeface="Tw Cen MT"/>
                <a:cs typeface="Tw Cen MT"/>
              </a:rPr>
              <a:t>limits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dirty="0" smtClean="0">
                <a:latin typeface="Tw Cen MT"/>
                <a:cs typeface="Tw Cen MT"/>
              </a:rPr>
              <a:t>some</a:t>
            </a:r>
            <a:r>
              <a:rPr lang="en-US" spc="-55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patients.</a:t>
            </a:r>
            <a:endParaRPr lang="en-US" spc="-5" dirty="0" smtClean="0">
              <a:latin typeface="Tw Cen MT"/>
              <a:cs typeface="Tw Cen MT"/>
            </a:endParaRPr>
          </a:p>
          <a:p>
            <a:pPr marL="584200" marR="4471035">
              <a:lnSpc>
                <a:spcPts val="3590"/>
              </a:lnSpc>
              <a:spcBef>
                <a:spcPts val="225"/>
              </a:spcBef>
            </a:pPr>
            <a:r>
              <a:rPr lang="en-US" spc="-15" dirty="0" smtClean="0">
                <a:latin typeface="Tw Cen MT"/>
                <a:cs typeface="Tw Cen MT"/>
              </a:rPr>
              <a:t>Make </a:t>
            </a:r>
            <a:r>
              <a:rPr lang="en-US" dirty="0" smtClean="0">
                <a:latin typeface="Tw Cen MT"/>
                <a:cs typeface="Tw Cen MT"/>
              </a:rPr>
              <a:t>observation of all </a:t>
            </a:r>
            <a:r>
              <a:rPr lang="en-US" dirty="0" smtClean="0">
                <a:latin typeface="Tw Cen MT"/>
                <a:cs typeface="Tw Cen MT"/>
              </a:rPr>
              <a:t>the </a:t>
            </a:r>
            <a:r>
              <a:rPr lang="en-US" spc="-5" dirty="0" smtClean="0">
                <a:latin typeface="Tw Cen MT"/>
                <a:cs typeface="Tw Cen MT"/>
              </a:rPr>
              <a:t>non-verbal </a:t>
            </a:r>
            <a:r>
              <a:rPr lang="en-US" spc="5" dirty="0" smtClean="0">
                <a:latin typeface="Tw Cen MT"/>
                <a:cs typeface="Tw Cen MT"/>
              </a:rPr>
              <a:t>techniques </a:t>
            </a:r>
            <a:r>
              <a:rPr lang="en-US" dirty="0" smtClean="0">
                <a:latin typeface="Tw Cen MT"/>
                <a:cs typeface="Tw Cen MT"/>
              </a:rPr>
              <a:t>being used </a:t>
            </a:r>
            <a:r>
              <a:rPr lang="en-US" spc="-65" dirty="0" smtClean="0">
                <a:latin typeface="Tw Cen MT"/>
                <a:cs typeface="Tw Cen MT"/>
              </a:rPr>
              <a:t>by  </a:t>
            </a:r>
            <a:r>
              <a:rPr lang="en-US" dirty="0" smtClean="0">
                <a:latin typeface="Tw Cen MT"/>
                <a:cs typeface="Tw Cen MT"/>
              </a:rPr>
              <a:t>the</a:t>
            </a:r>
            <a:r>
              <a:rPr lang="en-US" spc="-2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patient.</a:t>
            </a:r>
            <a:endParaRPr lang="en-US" dirty="0" smtClean="0">
              <a:latin typeface="Tw Cen MT"/>
              <a:cs typeface="Tw Cen MT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STAGES OF GROUP THERAPY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  <a:buNone/>
            </a:pPr>
            <a:r>
              <a:rPr lang="en-US" b="1" u="heavy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 BEGINNING</a:t>
            </a:r>
            <a:r>
              <a:rPr lang="en-US" b="1" u="heavy" spc="-3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b="1" u="heavy" spc="-30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STAGE:</a:t>
            </a:r>
          </a:p>
          <a:p>
            <a:pPr marL="12700">
              <a:spcBef>
                <a:spcPts val="500"/>
              </a:spcBef>
            </a:pPr>
            <a:r>
              <a:rPr lang="en-US" dirty="0" smtClean="0">
                <a:latin typeface="Times New Roman"/>
                <a:cs typeface="Times New Roman"/>
              </a:rPr>
              <a:t>The </a:t>
            </a:r>
            <a:r>
              <a:rPr lang="en-US" spc="-5" dirty="0" smtClean="0">
                <a:latin typeface="Times New Roman"/>
                <a:cs typeface="Times New Roman"/>
              </a:rPr>
              <a:t>time </a:t>
            </a:r>
            <a:r>
              <a:rPr lang="en-US" dirty="0" smtClean="0">
                <a:latin typeface="Times New Roman"/>
                <a:cs typeface="Times New Roman"/>
              </a:rPr>
              <a:t>period used </a:t>
            </a:r>
            <a:r>
              <a:rPr lang="en-US" spc="-5" dirty="0" smtClean="0">
                <a:latin typeface="Times New Roman"/>
                <a:cs typeface="Times New Roman"/>
              </a:rPr>
              <a:t>for introduction and </a:t>
            </a:r>
            <a:r>
              <a:rPr lang="en-US" dirty="0" smtClean="0">
                <a:latin typeface="Times New Roman"/>
                <a:cs typeface="Times New Roman"/>
              </a:rPr>
              <a:t>for  discussion of </a:t>
            </a:r>
            <a:r>
              <a:rPr lang="en-US" spc="-5" dirty="0" smtClean="0">
                <a:latin typeface="Times New Roman"/>
                <a:cs typeface="Times New Roman"/>
              </a:rPr>
              <a:t>such topics </a:t>
            </a:r>
            <a:r>
              <a:rPr lang="en-US" dirty="0" smtClean="0">
                <a:latin typeface="Times New Roman"/>
                <a:cs typeface="Times New Roman"/>
              </a:rPr>
              <a:t>as the </a:t>
            </a:r>
            <a:r>
              <a:rPr lang="en-US" spc="-5" dirty="0" smtClean="0">
                <a:latin typeface="Times New Roman"/>
                <a:cs typeface="Times New Roman"/>
              </a:rPr>
              <a:t>group, what </a:t>
            </a:r>
            <a:r>
              <a:rPr lang="en-US" spc="-15" dirty="0" smtClean="0">
                <a:latin typeface="Times New Roman"/>
                <a:cs typeface="Times New Roman"/>
              </a:rPr>
              <a:t>to  </a:t>
            </a:r>
            <a:r>
              <a:rPr lang="en-US" dirty="0" smtClean="0">
                <a:latin typeface="Times New Roman"/>
                <a:cs typeface="Times New Roman"/>
              </a:rPr>
              <a:t>expect, </a:t>
            </a:r>
            <a:r>
              <a:rPr lang="en-US" spc="-35" dirty="0" smtClean="0">
                <a:latin typeface="Times New Roman"/>
                <a:cs typeface="Times New Roman"/>
              </a:rPr>
              <a:t>fear, </a:t>
            </a:r>
            <a:r>
              <a:rPr lang="en-US" dirty="0" smtClean="0">
                <a:latin typeface="Times New Roman"/>
                <a:cs typeface="Times New Roman"/>
              </a:rPr>
              <a:t>group rules, comfort levels, </a:t>
            </a:r>
            <a:r>
              <a:rPr lang="en-US" spc="-5" dirty="0" smtClean="0">
                <a:latin typeface="Times New Roman"/>
                <a:cs typeface="Times New Roman"/>
              </a:rPr>
              <a:t>and the  </a:t>
            </a:r>
            <a:r>
              <a:rPr lang="en-US" dirty="0" smtClean="0">
                <a:latin typeface="Times New Roman"/>
                <a:cs typeface="Times New Roman"/>
              </a:rPr>
              <a:t>content of the</a:t>
            </a:r>
            <a:r>
              <a:rPr lang="en-US" spc="-5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group.</a:t>
            </a:r>
          </a:p>
          <a:p>
            <a:pPr marL="12700">
              <a:spcBef>
                <a:spcPts val="500"/>
              </a:spcBef>
            </a:pPr>
            <a:r>
              <a:rPr lang="en-US" dirty="0" smtClean="0">
                <a:latin typeface="Times New Roman"/>
                <a:cs typeface="Times New Roman"/>
              </a:rPr>
              <a:t>In </a:t>
            </a:r>
            <a:r>
              <a:rPr lang="en-US" spc="-5" dirty="0" smtClean="0">
                <a:latin typeface="Times New Roman"/>
                <a:cs typeface="Times New Roman"/>
              </a:rPr>
              <a:t>this </a:t>
            </a:r>
            <a:r>
              <a:rPr lang="en-US" dirty="0" smtClean="0">
                <a:latin typeface="Times New Roman"/>
                <a:cs typeface="Times New Roman"/>
              </a:rPr>
              <a:t>stage, members are </a:t>
            </a:r>
            <a:r>
              <a:rPr lang="en-US" spc="-5" dirty="0" smtClean="0">
                <a:latin typeface="Times New Roman"/>
                <a:cs typeface="Times New Roman"/>
              </a:rPr>
              <a:t>checking </a:t>
            </a:r>
            <a:r>
              <a:rPr lang="en-US" dirty="0" smtClean="0">
                <a:latin typeface="Times New Roman"/>
                <a:cs typeface="Times New Roman"/>
              </a:rPr>
              <a:t>out other  members </a:t>
            </a:r>
            <a:r>
              <a:rPr lang="en-US" spc="-5" dirty="0" smtClean="0">
                <a:latin typeface="Times New Roman"/>
                <a:cs typeface="Times New Roman"/>
              </a:rPr>
              <a:t>and their </a:t>
            </a:r>
            <a:r>
              <a:rPr lang="en-US" dirty="0" smtClean="0">
                <a:latin typeface="Times New Roman"/>
                <a:cs typeface="Times New Roman"/>
              </a:rPr>
              <a:t>own level </a:t>
            </a:r>
            <a:r>
              <a:rPr lang="en-US" spc="-5" dirty="0" smtClean="0">
                <a:latin typeface="Times New Roman"/>
                <a:cs typeface="Times New Roman"/>
              </a:rPr>
              <a:t>of </a:t>
            </a:r>
            <a:r>
              <a:rPr lang="en-US" dirty="0" smtClean="0">
                <a:latin typeface="Times New Roman"/>
                <a:cs typeface="Times New Roman"/>
              </a:rPr>
              <a:t>comfort with  sharing </a:t>
            </a:r>
            <a:r>
              <a:rPr lang="en-US" spc="-5" dirty="0" smtClean="0">
                <a:latin typeface="Times New Roman"/>
                <a:cs typeface="Times New Roman"/>
              </a:rPr>
              <a:t>in </a:t>
            </a:r>
            <a:r>
              <a:rPr lang="en-US" dirty="0" smtClean="0">
                <a:latin typeface="Times New Roman"/>
                <a:cs typeface="Times New Roman"/>
              </a:rPr>
              <a:t>the</a:t>
            </a:r>
            <a:r>
              <a:rPr lang="en-US" spc="-3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group.</a:t>
            </a:r>
          </a:p>
          <a:p>
            <a:pPr marL="12700">
              <a:spcBef>
                <a:spcPts val="500"/>
              </a:spcBef>
            </a:pPr>
            <a:r>
              <a:rPr lang="en-US" dirty="0" smtClean="0">
                <a:latin typeface="Times New Roman"/>
                <a:cs typeface="Times New Roman"/>
              </a:rPr>
              <a:t>Members </a:t>
            </a:r>
            <a:r>
              <a:rPr lang="en-US" dirty="0" smtClean="0">
                <a:latin typeface="Times New Roman"/>
                <a:cs typeface="Times New Roman"/>
              </a:rPr>
              <a:t>determine </a:t>
            </a:r>
            <a:r>
              <a:rPr lang="en-US" spc="-5" dirty="0" smtClean="0">
                <a:latin typeface="Times New Roman"/>
                <a:cs typeface="Times New Roman"/>
              </a:rPr>
              <a:t>the </a:t>
            </a:r>
            <a:r>
              <a:rPr lang="en-US" dirty="0" smtClean="0">
                <a:latin typeface="Times New Roman"/>
                <a:cs typeface="Times New Roman"/>
              </a:rPr>
              <a:t>focus of </a:t>
            </a:r>
            <a:r>
              <a:rPr lang="en-US" spc="-5" dirty="0" smtClean="0">
                <a:latin typeface="Times New Roman"/>
                <a:cs typeface="Times New Roman"/>
              </a:rPr>
              <a:t>the</a:t>
            </a:r>
            <a:r>
              <a:rPr lang="en-US" spc="-6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group.</a:t>
            </a:r>
          </a:p>
          <a:p>
            <a:pPr marL="12700">
              <a:spcBef>
                <a:spcPts val="500"/>
              </a:spcBef>
            </a:pPr>
            <a:r>
              <a:rPr lang="en-US" dirty="0" smtClean="0">
                <a:latin typeface="Times New Roman"/>
                <a:cs typeface="Times New Roman"/>
              </a:rPr>
              <a:t>May </a:t>
            </a:r>
            <a:r>
              <a:rPr lang="en-US" spc="-5" dirty="0" smtClean="0">
                <a:latin typeface="Times New Roman"/>
                <a:cs typeface="Times New Roman"/>
              </a:rPr>
              <a:t>take </a:t>
            </a:r>
            <a:r>
              <a:rPr lang="en-US" dirty="0" smtClean="0">
                <a:latin typeface="Times New Roman"/>
                <a:cs typeface="Times New Roman"/>
              </a:rPr>
              <a:t>more </a:t>
            </a:r>
            <a:r>
              <a:rPr lang="en-US" spc="-5" dirty="0" smtClean="0">
                <a:latin typeface="Times New Roman"/>
                <a:cs typeface="Times New Roman"/>
              </a:rPr>
              <a:t>than </a:t>
            </a:r>
            <a:r>
              <a:rPr lang="en-US" dirty="0" smtClean="0">
                <a:latin typeface="Times New Roman"/>
                <a:cs typeface="Times New Roman"/>
              </a:rPr>
              <a:t>two sessions </a:t>
            </a:r>
            <a:r>
              <a:rPr lang="en-US" spc="-5" dirty="0" smtClean="0">
                <a:latin typeface="Times New Roman"/>
                <a:cs typeface="Times New Roman"/>
              </a:rPr>
              <a:t>to </a:t>
            </a:r>
            <a:r>
              <a:rPr lang="en-US" dirty="0" smtClean="0">
                <a:latin typeface="Times New Roman"/>
                <a:cs typeface="Times New Roman"/>
              </a:rPr>
              <a:t>feel </a:t>
            </a:r>
            <a:r>
              <a:rPr lang="en-US" spc="-5" dirty="0" smtClean="0">
                <a:latin typeface="Times New Roman"/>
                <a:cs typeface="Times New Roman"/>
              </a:rPr>
              <a:t>enough  </a:t>
            </a:r>
            <a:r>
              <a:rPr lang="en-US" dirty="0" smtClean="0">
                <a:latin typeface="Times New Roman"/>
                <a:cs typeface="Times New Roman"/>
              </a:rPr>
              <a:t>trust and</a:t>
            </a:r>
            <a:r>
              <a:rPr lang="en-US" spc="-2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comfort.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32410" indent="-220345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233045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The members focus on </a:t>
            </a:r>
            <a:r>
              <a:rPr lang="en-US" spc="-5" dirty="0" smtClean="0">
                <a:latin typeface="Times New Roman"/>
                <a:cs typeface="Times New Roman"/>
              </a:rPr>
              <a:t>the</a:t>
            </a:r>
            <a:r>
              <a:rPr lang="en-US" spc="-6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purpose.</a:t>
            </a:r>
            <a:endParaRPr lang="en-US" dirty="0" smtClean="0">
              <a:latin typeface="Times New Roman"/>
              <a:cs typeface="Times New Roman"/>
            </a:endParaRPr>
          </a:p>
          <a:p>
            <a:pPr marL="232410" indent="-220345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233045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Learn </a:t>
            </a:r>
            <a:r>
              <a:rPr lang="en-US" spc="-5" dirty="0" smtClean="0">
                <a:latin typeface="Times New Roman"/>
                <a:cs typeface="Times New Roman"/>
              </a:rPr>
              <a:t>new </a:t>
            </a:r>
            <a:r>
              <a:rPr lang="en-US" dirty="0" smtClean="0">
                <a:latin typeface="Times New Roman"/>
                <a:cs typeface="Times New Roman"/>
              </a:rPr>
              <a:t>material, </a:t>
            </a:r>
            <a:r>
              <a:rPr lang="en-US" spc="-5" dirty="0" smtClean="0">
                <a:latin typeface="Times New Roman"/>
                <a:cs typeface="Times New Roman"/>
              </a:rPr>
              <a:t>thoroughly </a:t>
            </a:r>
            <a:r>
              <a:rPr lang="en-US" dirty="0" smtClean="0">
                <a:latin typeface="Times New Roman"/>
                <a:cs typeface="Times New Roman"/>
              </a:rPr>
              <a:t>discuss various  topics, </a:t>
            </a:r>
            <a:r>
              <a:rPr lang="en-US" spc="-5" dirty="0" smtClean="0">
                <a:latin typeface="Times New Roman"/>
                <a:cs typeface="Times New Roman"/>
              </a:rPr>
              <a:t>complete </a:t>
            </a:r>
            <a:r>
              <a:rPr lang="en-US" dirty="0" smtClean="0">
                <a:latin typeface="Times New Roman"/>
                <a:cs typeface="Times New Roman"/>
              </a:rPr>
              <a:t>tasks, or </a:t>
            </a:r>
            <a:r>
              <a:rPr lang="en-US" spc="-5" dirty="0" smtClean="0">
                <a:latin typeface="Times New Roman"/>
                <a:cs typeface="Times New Roman"/>
              </a:rPr>
              <a:t>engage </a:t>
            </a:r>
            <a:r>
              <a:rPr lang="en-US" dirty="0" smtClean="0">
                <a:latin typeface="Times New Roman"/>
                <a:cs typeface="Times New Roman"/>
              </a:rPr>
              <a:t>in personal  sharing and therapeutic</a:t>
            </a:r>
            <a:r>
              <a:rPr lang="en-US" spc="-7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work.</a:t>
            </a:r>
            <a:endParaRPr lang="en-US" dirty="0" smtClean="0">
              <a:latin typeface="Times New Roman"/>
              <a:cs typeface="Times New Roman"/>
            </a:endParaRPr>
          </a:p>
          <a:p>
            <a:pPr marL="232410" indent="-220345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233045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This </a:t>
            </a:r>
            <a:r>
              <a:rPr lang="en-US" dirty="0" smtClean="0">
                <a:latin typeface="Times New Roman"/>
                <a:cs typeface="Times New Roman"/>
              </a:rPr>
              <a:t>stage </a:t>
            </a:r>
            <a:r>
              <a:rPr lang="en-US" spc="-5" dirty="0" smtClean="0">
                <a:latin typeface="Times New Roman"/>
                <a:cs typeface="Times New Roman"/>
              </a:rPr>
              <a:t>is </a:t>
            </a:r>
            <a:r>
              <a:rPr lang="en-US" dirty="0" smtClean="0">
                <a:latin typeface="Times New Roman"/>
                <a:cs typeface="Times New Roman"/>
              </a:rPr>
              <a:t>the core of the group</a:t>
            </a:r>
            <a:r>
              <a:rPr lang="en-US" spc="-7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process.</a:t>
            </a:r>
            <a:endParaRPr lang="en-US" dirty="0" smtClean="0">
              <a:latin typeface="Times New Roman"/>
              <a:cs typeface="Times New Roman"/>
            </a:endParaRPr>
          </a:p>
          <a:p>
            <a:pPr marL="232410" indent="-220345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233045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It </a:t>
            </a:r>
            <a:r>
              <a:rPr lang="en-US" spc="-5" dirty="0" smtClean="0">
                <a:latin typeface="Times New Roman"/>
                <a:cs typeface="Times New Roman"/>
              </a:rPr>
              <a:t>is </a:t>
            </a:r>
            <a:r>
              <a:rPr lang="en-US" spc="-10" dirty="0" smtClean="0">
                <a:latin typeface="Times New Roman"/>
                <a:cs typeface="Times New Roman"/>
              </a:rPr>
              <a:t>the </a:t>
            </a:r>
            <a:r>
              <a:rPr lang="en-US" dirty="0" smtClean="0">
                <a:latin typeface="Times New Roman"/>
                <a:cs typeface="Times New Roman"/>
              </a:rPr>
              <a:t>time </a:t>
            </a:r>
            <a:r>
              <a:rPr lang="en-US" spc="-5" dirty="0" smtClean="0">
                <a:latin typeface="Times New Roman"/>
                <a:cs typeface="Times New Roman"/>
              </a:rPr>
              <a:t>when </a:t>
            </a:r>
            <a:r>
              <a:rPr lang="en-US" dirty="0" smtClean="0">
                <a:latin typeface="Times New Roman"/>
                <a:cs typeface="Times New Roman"/>
              </a:rPr>
              <a:t>members </a:t>
            </a:r>
            <a:r>
              <a:rPr lang="en-US" spc="-5" dirty="0" smtClean="0">
                <a:latin typeface="Times New Roman"/>
                <a:cs typeface="Times New Roman"/>
              </a:rPr>
              <a:t>benefit </a:t>
            </a:r>
            <a:r>
              <a:rPr lang="en-US" dirty="0" smtClean="0">
                <a:latin typeface="Times New Roman"/>
                <a:cs typeface="Times New Roman"/>
              </a:rPr>
              <a:t>from </a:t>
            </a:r>
            <a:r>
              <a:rPr lang="en-US" spc="-5" dirty="0" smtClean="0">
                <a:latin typeface="Times New Roman"/>
                <a:cs typeface="Times New Roman"/>
              </a:rPr>
              <a:t>being  in </a:t>
            </a:r>
            <a:r>
              <a:rPr lang="en-US" dirty="0" smtClean="0">
                <a:latin typeface="Times New Roman"/>
                <a:cs typeface="Times New Roman"/>
              </a:rPr>
              <a:t>a</a:t>
            </a:r>
            <a:r>
              <a:rPr lang="en-US" spc="-1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group.</a:t>
            </a:r>
          </a:p>
          <a:p>
            <a:endParaRPr lang="en-US" dirty="0"/>
          </a:p>
        </p:txBody>
      </p:sp>
      <p:sp>
        <p:nvSpPr>
          <p:cNvPr id="4" name="object 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855" indent="-97790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110489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Develop to terminating </a:t>
            </a:r>
            <a:r>
              <a:rPr lang="en-US" spc="-5" dirty="0" smtClean="0">
                <a:latin typeface="Times New Roman"/>
                <a:cs typeface="Times New Roman"/>
              </a:rPr>
              <a:t>the</a:t>
            </a:r>
            <a:r>
              <a:rPr lang="en-US" spc="-4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group.</a:t>
            </a:r>
          </a:p>
          <a:p>
            <a:pPr marL="109855" indent="-97790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110489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Members </a:t>
            </a:r>
            <a:r>
              <a:rPr lang="en-US" dirty="0" smtClean="0">
                <a:latin typeface="Times New Roman"/>
                <a:cs typeface="Times New Roman"/>
              </a:rPr>
              <a:t>share what </a:t>
            </a:r>
            <a:r>
              <a:rPr lang="en-US" spc="-5" dirty="0" smtClean="0">
                <a:latin typeface="Times New Roman"/>
                <a:cs typeface="Times New Roman"/>
              </a:rPr>
              <a:t>they have learned, how they  </a:t>
            </a:r>
            <a:r>
              <a:rPr lang="en-US" dirty="0" smtClean="0">
                <a:latin typeface="Times New Roman"/>
                <a:cs typeface="Times New Roman"/>
              </a:rPr>
              <a:t>have </a:t>
            </a:r>
            <a:r>
              <a:rPr lang="en-US" spc="-5" dirty="0" smtClean="0">
                <a:latin typeface="Times New Roman"/>
                <a:cs typeface="Times New Roman"/>
              </a:rPr>
              <a:t>changed, and how they </a:t>
            </a:r>
            <a:r>
              <a:rPr lang="en-US" dirty="0" smtClean="0">
                <a:latin typeface="Times New Roman"/>
                <a:cs typeface="Times New Roman"/>
              </a:rPr>
              <a:t>plan </a:t>
            </a:r>
            <a:r>
              <a:rPr lang="en-US" spc="-10" dirty="0" smtClean="0">
                <a:latin typeface="Times New Roman"/>
                <a:cs typeface="Times New Roman"/>
              </a:rPr>
              <a:t>to </a:t>
            </a:r>
            <a:r>
              <a:rPr lang="en-US" dirty="0" smtClean="0">
                <a:latin typeface="Times New Roman"/>
                <a:cs typeface="Times New Roman"/>
              </a:rPr>
              <a:t>use </a:t>
            </a:r>
            <a:r>
              <a:rPr lang="en-US" spc="-5" dirty="0" smtClean="0">
                <a:latin typeface="Times New Roman"/>
                <a:cs typeface="Times New Roman"/>
              </a:rPr>
              <a:t>what they  </a:t>
            </a:r>
            <a:r>
              <a:rPr lang="en-US" dirty="0" smtClean="0">
                <a:latin typeface="Times New Roman"/>
                <a:cs typeface="Times New Roman"/>
              </a:rPr>
              <a:t>have</a:t>
            </a:r>
            <a:r>
              <a:rPr lang="en-US" spc="-1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learned.</a:t>
            </a:r>
          </a:p>
          <a:p>
            <a:pPr marL="109855" indent="-97790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110489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May </a:t>
            </a:r>
            <a:r>
              <a:rPr lang="en-US" dirty="0" smtClean="0">
                <a:latin typeface="Times New Roman"/>
                <a:cs typeface="Times New Roman"/>
              </a:rPr>
              <a:t>be an emotional</a:t>
            </a:r>
            <a:r>
              <a:rPr lang="en-US" spc="-7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experience.</a:t>
            </a:r>
          </a:p>
          <a:p>
            <a:pPr marL="109855" indent="-97790" algn="just">
              <a:spcBef>
                <a:spcPts val="500"/>
              </a:spcBef>
              <a:buClr>
                <a:srgbClr val="2CA1BE"/>
              </a:buClr>
              <a:buSzPct val="64062"/>
              <a:tabLst>
                <a:tab pos="110489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Most </a:t>
            </a:r>
            <a:r>
              <a:rPr lang="en-US" dirty="0" smtClean="0">
                <a:latin typeface="Times New Roman"/>
                <a:cs typeface="Times New Roman"/>
              </a:rPr>
              <a:t>groups need only one session for </a:t>
            </a:r>
            <a:r>
              <a:rPr lang="en-US" spc="-5" dirty="0" smtClean="0">
                <a:latin typeface="Times New Roman"/>
                <a:cs typeface="Times New Roman"/>
              </a:rPr>
              <a:t>this</a:t>
            </a:r>
            <a:r>
              <a:rPr lang="en-US" spc="-5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stage.</a:t>
            </a:r>
          </a:p>
          <a:p>
            <a:endParaRPr lang="en-US" dirty="0"/>
          </a:p>
        </p:txBody>
      </p:sp>
      <p:sp>
        <p:nvSpPr>
          <p:cNvPr id="4" name="object 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pc="-10" dirty="0" smtClean="0">
                <a:latin typeface="Tw Cen MT"/>
                <a:cs typeface="Tw Cen MT"/>
              </a:rPr>
              <a:t>SOME </a:t>
            </a:r>
            <a:r>
              <a:rPr lang="en-US" b="1" spc="-5" dirty="0" smtClean="0">
                <a:latin typeface="Tw Cen MT"/>
                <a:cs typeface="Tw Cen MT"/>
              </a:rPr>
              <a:t>TECHNIQUES USED IN </a:t>
            </a:r>
            <a:r>
              <a:rPr lang="en-US" b="1" spc="-40" dirty="0" smtClean="0">
                <a:latin typeface="Tw Cen MT"/>
                <a:cs typeface="Tw Cen MT"/>
              </a:rPr>
              <a:t>GROUP  </a:t>
            </a:r>
            <a:r>
              <a:rPr lang="en-US" b="1" spc="-30" dirty="0" smtClean="0">
                <a:latin typeface="Tw Cen MT"/>
                <a:cs typeface="Tw Cen MT"/>
              </a:rPr>
              <a:t>THERAPY: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32740" marR="880744" indent="-320040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2740" algn="l"/>
              </a:tabLst>
            </a:pPr>
            <a:r>
              <a:rPr lang="en-US" spc="-10" dirty="0" smtClean="0">
                <a:latin typeface="Tw Cen MT"/>
                <a:cs typeface="Tw Cen MT"/>
              </a:rPr>
              <a:t>Reflecting </a:t>
            </a:r>
            <a:r>
              <a:rPr lang="en-US" dirty="0" smtClean="0">
                <a:latin typeface="Tw Cen MT"/>
                <a:cs typeface="Tw Cen MT"/>
              </a:rPr>
              <a:t>or </a:t>
            </a:r>
            <a:r>
              <a:rPr lang="en-US" spc="-20" dirty="0" smtClean="0">
                <a:latin typeface="Tw Cen MT"/>
                <a:cs typeface="Tw Cen MT"/>
              </a:rPr>
              <a:t>rewarding </a:t>
            </a:r>
            <a:r>
              <a:rPr lang="en-US" dirty="0" smtClean="0">
                <a:latin typeface="Tw Cen MT"/>
                <a:cs typeface="Tw Cen MT"/>
              </a:rPr>
              <a:t>comments of </a:t>
            </a:r>
            <a:r>
              <a:rPr lang="en-US" spc="-15" dirty="0" smtClean="0">
                <a:latin typeface="Tw Cen MT"/>
                <a:cs typeface="Tw Cen MT"/>
              </a:rPr>
              <a:t>group  </a:t>
            </a:r>
            <a:r>
              <a:rPr lang="en-US" dirty="0" smtClean="0">
                <a:latin typeface="Tw Cen MT"/>
                <a:cs typeface="Tw Cen MT"/>
              </a:rPr>
              <a:t>members</a:t>
            </a:r>
          </a:p>
          <a:p>
            <a:pPr marL="332740" marR="98679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Asking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spc="-15" dirty="0" smtClean="0">
                <a:latin typeface="Tw Cen MT"/>
                <a:cs typeface="Tw Cen MT"/>
              </a:rPr>
              <a:t>group </a:t>
            </a:r>
            <a:r>
              <a:rPr lang="en-US" dirty="0" smtClean="0">
                <a:latin typeface="Tw Cen MT"/>
                <a:cs typeface="Tw Cen MT"/>
              </a:rPr>
              <a:t>reaction to one</a:t>
            </a:r>
            <a:r>
              <a:rPr lang="en-US" spc="-10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member’s  </a:t>
            </a:r>
            <a:r>
              <a:rPr lang="en-US" dirty="0" smtClean="0">
                <a:latin typeface="Tw Cen MT"/>
                <a:cs typeface="Tw Cen MT"/>
              </a:rPr>
              <a:t>statement</a:t>
            </a:r>
          </a:p>
          <a:p>
            <a:pPr marL="332740" marR="381635" indent="-320040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Asking </a:t>
            </a:r>
            <a:r>
              <a:rPr lang="en-US" spc="-20" dirty="0" smtClean="0">
                <a:latin typeface="Tw Cen MT"/>
                <a:cs typeface="Tw Cen MT"/>
              </a:rPr>
              <a:t>for </a:t>
            </a:r>
            <a:r>
              <a:rPr lang="en-US" dirty="0" smtClean="0">
                <a:latin typeface="Tw Cen MT"/>
                <a:cs typeface="Tw Cen MT"/>
              </a:rPr>
              <a:t>individual reaction to one</a:t>
            </a:r>
            <a:r>
              <a:rPr lang="en-US" spc="-160" dirty="0" smtClean="0">
                <a:latin typeface="Tw Cen MT"/>
                <a:cs typeface="Tw Cen MT"/>
              </a:rPr>
              <a:t> </a:t>
            </a:r>
            <a:r>
              <a:rPr lang="en-US" spc="-5" dirty="0" smtClean="0">
                <a:latin typeface="Tw Cen MT"/>
                <a:cs typeface="Tw Cen MT"/>
              </a:rPr>
              <a:t>member’s  </a:t>
            </a:r>
            <a:r>
              <a:rPr lang="en-US" dirty="0" smtClean="0">
                <a:latin typeface="Tw Cen MT"/>
                <a:cs typeface="Tw Cen MT"/>
              </a:rPr>
              <a:t>statement</a:t>
            </a:r>
          </a:p>
          <a:p>
            <a:pPr marL="332740" indent="-320040">
              <a:lnSpc>
                <a:spcPct val="100000"/>
              </a:lnSpc>
              <a:spcBef>
                <a:spcPts val="710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2740" algn="l"/>
              </a:tabLst>
            </a:pPr>
            <a:r>
              <a:rPr lang="en-US" spc="-20" dirty="0" smtClean="0">
                <a:latin typeface="Tw Cen MT"/>
                <a:cs typeface="Tw Cen MT"/>
              </a:rPr>
              <a:t>Pointing </a:t>
            </a:r>
            <a:r>
              <a:rPr lang="en-US" dirty="0" smtClean="0">
                <a:latin typeface="Tw Cen MT"/>
                <a:cs typeface="Tw Cen MT"/>
              </a:rPr>
              <a:t>out </a:t>
            </a:r>
            <a:r>
              <a:rPr lang="en-US" spc="-35" dirty="0" smtClean="0">
                <a:latin typeface="Tw Cen MT"/>
                <a:cs typeface="Tw Cen MT"/>
              </a:rPr>
              <a:t>any </a:t>
            </a:r>
            <a:r>
              <a:rPr lang="en-US" spc="-5" dirty="0" smtClean="0">
                <a:latin typeface="Tw Cen MT"/>
                <a:cs typeface="Tw Cen MT"/>
              </a:rPr>
              <a:t>shared </a:t>
            </a:r>
            <a:r>
              <a:rPr lang="en-US" dirty="0" smtClean="0">
                <a:latin typeface="Tw Cen MT"/>
                <a:cs typeface="Tw Cen MT"/>
              </a:rPr>
              <a:t>feelings within the</a:t>
            </a:r>
            <a:r>
              <a:rPr lang="en-US" spc="-110" dirty="0" smtClean="0">
                <a:latin typeface="Tw Cen MT"/>
                <a:cs typeface="Tw Cen MT"/>
              </a:rPr>
              <a:t> </a:t>
            </a:r>
            <a:r>
              <a:rPr lang="en-US" spc="-15" dirty="0" smtClean="0">
                <a:latin typeface="Tw Cen MT"/>
                <a:cs typeface="Tw Cen MT"/>
              </a:rPr>
              <a:t>group</a:t>
            </a:r>
            <a:endParaRPr lang="en-US" dirty="0" smtClean="0">
              <a:latin typeface="Tw Cen MT"/>
              <a:cs typeface="Tw Cen MT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2740" algn="l"/>
              </a:tabLst>
            </a:pPr>
            <a:r>
              <a:rPr lang="en-US" dirty="0" smtClean="0">
                <a:latin typeface="Tw Cen MT"/>
                <a:cs typeface="Tw Cen MT"/>
              </a:rPr>
              <a:t>Summarizing </a:t>
            </a:r>
            <a:r>
              <a:rPr lang="en-US" spc="-10" dirty="0" smtClean="0">
                <a:latin typeface="Tw Cen MT"/>
                <a:cs typeface="Tw Cen MT"/>
              </a:rPr>
              <a:t>various </a:t>
            </a:r>
            <a:r>
              <a:rPr lang="en-US" dirty="0" smtClean="0">
                <a:latin typeface="Tw Cen MT"/>
                <a:cs typeface="Tw Cen MT"/>
              </a:rPr>
              <a:t>points at the end of</a:t>
            </a:r>
            <a:r>
              <a:rPr lang="en-US" spc="-45" dirty="0" smtClean="0">
                <a:latin typeface="Tw Cen MT"/>
                <a:cs typeface="Tw Cen MT"/>
              </a:rPr>
              <a:t> </a:t>
            </a:r>
            <a:r>
              <a:rPr lang="en-US" dirty="0" smtClean="0">
                <a:latin typeface="Tw Cen MT"/>
                <a:cs typeface="Tw Cen MT"/>
              </a:rPr>
              <a:t>session</a:t>
            </a:r>
            <a:r>
              <a:rPr lang="en-US" dirty="0" smtClean="0">
                <a:latin typeface="Tw Cen MT"/>
                <a:cs typeface="Tw Cen MT"/>
              </a:rPr>
              <a:t>.</a:t>
            </a:r>
            <a:endParaRPr lang="en-US" dirty="0" smtClean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68605" marR="6350" indent="-256540">
              <a:spcBef>
                <a:spcPts val="105"/>
              </a:spcBef>
              <a:tabLst>
                <a:tab pos="2478405" algn="l"/>
                <a:tab pos="3150235" algn="l"/>
                <a:tab pos="4841240" algn="l"/>
                <a:tab pos="6464300" algn="l"/>
                <a:tab pos="808609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Atte</a:t>
            </a:r>
            <a:r>
              <a:rPr lang="en-US" spc="-10" dirty="0" smtClean="0">
                <a:latin typeface="Times New Roman"/>
                <a:cs typeface="Times New Roman"/>
              </a:rPr>
              <a:t>m</a:t>
            </a:r>
            <a:r>
              <a:rPr lang="en-US" dirty="0" smtClean="0">
                <a:latin typeface="Times New Roman"/>
                <a:cs typeface="Times New Roman"/>
              </a:rPr>
              <a:t>pt</a:t>
            </a:r>
            <a:r>
              <a:rPr lang="en-US" spc="-15" dirty="0" smtClean="0">
                <a:latin typeface="Times New Roman"/>
                <a:cs typeface="Times New Roman"/>
              </a:rPr>
              <a:t>i</a:t>
            </a:r>
            <a:r>
              <a:rPr lang="en-US" dirty="0" smtClean="0">
                <a:latin typeface="Times New Roman"/>
                <a:cs typeface="Times New Roman"/>
              </a:rPr>
              <a:t>ng</a:t>
            </a:r>
            <a:r>
              <a:rPr lang="en-US" dirty="0" smtClean="0">
                <a:latin typeface="Times New Roman"/>
                <a:cs typeface="Times New Roman"/>
              </a:rPr>
              <a:t>	</a:t>
            </a:r>
            <a:r>
              <a:rPr lang="en-US" spc="-15" dirty="0" smtClean="0">
                <a:latin typeface="Times New Roman"/>
                <a:cs typeface="Times New Roman"/>
              </a:rPr>
              <a:t>t</a:t>
            </a:r>
            <a:r>
              <a:rPr lang="en-US" dirty="0" smtClean="0">
                <a:latin typeface="Times New Roman"/>
                <a:cs typeface="Times New Roman"/>
              </a:rPr>
              <a:t>o	c</a:t>
            </a:r>
            <a:r>
              <a:rPr lang="en-US" spc="5" dirty="0" smtClean="0">
                <a:latin typeface="Times New Roman"/>
                <a:cs typeface="Times New Roman"/>
              </a:rPr>
              <a:t>o</a:t>
            </a:r>
            <a:r>
              <a:rPr lang="en-US" spc="-20" dirty="0" smtClean="0">
                <a:latin typeface="Times New Roman"/>
                <a:cs typeface="Times New Roman"/>
              </a:rPr>
              <a:t>n</a:t>
            </a:r>
            <a:r>
              <a:rPr lang="en-US" dirty="0" smtClean="0">
                <a:latin typeface="Times New Roman"/>
                <a:cs typeface="Times New Roman"/>
              </a:rPr>
              <a:t>duct	thera</a:t>
            </a:r>
            <a:r>
              <a:rPr lang="en-US" spc="-15" dirty="0" smtClean="0">
                <a:latin typeface="Times New Roman"/>
                <a:cs typeface="Times New Roman"/>
              </a:rPr>
              <a:t>p</a:t>
            </a:r>
            <a:r>
              <a:rPr lang="en-US" dirty="0" smtClean="0">
                <a:latin typeface="Times New Roman"/>
                <a:cs typeface="Times New Roman"/>
              </a:rPr>
              <a:t>y	wit</a:t>
            </a:r>
            <a:r>
              <a:rPr lang="en-US" spc="-15" dirty="0" smtClean="0">
                <a:latin typeface="Times New Roman"/>
                <a:cs typeface="Times New Roman"/>
              </a:rPr>
              <a:t>h</a:t>
            </a:r>
            <a:r>
              <a:rPr lang="en-US" dirty="0" smtClean="0">
                <a:latin typeface="Times New Roman"/>
                <a:cs typeface="Times New Roman"/>
              </a:rPr>
              <a:t>o</a:t>
            </a:r>
            <a:r>
              <a:rPr lang="en-US" spc="-15" dirty="0" smtClean="0">
                <a:latin typeface="Times New Roman"/>
                <a:cs typeface="Times New Roman"/>
              </a:rPr>
              <a:t>u</a:t>
            </a:r>
            <a:r>
              <a:rPr lang="en-US" dirty="0" smtClean="0">
                <a:latin typeface="Times New Roman"/>
                <a:cs typeface="Times New Roman"/>
              </a:rPr>
              <a:t>t	a  </a:t>
            </a:r>
            <a:r>
              <a:rPr lang="en-US" dirty="0" smtClean="0">
                <a:latin typeface="Times New Roman"/>
                <a:cs typeface="Times New Roman"/>
              </a:rPr>
              <a:t>conduct.</a:t>
            </a:r>
            <a:endParaRPr lang="en-US" dirty="0" smtClean="0">
              <a:latin typeface="Times New Roman"/>
              <a:cs typeface="Times New Roman"/>
            </a:endParaRPr>
          </a:p>
          <a:p>
            <a:pPr marL="268605" marR="6350" indent="-256540">
              <a:spcBef>
                <a:spcPts val="105"/>
              </a:spcBef>
              <a:tabLst>
                <a:tab pos="2478405" algn="l"/>
                <a:tab pos="3150235" algn="l"/>
                <a:tab pos="4841240" algn="l"/>
                <a:tab pos="6464300" algn="l"/>
                <a:tab pos="808609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Not </a:t>
            </a:r>
            <a:r>
              <a:rPr lang="en-US" dirty="0" smtClean="0">
                <a:latin typeface="Times New Roman"/>
                <a:cs typeface="Times New Roman"/>
              </a:rPr>
              <a:t>involving the other</a:t>
            </a:r>
            <a:r>
              <a:rPr lang="en-US" spc="-29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members.</a:t>
            </a:r>
            <a:endParaRPr lang="en-US" dirty="0" smtClean="0">
              <a:latin typeface="Times New Roman"/>
              <a:cs typeface="Times New Roman"/>
            </a:endParaRPr>
          </a:p>
          <a:p>
            <a:pPr marL="268605" marR="6350" indent="-256540">
              <a:spcBef>
                <a:spcPts val="105"/>
              </a:spcBef>
              <a:tabLst>
                <a:tab pos="2478405" algn="l"/>
                <a:tab pos="3150235" algn="l"/>
                <a:tab pos="4841240" algn="l"/>
                <a:tab pos="6464300" algn="l"/>
                <a:tab pos="8086090" algn="l"/>
              </a:tabLst>
            </a:pPr>
            <a:r>
              <a:rPr lang="en-US" dirty="0" smtClean="0">
                <a:latin typeface="Times New Roman"/>
                <a:cs typeface="Times New Roman"/>
              </a:rPr>
              <a:t>Spending </a:t>
            </a:r>
            <a:r>
              <a:rPr lang="en-US" dirty="0" smtClean="0">
                <a:latin typeface="Times New Roman"/>
                <a:cs typeface="Times New Roman"/>
              </a:rPr>
              <a:t>too much time on one</a:t>
            </a:r>
            <a:r>
              <a:rPr lang="en-US" spc="-32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person.</a:t>
            </a:r>
          </a:p>
          <a:p>
            <a:pPr marL="12700">
              <a:lnSpc>
                <a:spcPct val="100000"/>
              </a:lnSpc>
              <a:spcBef>
                <a:spcPts val="414"/>
              </a:spcBef>
            </a:pPr>
            <a:r>
              <a:rPr lang="en-US" dirty="0" smtClean="0">
                <a:latin typeface="Times New Roman"/>
                <a:cs typeface="Times New Roman"/>
              </a:rPr>
              <a:t>Spending </a:t>
            </a:r>
            <a:r>
              <a:rPr lang="en-US" dirty="0" smtClean="0">
                <a:latin typeface="Times New Roman"/>
                <a:cs typeface="Times New Roman"/>
              </a:rPr>
              <a:t>too </a:t>
            </a:r>
            <a:r>
              <a:rPr lang="en-US" spc="-5" dirty="0" smtClean="0">
                <a:latin typeface="Times New Roman"/>
                <a:cs typeface="Times New Roman"/>
              </a:rPr>
              <a:t>little </a:t>
            </a:r>
            <a:r>
              <a:rPr lang="en-US" dirty="0" smtClean="0">
                <a:latin typeface="Times New Roman"/>
                <a:cs typeface="Times New Roman"/>
              </a:rPr>
              <a:t>time on one</a:t>
            </a:r>
            <a:r>
              <a:rPr lang="en-US" spc="-300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person.</a:t>
            </a: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lang="en-US" dirty="0" smtClean="0">
                <a:latin typeface="Times New Roman"/>
                <a:cs typeface="Times New Roman"/>
              </a:rPr>
              <a:t>Focusing </a:t>
            </a:r>
            <a:r>
              <a:rPr lang="en-US" dirty="0" smtClean="0">
                <a:latin typeface="Times New Roman"/>
                <a:cs typeface="Times New Roman"/>
              </a:rPr>
              <a:t>on an irrelevant</a:t>
            </a:r>
            <a:r>
              <a:rPr lang="en-US" spc="-295" dirty="0" smtClean="0">
                <a:latin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cs typeface="Times New Roman"/>
              </a:rPr>
              <a:t>topic.</a:t>
            </a: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lang="en-US" dirty="0" smtClean="0">
                <a:latin typeface="Times New Roman"/>
                <a:cs typeface="Times New Roman"/>
              </a:rPr>
              <a:t>Letting </a:t>
            </a:r>
            <a:r>
              <a:rPr lang="en-US" dirty="0" smtClean="0">
                <a:latin typeface="Times New Roman"/>
                <a:cs typeface="Times New Roman"/>
              </a:rPr>
              <a:t>members rescue </a:t>
            </a:r>
            <a:r>
              <a:rPr lang="en-US" spc="5" dirty="0" smtClean="0">
                <a:latin typeface="Times New Roman"/>
                <a:cs typeface="Times New Roman"/>
              </a:rPr>
              <a:t>each</a:t>
            </a:r>
            <a:r>
              <a:rPr lang="en-US" spc="-305" dirty="0" smtClean="0">
                <a:latin typeface="Times New Roman"/>
                <a:cs typeface="Times New Roman"/>
              </a:rPr>
              <a:t> </a:t>
            </a:r>
            <a:r>
              <a:rPr lang="en-US" spc="-30" dirty="0" smtClean="0">
                <a:latin typeface="Times New Roman"/>
                <a:cs typeface="Times New Roman"/>
              </a:rPr>
              <a:t>other.</a:t>
            </a:r>
            <a:endParaRPr lang="en-US" dirty="0" smtClean="0">
              <a:latin typeface="Times New Roman"/>
              <a:cs typeface="Times New Roman"/>
            </a:endParaRPr>
          </a:p>
          <a:p>
            <a:pPr marL="268605" marR="5080" indent="-256540">
              <a:lnSpc>
                <a:spcPct val="100000"/>
              </a:lnSpc>
              <a:spcBef>
                <a:spcPts val="409"/>
              </a:spcBef>
            </a:pPr>
            <a:r>
              <a:rPr lang="en-US" spc="-5" dirty="0" smtClean="0">
                <a:latin typeface="Times New Roman"/>
                <a:cs typeface="Times New Roman"/>
              </a:rPr>
              <a:t>Letting </a:t>
            </a:r>
            <a:r>
              <a:rPr lang="en-US" spc="-5" dirty="0" smtClean="0">
                <a:latin typeface="Times New Roman"/>
                <a:cs typeface="Times New Roman"/>
              </a:rPr>
              <a:t>the </a:t>
            </a:r>
            <a:r>
              <a:rPr lang="en-US" dirty="0" smtClean="0">
                <a:latin typeface="Times New Roman"/>
                <a:cs typeface="Times New Roman"/>
              </a:rPr>
              <a:t>session become an Advice- </a:t>
            </a:r>
            <a:r>
              <a:rPr lang="en-US" spc="-5" dirty="0" smtClean="0">
                <a:latin typeface="Times New Roman"/>
                <a:cs typeface="Times New Roman"/>
              </a:rPr>
              <a:t>Giving </a:t>
            </a:r>
            <a:r>
              <a:rPr lang="en-US" dirty="0" smtClean="0">
                <a:latin typeface="Times New Roman"/>
                <a:cs typeface="Times New Roman"/>
              </a:rPr>
              <a:t>–  Session.</a:t>
            </a:r>
          </a:p>
          <a:p>
            <a:endParaRPr lang="en-US" dirty="0"/>
          </a:p>
        </p:txBody>
      </p:sp>
      <p:sp>
        <p:nvSpPr>
          <p:cNvPr id="4" name="object 1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02362"/>
          </a:xfrm>
        </p:spPr>
        <p:txBody>
          <a:bodyPr>
            <a:noAutofit/>
          </a:bodyPr>
          <a:lstStyle/>
          <a:p>
            <a:r>
              <a:rPr lang="en-US" sz="19900" b="1" dirty="0" smtClean="0"/>
              <a:t>THANK </a:t>
            </a:r>
            <a:br>
              <a:rPr lang="en-US" sz="19900" b="1" dirty="0" smtClean="0"/>
            </a:br>
            <a:r>
              <a:rPr lang="en-US" sz="19900" b="1" dirty="0" smtClean="0"/>
              <a:t>YOU</a:t>
            </a:r>
            <a:endParaRPr lang="en-US" sz="199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1713</Words>
  <Application>Microsoft Office PowerPoint</Application>
  <PresentationFormat>On-screen Show (4:3)</PresentationFormat>
  <Paragraphs>168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Topic : Group Therapy  Class : 2nd Post Basic B.Sc. Nursing</vt:lpstr>
      <vt:lpstr>Group Therapy</vt:lpstr>
      <vt:lpstr>Slide 3</vt:lpstr>
      <vt:lpstr>Three major kinds of groups are:</vt:lpstr>
      <vt:lpstr>Slide 5</vt:lpstr>
      <vt:lpstr>Slide 6</vt:lpstr>
      <vt:lpstr>Slide 7</vt:lpstr>
      <vt:lpstr>Phases Of Group Therapy</vt:lpstr>
      <vt:lpstr>Indications</vt:lpstr>
      <vt:lpstr>Contrindications</vt:lpstr>
      <vt:lpstr>GROUP SIZE</vt:lpstr>
      <vt:lpstr>Types Of Psychotherapy Groups</vt:lpstr>
      <vt:lpstr>Traditional Groups</vt:lpstr>
      <vt:lpstr>2. Encounter Group or T. Group</vt:lpstr>
      <vt:lpstr>3. Homogeneous or heterogeneous  groups:</vt:lpstr>
      <vt:lpstr>4. Open Groups &amp; Closed Groups</vt:lpstr>
      <vt:lpstr>5. Group According to Mental Illness</vt:lpstr>
      <vt:lpstr>APPROACHES TO GROUP THERAPY</vt:lpstr>
      <vt:lpstr>APPROACHES TO GROUP THERAPY CONT….</vt:lpstr>
      <vt:lpstr>APPROACHES TO GROUP THERAPY CONT….</vt:lpstr>
      <vt:lpstr>THERAPEUTIC FACTORS INVOLVED IN  GROUP THERAPY:</vt:lpstr>
      <vt:lpstr>Sharing experience</vt:lpstr>
      <vt:lpstr>Support to &amp; from group members</vt:lpstr>
      <vt:lpstr>Socialization</vt:lpstr>
      <vt:lpstr>Imitation </vt:lpstr>
      <vt:lpstr>International learning</vt:lpstr>
      <vt:lpstr>Slide 27</vt:lpstr>
      <vt:lpstr>Steps of Group Therapy</vt:lpstr>
      <vt:lpstr>Selecting group Members</vt:lpstr>
      <vt:lpstr>Developing contact </vt:lpstr>
      <vt:lpstr>Selection of group leaders</vt:lpstr>
      <vt:lpstr>STAGES OF GROUP THERAPY</vt:lpstr>
      <vt:lpstr>Slide 33</vt:lpstr>
      <vt:lpstr>Slide 34</vt:lpstr>
      <vt:lpstr>SOME TECHNIQUES USED IN GROUP  THERAPY:</vt:lpstr>
      <vt:lpstr>Slide 36</vt:lpstr>
      <vt:lpstr>THANK 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: Group Therapy  Class : 2nd Post Basic B.Sc. Nursing</dc:title>
  <dc:creator>Sh Sai</dc:creator>
  <cp:lastModifiedBy>Sh Sai</cp:lastModifiedBy>
  <cp:revision>13</cp:revision>
  <dcterms:created xsi:type="dcterms:W3CDTF">2006-08-16T00:00:00Z</dcterms:created>
  <dcterms:modified xsi:type="dcterms:W3CDTF">2020-04-22T05:49:02Z</dcterms:modified>
</cp:coreProperties>
</file>